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4" r:id="rId4"/>
    <p:sldMasterId id="2147483686" r:id="rId5"/>
  </p:sldMasterIdLst>
  <p:notesMasterIdLst>
    <p:notesMasterId r:id="rId19"/>
  </p:notesMasterIdLst>
  <p:handoutMasterIdLst>
    <p:handoutMasterId r:id="rId20"/>
  </p:handoutMasterIdLst>
  <p:sldIdLst>
    <p:sldId id="270" r:id="rId6"/>
    <p:sldId id="279" r:id="rId7"/>
    <p:sldId id="280" r:id="rId8"/>
    <p:sldId id="281" r:id="rId9"/>
    <p:sldId id="291" r:id="rId10"/>
    <p:sldId id="292" r:id="rId11"/>
    <p:sldId id="298" r:id="rId12"/>
    <p:sldId id="299" r:id="rId13"/>
    <p:sldId id="284" r:id="rId14"/>
    <p:sldId id="295" r:id="rId15"/>
    <p:sldId id="300" r:id="rId16"/>
    <p:sldId id="285" r:id="rId17"/>
    <p:sldId id="286" r:id="rId18"/>
  </p:sldIdLst>
  <p:sldSz cx="15546388" cy="10059988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Montserrat" panose="00000500000000000000" pitchFamily="2" charset="0"/>
      <p:regular r:id="rId27"/>
      <p:bold r:id="rId28"/>
      <p:italic r:id="rId29"/>
      <p:boldItalic r:id="rId30"/>
    </p:embeddedFont>
    <p:embeddedFont>
      <p:font typeface="Montserrat SemiBold" panose="00000700000000000000" pitchFamily="2" charset="0"/>
      <p:regular r:id="rId31"/>
      <p:bold r:id="rId32"/>
      <p:italic r:id="rId33"/>
      <p:boldItalic r:id="rId34"/>
    </p:embeddedFont>
  </p:embeddedFontLst>
  <p:defaultTextStyle>
    <a:defPPr>
      <a:defRPr lang="es-MX"/>
    </a:defPPr>
    <a:lvl1pPr marL="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1B31"/>
    <a:srgbClr val="6E152E"/>
    <a:srgbClr val="245C4F"/>
    <a:srgbClr val="BC945A"/>
    <a:srgbClr val="DEC9A2"/>
    <a:srgbClr val="A42145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40"/>
    <p:restoredTop sz="96247" autoAdjust="0"/>
  </p:normalViewPr>
  <p:slideViewPr>
    <p:cSldViewPr snapToGrid="0" snapToObjects="1">
      <p:cViewPr>
        <p:scale>
          <a:sx n="75" d="100"/>
          <a:sy n="75" d="100"/>
        </p:scale>
        <p:origin x="125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927D54E-8C2E-5140-8C91-3FEA4A3AB8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D13BB7-3677-894F-9A14-A00678783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092CE-056A-8E4F-AA38-7AF6D4E38A72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DC28EA-8CAC-E143-B39A-5889FAF72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C73B85-DAD0-4144-A9F5-B99516FD33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3F5F3-A0C0-064E-A21B-3D52FC9E23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397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44575" y="1143000"/>
            <a:ext cx="47688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44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870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8340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9629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1528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2021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67719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1261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6950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5667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51206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9747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B449D-E851-8881-EF3B-97DA789CB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299" y="1646392"/>
            <a:ext cx="11659791" cy="350236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13DF0A-F984-888A-6B41-3FB5BFA22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7A8E8-D9D8-EB57-37C8-E23AEDE2D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20684-3597-2BB9-03A1-EA96214D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D6B6A3-C116-D570-6AF0-9B665480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415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1D346-7A52-6DBC-A0E3-6A53C59C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364D3B-E9BC-0D82-3547-FDF60F6FF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C59253-398D-3EB3-067D-93AF77F5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36CA81-735D-3D3B-3519-C9A14206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9181F-FA0C-BA5E-9BED-CF23D8F4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6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0F128-81A4-8143-7843-FC61E8551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17" y="2508012"/>
            <a:ext cx="13408760" cy="41846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0E0654-CF07-49CC-9272-5700693BA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717" y="6732276"/>
            <a:ext cx="13408760" cy="220062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F53A27-CFE3-8459-C780-6A1F0512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25DFD-AE8E-1805-0EE7-6C2EA7F2E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3EB82-C6EB-DE87-10FF-6F19B6673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102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A0062-F8ED-07DF-F1DF-BF39D44B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C07480-BF5D-99B5-B59E-DB8DB0A2E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A05575-8559-1C81-73AF-32B157B57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8FFA17-3554-2989-5A2C-E71AF0BB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12BAC2-998F-0F70-138C-E8C178719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9CDFD-849D-CB27-4C2D-0663D9E1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39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BA207-879F-7EF1-D407-0E853661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39" y="535602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40207D-5B9D-21E8-E925-8846E7311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0840" y="2466095"/>
            <a:ext cx="657685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162E07-2127-AFBE-7348-32A482BB7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0840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2F9EE2-323B-E532-16D4-14FD12B53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70359" y="2466095"/>
            <a:ext cx="660924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D32C950-6A1F-C2BD-C007-40F645F5B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70359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69EC5B-52D3-D76C-2EC2-43421E5E7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FD94BAF-CFB5-E442-E021-012B553E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22179E-27E6-AFAE-2167-E14C54EE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29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B35E2-2001-7CAB-A29D-9FCC738B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A2424D-12DA-FC4C-EB9E-A14A3BF2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2367E3-319A-4C3F-F3AC-40F3AC45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FDBFC1-FD16-18EA-8B05-7DABB44F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048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B0DB34-964D-C878-E5BF-2AD1FBD6F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55FF3D-262D-D38B-F70C-8D9418D41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B6B89-C985-77EF-C3B8-CBC01B73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2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E3556-94FD-6A0C-4930-D357B1ADA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D64D3C-69DB-5128-3157-F3D6B68A9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131436-6C0C-5370-0B03-5BA0731A5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5906D0-1423-DB99-8EE2-A794C9829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95BCAF-FA0E-567A-D5B9-4671BF1B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B6AD57-E52F-BB52-BCF4-42C4AE91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30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18935-683B-C99A-14D2-C50B4851D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36EA37F-A574-726B-73A9-3450DFA6F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23A52C-C275-1D04-1863-F14AD2B73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9EF8AD-6D90-D4C0-E544-6C255AF98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C05F90-296E-6D94-B96D-E0F80CEC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A68FA1-A47C-FCB9-5867-B066511F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04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F6696-4E85-2B9E-C7FC-7ABA159B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7E7843-7B2F-B1D8-502A-1887F923D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C9AED1-A7C3-1CB3-CCA8-690D0AE4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A4B670-5BDF-9ECA-53EA-4BF928AA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27F22-F546-3681-3D1D-AE7B5BC0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361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5D4E78-24E3-9E0D-3F63-EEBF3B4BE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125384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79262F-5C7D-52D7-AFD7-15D198C21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8814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1CDC8E-8B7B-2B1C-EC71-02A5895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192D30-4984-FEB8-F080-A69C1991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1E8EFA-4AAF-716A-6AC3-A34FF2CA8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248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979" y="1646392"/>
            <a:ext cx="13214430" cy="3502366"/>
          </a:xfrm>
        </p:spPr>
        <p:txBody>
          <a:bodyPr anchor="b"/>
          <a:lstStyle>
            <a:lvl1pPr algn="ctr"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3521"/>
            </a:lvl1pPr>
            <a:lvl2pPr marL="670667" indent="0" algn="ctr">
              <a:buNone/>
              <a:defRPr sz="2934"/>
            </a:lvl2pPr>
            <a:lvl3pPr marL="1341333" indent="0" algn="ctr">
              <a:buNone/>
              <a:defRPr sz="2640"/>
            </a:lvl3pPr>
            <a:lvl4pPr marL="2012000" indent="0" algn="ctr">
              <a:buNone/>
              <a:defRPr sz="2347"/>
            </a:lvl4pPr>
            <a:lvl5pPr marL="2682667" indent="0" algn="ctr">
              <a:buNone/>
              <a:defRPr sz="2347"/>
            </a:lvl5pPr>
            <a:lvl6pPr marL="3353333" indent="0" algn="ctr">
              <a:buNone/>
              <a:defRPr sz="2347"/>
            </a:lvl6pPr>
            <a:lvl7pPr marL="4024000" indent="0" algn="ctr">
              <a:buNone/>
              <a:defRPr sz="2347"/>
            </a:lvl7pPr>
            <a:lvl8pPr marL="4694667" indent="0" algn="ctr">
              <a:buNone/>
              <a:defRPr sz="2347"/>
            </a:lvl8pPr>
            <a:lvl9pPr marL="5365333" indent="0" algn="ctr">
              <a:buNone/>
              <a:defRPr sz="234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14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530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8" y="2508014"/>
            <a:ext cx="13408760" cy="4184675"/>
          </a:xfrm>
        </p:spPr>
        <p:txBody>
          <a:bodyPr anchor="b"/>
          <a:lstStyle>
            <a:lvl1pPr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8" y="6732277"/>
            <a:ext cx="13408760" cy="2200622"/>
          </a:xfrm>
        </p:spPr>
        <p:txBody>
          <a:bodyPr/>
          <a:lstStyle>
            <a:lvl1pPr marL="0" indent="0">
              <a:buNone/>
              <a:defRPr sz="3521">
                <a:solidFill>
                  <a:schemeClr val="tx1"/>
                </a:solidFill>
              </a:defRPr>
            </a:lvl1pPr>
            <a:lvl2pPr marL="670667" indent="0">
              <a:buNone/>
              <a:defRPr sz="2934">
                <a:solidFill>
                  <a:schemeClr val="tx1">
                    <a:tint val="75000"/>
                  </a:schemeClr>
                </a:solidFill>
              </a:defRPr>
            </a:lvl2pPr>
            <a:lvl3pPr marL="1341333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2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3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4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5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580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000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0" y="2466095"/>
            <a:ext cx="660924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0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996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8914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247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40" y="1448454"/>
            <a:ext cx="7870359" cy="7149112"/>
          </a:xfrm>
        </p:spPr>
        <p:txBody>
          <a:bodyPr/>
          <a:lstStyle>
            <a:lvl1pPr>
              <a:defRPr sz="4694"/>
            </a:lvl1pPr>
            <a:lvl2pPr>
              <a:defRPr sz="4107"/>
            </a:lvl2pPr>
            <a:lvl3pPr>
              <a:defRPr sz="3521"/>
            </a:lvl3pPr>
            <a:lvl4pPr>
              <a:defRPr sz="2934"/>
            </a:lvl4pPr>
            <a:lvl5pPr>
              <a:defRPr sz="2934"/>
            </a:lvl5pPr>
            <a:lvl6pPr>
              <a:defRPr sz="2934"/>
            </a:lvl6pPr>
            <a:lvl7pPr>
              <a:defRPr sz="2934"/>
            </a:lvl7pPr>
            <a:lvl8pPr>
              <a:defRPr sz="2934"/>
            </a:lvl8pPr>
            <a:lvl9pPr>
              <a:defRPr sz="29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6391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40" y="1448454"/>
            <a:ext cx="7870359" cy="7149112"/>
          </a:xfrm>
        </p:spPr>
        <p:txBody>
          <a:bodyPr anchor="t"/>
          <a:lstStyle>
            <a:lvl1pPr marL="0" indent="0">
              <a:buNone/>
              <a:defRPr sz="4694"/>
            </a:lvl1pPr>
            <a:lvl2pPr marL="670667" indent="0">
              <a:buNone/>
              <a:defRPr sz="4107"/>
            </a:lvl2pPr>
            <a:lvl3pPr marL="1341333" indent="0">
              <a:buNone/>
              <a:defRPr sz="3521"/>
            </a:lvl3pPr>
            <a:lvl4pPr marL="2012000" indent="0">
              <a:buNone/>
              <a:defRPr sz="2934"/>
            </a:lvl4pPr>
            <a:lvl5pPr marL="2682667" indent="0">
              <a:buNone/>
              <a:defRPr sz="2934"/>
            </a:lvl5pPr>
            <a:lvl6pPr marL="3353333" indent="0">
              <a:buNone/>
              <a:defRPr sz="2934"/>
            </a:lvl6pPr>
            <a:lvl7pPr marL="4024000" indent="0">
              <a:buNone/>
              <a:defRPr sz="2934"/>
            </a:lvl7pPr>
            <a:lvl8pPr marL="4694667" indent="0">
              <a:buNone/>
              <a:defRPr sz="2934"/>
            </a:lvl8pPr>
            <a:lvl9pPr marL="5365333" indent="0">
              <a:buNone/>
              <a:defRPr sz="293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9232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706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5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15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666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07E09-0C08-6080-D3EE-D8079E08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2B3F35EA-0B33-2775-F0CB-2E30599A575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pic>
        <p:nvPicPr>
          <p:cNvPr id="25" name="Imagen 24" descr="Imagen que contiene Texto&#10;&#10;Descripción generada automáticamente">
            <a:extLst>
              <a:ext uri="{FF2B5EF4-FFF2-40B4-BE49-F238E27FC236}">
                <a16:creationId xmlns:a16="http://schemas.microsoft.com/office/drawing/2014/main" id="{586C1A0D-67BF-6759-88BF-E8741E23DD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1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69063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76669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16416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8830" y="1461884"/>
            <a:ext cx="7293847" cy="41846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8814" y="9324121"/>
            <a:ext cx="3497937" cy="535601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741" y="9324121"/>
            <a:ext cx="5246906" cy="535601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9637" y="9324121"/>
            <a:ext cx="3497937" cy="535601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B0C11-ACAC-5A13-6DD9-7667E62F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1C2591FD-1D7E-7CC8-E355-6901A9CFC6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10F8662F-F1C6-32E4-DC10-2B5505F7F3F2}"/>
              </a:ext>
            </a:extLst>
          </p:cNvPr>
          <p:cNvSpPr txBox="1">
            <a:spLocks/>
          </p:cNvSpPr>
          <p:nvPr userDrawn="1"/>
        </p:nvSpPr>
        <p:spPr>
          <a:xfrm>
            <a:off x="303114" y="2798656"/>
            <a:ext cx="12124400" cy="5834529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</a:t>
            </a:r>
            <a:r>
              <a:rPr lang="es-MX" sz="2100" dirty="0" err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Semibold</a:t>
            </a:r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21 puntos. </a:t>
            </a:r>
          </a:p>
          <a:p>
            <a:endParaRPr lang="es-MX" sz="2400" dirty="0"/>
          </a:p>
        </p:txBody>
      </p:sp>
      <p:pic>
        <p:nvPicPr>
          <p:cNvPr id="26" name="Imagen 25" descr="Imagen que contiene Texto&#10;&#10;Descripción generada automáticamente">
            <a:extLst>
              <a:ext uri="{FF2B5EF4-FFF2-40B4-BE49-F238E27FC236}">
                <a16:creationId xmlns:a16="http://schemas.microsoft.com/office/drawing/2014/main" id="{1DF79592-86A1-DA83-4464-C49C17C4C2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4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7849" y="4617846"/>
            <a:ext cx="12912888" cy="824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3497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23CAB6B-7A5A-6B4E-A033-229957EF0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81768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6E152E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C92E3075-A055-6542-91AB-F62814FD3E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29996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BC945A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6895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729EC1-E778-C227-712A-A6A80204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14" y="535602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0C3A24-04AA-B94B-88F5-B208D89EB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F308C-CFEC-0B17-C37D-17FA88699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814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9A52-4D1F-44CE-8DD5-34212579C088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CCE69-EA0B-AEF0-9B47-95F1869C5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741" y="9324119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12900-2D2D-0C3A-B614-F94DD912C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9637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697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4" y="535603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4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05/01/2024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1" y="9324121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37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59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  <p:sldLayoutId id="2147483669" r:id="rId13"/>
    <p:sldLayoutId id="2147483664" r:id="rId14"/>
    <p:sldLayoutId id="2147483672" r:id="rId15"/>
    <p:sldLayoutId id="2147483673" r:id="rId16"/>
    <p:sldLayoutId id="2147483700" r:id="rId17"/>
  </p:sldLayoutIdLst>
  <p:txStyles>
    <p:titleStyle>
      <a:lvl1pPr algn="l" defTabSz="1341333" rtl="0" eaLnBrk="1" latinLnBrk="0" hangingPunct="1">
        <a:lnSpc>
          <a:spcPct val="90000"/>
        </a:lnSpc>
        <a:spcBef>
          <a:spcPct val="0"/>
        </a:spcBef>
        <a:buNone/>
        <a:defRPr sz="64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333" indent="-335333" algn="l" defTabSz="1341333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6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1" kern="1200">
          <a:solidFill>
            <a:schemeClr val="tx1"/>
          </a:solidFill>
          <a:latin typeface="+mn-lt"/>
          <a:ea typeface="+mn-ea"/>
          <a:cs typeface="+mn-cs"/>
        </a:defRPr>
      </a:lvl2pPr>
      <a:lvl3pPr marL="1676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4" kern="1200">
          <a:solidFill>
            <a:schemeClr val="tx1"/>
          </a:solidFill>
          <a:latin typeface="+mn-lt"/>
          <a:ea typeface="+mn-ea"/>
          <a:cs typeface="+mn-cs"/>
        </a:defRPr>
      </a:lvl3pPr>
      <a:lvl4pPr marL="2347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8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9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30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700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2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3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4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5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vgsilh.com/es/ff5722/image/150613.html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id="{C3716BD0-9EEB-13D2-700C-D2DA8DCB7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999" y="8105469"/>
            <a:ext cx="3667648" cy="10341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B489D3D8-85C6-E1BA-1833-C3544932C208}"/>
              </a:ext>
            </a:extLst>
          </p:cNvPr>
          <p:cNvSpPr txBox="1">
            <a:spLocks/>
          </p:cNvSpPr>
          <p:nvPr/>
        </p:nvSpPr>
        <p:spPr>
          <a:xfrm>
            <a:off x="776694" y="3128232"/>
            <a:ext cx="14422428" cy="16214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b="0" i="0" kern="1200">
                <a:solidFill>
                  <a:srgbClr val="245C4F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s-MX" sz="4400" b="1" dirty="0">
                <a:solidFill>
                  <a:srgbClr val="285C4D"/>
                </a:solidFill>
                <a:cs typeface="Calibri"/>
              </a:rPr>
            </a:br>
            <a:r>
              <a:rPr lang="es-MX" sz="4400" b="1" dirty="0">
                <a:solidFill>
                  <a:srgbClr val="285C4D"/>
                </a:solidFill>
                <a:cs typeface="Calibri"/>
              </a:rPr>
              <a:t>Comité de Administración </a:t>
            </a:r>
          </a:p>
          <a:p>
            <a:pPr>
              <a:defRPr/>
            </a:pPr>
            <a:r>
              <a:rPr lang="es-MX" sz="4400" b="1" dirty="0">
                <a:solidFill>
                  <a:srgbClr val="285C4D"/>
                </a:solidFill>
                <a:cs typeface="Calibri"/>
              </a:rPr>
              <a:t>del Honorable Consejo Técnico</a:t>
            </a:r>
            <a:br>
              <a:rPr lang="es-MX" sz="4400" b="1" dirty="0">
                <a:solidFill>
                  <a:srgbClr val="285C4D"/>
                </a:solidFill>
              </a:rPr>
            </a:br>
            <a:endParaRPr lang="es-MX" sz="4400" b="1" dirty="0">
              <a:solidFill>
                <a:srgbClr val="285C4D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10466DE-0A03-F184-8A61-A3EE8B2D8BF8}"/>
              </a:ext>
            </a:extLst>
          </p:cNvPr>
          <p:cNvSpPr/>
          <p:nvPr/>
        </p:nvSpPr>
        <p:spPr>
          <a:xfrm>
            <a:off x="7528894" y="838739"/>
            <a:ext cx="769304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INSTITUTO MEXICANO DEL SEGURO SOCIAL</a:t>
            </a:r>
            <a:endParaRPr lang="es-MX" sz="4590" b="1" dirty="0">
              <a:solidFill>
                <a:srgbClr val="BC945A"/>
              </a:solidFill>
              <a:latin typeface="Montserrat SemiBold" panose="00000700000000000000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DIRECCIÓN DE ADMINISTRACIÓN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984B6FC4-4DC8-DA6B-DD86-97C1A093C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837" y="5042296"/>
            <a:ext cx="12082714" cy="166921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s-MX" sz="2100" b="1" dirty="0"/>
              <a:t>Solicitud de Autorización para la Actualización del Programa de Arrendamiento Inmobiliario para el año 2024, IMSS-Arrendatario: Régimen Ordinario.</a:t>
            </a:r>
          </a:p>
          <a:p>
            <a:endParaRPr lang="es-MX" sz="21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3F5050E-8B16-BE97-0E02-66F06B27F072}"/>
              </a:ext>
            </a:extLst>
          </p:cNvPr>
          <p:cNvSpPr txBox="1"/>
          <p:nvPr/>
        </p:nvSpPr>
        <p:spPr>
          <a:xfrm>
            <a:off x="7528894" y="8414815"/>
            <a:ext cx="560171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1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Ciudad de México, enero de 2024</a:t>
            </a:r>
          </a:p>
        </p:txBody>
      </p:sp>
    </p:spTree>
    <p:extLst>
      <p:ext uri="{BB962C8B-B14F-4D97-AF65-F5344CB8AC3E}">
        <p14:creationId xmlns:p14="http://schemas.microsoft.com/office/powerpoint/2010/main" val="176118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2</a:t>
            </a:fld>
            <a:endParaRPr lang="es-MX" sz="1600" dirty="0"/>
          </a:p>
        </p:txBody>
      </p:sp>
      <p:sp>
        <p:nvSpPr>
          <p:cNvPr id="2" name="Google Shape;151;p11">
            <a:extLst>
              <a:ext uri="{FF2B5EF4-FFF2-40B4-BE49-F238E27FC236}">
                <a16:creationId xmlns:a16="http://schemas.microsoft.com/office/drawing/2014/main" id="{DE0A3BFA-D239-3D50-A8D1-6C97DF4A0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9388" y="944928"/>
            <a:ext cx="2972648" cy="4846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Autofit/>
          </a:bodyPr>
          <a:lstStyle/>
          <a:p>
            <a:pPr algn="l">
              <a:buSzPct val="100000"/>
            </a:pPr>
            <a:r>
              <a:rPr lang="es-MX" sz="4000" dirty="0"/>
              <a:t>Contenido</a:t>
            </a:r>
            <a:endParaRPr sz="4000" dirty="0"/>
          </a:p>
        </p:txBody>
      </p:sp>
      <p:sp>
        <p:nvSpPr>
          <p:cNvPr id="3" name="Google Shape;184;p11">
            <a:extLst>
              <a:ext uri="{FF2B5EF4-FFF2-40B4-BE49-F238E27FC236}">
                <a16:creationId xmlns:a16="http://schemas.microsoft.com/office/drawing/2014/main" id="{C0DFBAE1-4F52-61BF-D6DB-FDBC25DEEC04}"/>
              </a:ext>
            </a:extLst>
          </p:cNvPr>
          <p:cNvSpPr txBox="1"/>
          <p:nvPr/>
        </p:nvSpPr>
        <p:spPr>
          <a:xfrm>
            <a:off x="2799934" y="3066580"/>
            <a:ext cx="5747165" cy="447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1575" tIns="55772" rIns="111575" bIns="55772" anchor="t" anchorCtr="0">
            <a:spAutoFit/>
          </a:bodyPr>
          <a:lstStyle/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Bold"/>
                <a:cs typeface="Montserrat SemiBold"/>
                <a:sym typeface="Montserrat SemiBold"/>
              </a:rPr>
              <a:t>Antecedentes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Desarrollo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Proyecto de Acuerdo</a:t>
            </a:r>
          </a:p>
        </p:txBody>
      </p:sp>
      <p:pic>
        <p:nvPicPr>
          <p:cNvPr id="4" name="8 Imagen">
            <a:extLst>
              <a:ext uri="{FF2B5EF4-FFF2-40B4-BE49-F238E27FC236}">
                <a16:creationId xmlns:a16="http://schemas.microsoft.com/office/drawing/2014/main" id="{10AD7401-15DE-40E9-DEF3-097A05354E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292" y="3166643"/>
            <a:ext cx="814684" cy="723573"/>
          </a:xfrm>
          <a:prstGeom prst="rect">
            <a:avLst/>
          </a:prstGeom>
        </p:spPr>
      </p:pic>
      <p:pic>
        <p:nvPicPr>
          <p:cNvPr id="5" name="10 Imagen">
            <a:extLst>
              <a:ext uri="{FF2B5EF4-FFF2-40B4-BE49-F238E27FC236}">
                <a16:creationId xmlns:a16="http://schemas.microsoft.com/office/drawing/2014/main" id="{E44877B6-B272-C3D3-3C8E-24AD64E81B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83"/>
          <a:stretch/>
        </p:blipFill>
        <p:spPr>
          <a:xfrm>
            <a:off x="9357290" y="4717514"/>
            <a:ext cx="708447" cy="853106"/>
          </a:xfrm>
          <a:prstGeom prst="rect">
            <a:avLst/>
          </a:prstGeom>
        </p:spPr>
      </p:pic>
      <p:pic>
        <p:nvPicPr>
          <p:cNvPr id="7" name="Picture 15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682F88CC-2F11-D614-7C86-C571476B0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292" y="6759704"/>
            <a:ext cx="784879" cy="78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69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3</a:t>
            </a:fld>
            <a:endParaRPr lang="es-MX" sz="1600" dirty="0"/>
          </a:p>
        </p:txBody>
      </p:sp>
      <p:sp>
        <p:nvSpPr>
          <p:cNvPr id="2" name="Rectángulo 12">
            <a:extLst>
              <a:ext uri="{FF2B5EF4-FFF2-40B4-BE49-F238E27FC236}">
                <a16:creationId xmlns:a16="http://schemas.microsoft.com/office/drawing/2014/main" id="{11CAEB0B-B436-5854-2473-0132173A015E}"/>
              </a:ext>
            </a:extLst>
          </p:cNvPr>
          <p:cNvSpPr/>
          <p:nvPr/>
        </p:nvSpPr>
        <p:spPr>
          <a:xfrm>
            <a:off x="749918" y="472347"/>
            <a:ext cx="5128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 panose="00000700000000000000" pitchFamily="2" charset="0"/>
              </a:rPr>
              <a:t>I. Antecedentes</a:t>
            </a:r>
          </a:p>
        </p:txBody>
      </p:sp>
      <p:pic>
        <p:nvPicPr>
          <p:cNvPr id="3" name="Google Shape;153;p11">
            <a:extLst>
              <a:ext uri="{FF2B5EF4-FFF2-40B4-BE49-F238E27FC236}">
                <a16:creationId xmlns:a16="http://schemas.microsoft.com/office/drawing/2014/main" id="{0445F563-1E68-19EC-BCED-7526ADE382E1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9745" y="585338"/>
            <a:ext cx="443209" cy="4203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CCE6333-634D-5A7E-C7C6-DF44420636C0}"/>
              </a:ext>
            </a:extLst>
          </p:cNvPr>
          <p:cNvSpPr txBox="1"/>
          <p:nvPr/>
        </p:nvSpPr>
        <p:spPr>
          <a:xfrm>
            <a:off x="1068275" y="1641961"/>
            <a:ext cx="137653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El Instituto Mexicano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del Seguro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Social (IMSS) tiene como finalidad primordial garantizar el derecho a la salud y la prestación de los servicios necesarios para el bienestar individual y colectivo de la población a nivel nacional.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BB8CB3-B50D-FD9A-F1D9-510015B4DD7F}"/>
              </a:ext>
            </a:extLst>
          </p:cNvPr>
          <p:cNvSpPr txBox="1"/>
          <p:nvPr/>
        </p:nvSpPr>
        <p:spPr>
          <a:xfrm>
            <a:off x="1643891" y="3368000"/>
            <a:ext cx="1307058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Para cubrir sus esquemas de prestación de servicios, el IMSS requiere contar con una infraestructura inmobiliaria a nivel nacional, recurriendo al arrendamiento inmobiliario en aquellas zonas en las cuales no se dispone de infraestructura propia. </a:t>
            </a: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endParaRPr lang="es-MX" sz="2100" dirty="0">
              <a:solidFill>
                <a:prstClr val="black"/>
              </a:solidFill>
              <a:latin typeface="Montserrat SemiBold" panose="00000700000000000000" pitchFamily="2" charset="0"/>
            </a:endParaRP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Para integrar el programa de trabajo y las propuestas de arrendamiento de bienes inmuebles que presenten los Órganos Normativos y de Operación Administrativa Desconcentrada del Instituto, conforme a los dictámenes técnicos y legales que al efecto elaboren las Unidades Administrativas competentes.</a:t>
            </a:r>
          </a:p>
        </p:txBody>
      </p:sp>
      <p:pic>
        <p:nvPicPr>
          <p:cNvPr id="7" name="Gráfico 6" descr="Edificio con relleno sólido">
            <a:extLst>
              <a:ext uri="{FF2B5EF4-FFF2-40B4-BE49-F238E27FC236}">
                <a16:creationId xmlns:a16="http://schemas.microsoft.com/office/drawing/2014/main" id="{373E45CB-3763-225C-3A87-7BD1ABE44E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3608" y="3508124"/>
            <a:ext cx="900569" cy="900569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A501FE0C-113F-428E-183F-08E71096A5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193608" y="5422892"/>
            <a:ext cx="900569" cy="105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2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4</a:t>
            </a:fld>
            <a:endParaRPr lang="es-MX" sz="1600" dirty="0"/>
          </a:p>
        </p:txBody>
      </p:sp>
      <p:sp>
        <p:nvSpPr>
          <p:cNvPr id="2" name="Rectángulo 12">
            <a:extLst>
              <a:ext uri="{FF2B5EF4-FFF2-40B4-BE49-F238E27FC236}">
                <a16:creationId xmlns:a16="http://schemas.microsoft.com/office/drawing/2014/main" id="{D59C2531-9670-8E2C-3BF9-19436FA3C853}"/>
              </a:ext>
            </a:extLst>
          </p:cNvPr>
          <p:cNvSpPr/>
          <p:nvPr/>
        </p:nvSpPr>
        <p:spPr>
          <a:xfrm>
            <a:off x="675871" y="448129"/>
            <a:ext cx="5128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 panose="00000700000000000000" pitchFamily="2" charset="0"/>
              </a:rPr>
              <a:t>I. Antecedentes</a:t>
            </a:r>
          </a:p>
        </p:txBody>
      </p:sp>
      <p:pic>
        <p:nvPicPr>
          <p:cNvPr id="3" name="Google Shape;153;p11">
            <a:extLst>
              <a:ext uri="{FF2B5EF4-FFF2-40B4-BE49-F238E27FC236}">
                <a16:creationId xmlns:a16="http://schemas.microsoft.com/office/drawing/2014/main" id="{82A8DDDF-ADD5-F441-9921-4BF01B484F01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6198" y="535720"/>
            <a:ext cx="443209" cy="4203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ECC3B43-C227-9550-0BA0-22B597F83313}"/>
              </a:ext>
            </a:extLst>
          </p:cNvPr>
          <p:cNvSpPr/>
          <p:nvPr/>
        </p:nvSpPr>
        <p:spPr>
          <a:xfrm>
            <a:off x="749918" y="2020251"/>
            <a:ext cx="14109082" cy="32526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Con oficio N° 09/9001/030000/1199 de fecha 25 de julio de 2023, el Secretario del HCT, comunicó a la Dirección de Administración el Acuerdo número ACDO.SA2.HCT.250723/192.P.DA, mediante el cual acordó en su punto Primero “Aprobar el Programa de Arrendamiento Inmobiliario para el año 2024, IMSS-Arrendatario Régimen Ordinario”, el cual considera ejercer un presupuesto de 443.3 millones de pesos, y contempla:</a:t>
            </a: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Cancelar 6 arrendamientos en el transcurso del ejercicio.</a:t>
            </a:r>
          </a:p>
          <a:p>
            <a:pPr marL="285750" lvl="0" indent="-285750" algn="just">
              <a:spcAft>
                <a:spcPts val="600"/>
              </a:spcAft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Renovar 208 contratos (83 Renovación sin incremento y 125 Renovación con incremento). </a:t>
            </a:r>
          </a:p>
          <a:p>
            <a:pPr marL="285750" lvl="0" indent="-285750" algn="just">
              <a:spcAft>
                <a:spcPts val="600"/>
              </a:spcAft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Evaluar la sustitución de 57 inmuebles arrendados.</a:t>
            </a:r>
          </a:p>
          <a:p>
            <a:pPr marL="285750" lvl="0" indent="-285750" algn="just">
              <a:spcAft>
                <a:spcPts val="600"/>
              </a:spcAft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lvl="0" indent="-285750" algn="just">
              <a:spcAft>
                <a:spcPts val="600"/>
              </a:spcAft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Realizar la contratación de 25 Nuevos Arrendamientos, destacando 8 inmuebles con destino de resguardo de medicamentos.</a:t>
            </a:r>
          </a:p>
          <a:p>
            <a:pPr marL="285750" lvl="0" indent="-2857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891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5</a:t>
            </a:fld>
            <a:endParaRPr lang="es-MX" sz="16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9066BD7-1D53-6A4E-2A36-C3B47997CB04}"/>
              </a:ext>
            </a:extLst>
          </p:cNvPr>
          <p:cNvSpPr/>
          <p:nvPr/>
        </p:nvSpPr>
        <p:spPr>
          <a:xfrm>
            <a:off x="1070568" y="2032831"/>
            <a:ext cx="13826532" cy="475986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Posterior a la aprobación del referido Programa y previo a la conclusión del ejercicio 2023, surgieron nuevas necesidades para prestación de los servicios de los OOAD, las cuáles fueron hechas del conocimiento a la Normativa, concluyendo primordialmente que los requerimientos son motivados por:</a:t>
            </a:r>
          </a:p>
          <a:p>
            <a:pPr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indent="-2857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La falta de capacidad de almacenamiento de bienes terapéuticos y no terapéuticos, y para resguardo de bienes muebles embargados;</a:t>
            </a:r>
          </a:p>
          <a:p>
            <a:pPr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indent="-2857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La manifestación de algunos arrendadores de no continuar con la relación contractual, solicitando la desocupación y entrega de sus inmuebles, por vía judicial o extrajudicial, y</a:t>
            </a:r>
          </a:p>
          <a:p>
            <a:pPr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indent="-2857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A la falta de espacios dignos para la prestación de los servicios, lo que incide en la incomodidad de la población derechohabiente, así como de los trabajadores y en el clima laboral. </a:t>
            </a:r>
          </a:p>
          <a:p>
            <a:pPr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Derivado de lo anterior, los OOAD solicitaron formalmente las modificaciones de las figuras anteriormente autorizadas por ese Órgano Superior, remitiendo para tal efecto sus proyecciones con los cambios a las figuras, así como sus nuevas necesidades.</a:t>
            </a:r>
          </a:p>
        </p:txBody>
      </p:sp>
      <p:pic>
        <p:nvPicPr>
          <p:cNvPr id="7" name="Google Shape;144;p20">
            <a:extLst>
              <a:ext uri="{FF2B5EF4-FFF2-40B4-BE49-F238E27FC236}">
                <a16:creationId xmlns:a16="http://schemas.microsoft.com/office/drawing/2014/main" id="{A02A1698-A16A-3B15-29FF-3C4D834643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780374" y="285081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BF523FE-D430-7C36-41DF-0F9564B7AE4F}"/>
              </a:ext>
            </a:extLst>
          </p:cNvPr>
          <p:cNvSpPr txBox="1"/>
          <p:nvPr/>
        </p:nvSpPr>
        <p:spPr>
          <a:xfrm>
            <a:off x="1070568" y="399095"/>
            <a:ext cx="37098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32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</a:t>
            </a: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Desarrollo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48DE67C-9C8C-FEE1-19AB-C51FCDA85B31}"/>
              </a:ext>
            </a:extLst>
          </p:cNvPr>
          <p:cNvSpPr txBox="1"/>
          <p:nvPr/>
        </p:nvSpPr>
        <p:spPr>
          <a:xfrm>
            <a:off x="1070568" y="1500539"/>
            <a:ext cx="9343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DEC9A2"/>
                </a:solidFill>
                <a:latin typeface="Montserrat SemiBold" panose="00000700000000000000" pitchFamily="2" charset="0"/>
              </a:rPr>
              <a:t>Justificación.</a:t>
            </a:r>
            <a:endParaRPr lang="es-MX" sz="2400" dirty="0">
              <a:solidFill>
                <a:srgbClr val="DEC9A2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500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6</a:t>
            </a:fld>
            <a:endParaRPr lang="es-MX" sz="1600" dirty="0"/>
          </a:p>
        </p:txBody>
      </p:sp>
      <p:pic>
        <p:nvPicPr>
          <p:cNvPr id="7" name="Google Shape;144;p20">
            <a:extLst>
              <a:ext uri="{FF2B5EF4-FFF2-40B4-BE49-F238E27FC236}">
                <a16:creationId xmlns:a16="http://schemas.microsoft.com/office/drawing/2014/main" id="{A02A1698-A16A-3B15-29FF-3C4D834643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780374" y="285081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BF523FE-D430-7C36-41DF-0F9564B7AE4F}"/>
              </a:ext>
            </a:extLst>
          </p:cNvPr>
          <p:cNvSpPr txBox="1"/>
          <p:nvPr/>
        </p:nvSpPr>
        <p:spPr>
          <a:xfrm>
            <a:off x="1070568" y="399095"/>
            <a:ext cx="37098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32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</a:t>
            </a: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Desarrollo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6688BF0-6F3E-6C2D-9DFA-A54F58006E16}"/>
              </a:ext>
            </a:extLst>
          </p:cNvPr>
          <p:cNvSpPr txBox="1"/>
          <p:nvPr/>
        </p:nvSpPr>
        <p:spPr>
          <a:xfrm>
            <a:off x="539484" y="990162"/>
            <a:ext cx="9343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DEC9A2"/>
                </a:solidFill>
                <a:latin typeface="Montserrat SemiBold" panose="00000700000000000000" pitchFamily="2" charset="0"/>
              </a:rPr>
              <a:t>Modificaciones</a:t>
            </a:r>
            <a:endParaRPr lang="es-MX" sz="2400" dirty="0">
              <a:solidFill>
                <a:srgbClr val="DEC9A2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55E9122-E469-B481-28E4-C7690648C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78511"/>
              </p:ext>
            </p:extLst>
          </p:nvPr>
        </p:nvGraphicFramePr>
        <p:xfrm>
          <a:off x="539484" y="1475195"/>
          <a:ext cx="13976615" cy="71608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8116">
                  <a:extLst>
                    <a:ext uri="{9D8B030D-6E8A-4147-A177-3AD203B41FA5}">
                      <a16:colId xmlns:a16="http://schemas.microsoft.com/office/drawing/2014/main" val="4036386862"/>
                    </a:ext>
                  </a:extLst>
                </a:gridCol>
                <a:gridCol w="1575911">
                  <a:extLst>
                    <a:ext uri="{9D8B030D-6E8A-4147-A177-3AD203B41FA5}">
                      <a16:colId xmlns:a16="http://schemas.microsoft.com/office/drawing/2014/main" val="3355200672"/>
                    </a:ext>
                  </a:extLst>
                </a:gridCol>
                <a:gridCol w="3843688">
                  <a:extLst>
                    <a:ext uri="{9D8B030D-6E8A-4147-A177-3AD203B41FA5}">
                      <a16:colId xmlns:a16="http://schemas.microsoft.com/office/drawing/2014/main" val="3467179369"/>
                    </a:ext>
                  </a:extLst>
                </a:gridCol>
                <a:gridCol w="2344650">
                  <a:extLst>
                    <a:ext uri="{9D8B030D-6E8A-4147-A177-3AD203B41FA5}">
                      <a16:colId xmlns:a16="http://schemas.microsoft.com/office/drawing/2014/main" val="43470729"/>
                    </a:ext>
                  </a:extLst>
                </a:gridCol>
                <a:gridCol w="2017939">
                  <a:extLst>
                    <a:ext uri="{9D8B030D-6E8A-4147-A177-3AD203B41FA5}">
                      <a16:colId xmlns:a16="http://schemas.microsoft.com/office/drawing/2014/main" val="828283293"/>
                    </a:ext>
                  </a:extLst>
                </a:gridCol>
                <a:gridCol w="1599936">
                  <a:extLst>
                    <a:ext uri="{9D8B030D-6E8A-4147-A177-3AD203B41FA5}">
                      <a16:colId xmlns:a16="http://schemas.microsoft.com/office/drawing/2014/main" val="1246657546"/>
                    </a:ext>
                  </a:extLst>
                </a:gridCol>
                <a:gridCol w="2056375">
                  <a:extLst>
                    <a:ext uri="{9D8B030D-6E8A-4147-A177-3AD203B41FA5}">
                      <a16:colId xmlns:a16="http://schemas.microsoft.com/office/drawing/2014/main" val="385464774"/>
                    </a:ext>
                  </a:extLst>
                </a:gridCol>
              </a:tblGrid>
              <a:tr h="5455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No.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Delegación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Dirección del Inmueble arrendado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Servicio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Proyección Autorizada 2024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Solicitud de Modificación 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No. de Oficio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373443"/>
                  </a:ext>
                </a:extLst>
              </a:tr>
              <a:tr h="8800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Campeche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la Cordillera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N°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 34 , Departamento 202,, Condominios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Xiluma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, Fraccionamiento Lomas de la Eminencia, San Francisco Campeche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Casa OOAD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 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0401251100/DCPI/002-0/2024 de fecha 02 de enero de 2024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464771"/>
                  </a:ext>
                </a:extLst>
              </a:tr>
              <a:tr h="8800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1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Durango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Morelos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N°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416 Oriente, Colonia Centro, C.P. 35800,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Cuencame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, Durango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Unidad de Medicina Familiar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N°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14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 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109001100100/2023/305 de fecha 03 de noviembre de 2023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663563"/>
                  </a:ext>
                </a:extLst>
              </a:tr>
              <a:tr h="662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300" b="1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Durango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Avenida Miguel Hidalgo No. 110 Sur, Colonia Centro, C.P. 35000, Gómez Palacio, Durango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Tienda N°. 115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109001100100/2023/305 de fecha 03 de noviembre de 2023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132811"/>
                  </a:ext>
                </a:extLst>
              </a:tr>
              <a:tr h="88004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300" b="1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Jalisco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Avenida Jesús María No. 80, Colonia Centro, C.P. 47950, Jesús María, Jalisco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Unidad de Atención Primaria a La Salud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N°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159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14a660611100/2024/2023 de fecha 09 de noviembre de 2023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634136"/>
                  </a:ext>
                </a:extLst>
              </a:tr>
              <a:tr h="662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300" b="1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Jalisco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Allende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Nº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36, Colonia Centro, C.P. 47250, Villa Hidalgo, Jalisco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Unidad de Atención Primaria a la Salud N°. 135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14a660611100/2024/2023 de fecha 09 de noviembre de 2023</a:t>
                      </a:r>
                      <a:endParaRPr kumimoji="0" lang="es-MX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 SemiBold" panose="00000700000000000000" pitchFamily="2" charset="0"/>
                        <a:ea typeface="+mn-ea"/>
                        <a:cs typeface="+mn-cs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8974077"/>
                  </a:ext>
                </a:extLst>
              </a:tr>
              <a:tr h="662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300" b="1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Jalisco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Hidalgo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N°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73,  Colonia Centro, C.P. 46560, San Juanito de Escobedo, Jalisco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Unidad de Atención Primaria a la Salud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N°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137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14a660611100/2024/2023 de fecha 09 de noviembre de 2023</a:t>
                      </a:r>
                      <a:endParaRPr kumimoji="0" lang="es-MX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 SemiBold" panose="00000700000000000000" pitchFamily="2" charset="0"/>
                        <a:ea typeface="+mn-ea"/>
                        <a:cs typeface="+mn-cs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8371542"/>
                  </a:ext>
                </a:extLst>
              </a:tr>
              <a:tr h="662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Estado de México Poniente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Calle Urawa Nº 121, Toluca, Colonia Progreso, C.P. 50150, Estado de México Poniente.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U.M.F. Nº.230 Comisión Federal de Electricidad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Correo electrónico de fecha 3 de noviembre de 2023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4950273"/>
                  </a:ext>
                </a:extLst>
              </a:tr>
              <a:tr h="662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  <a:endParaRPr lang="es-MX" sz="1200" b="1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Michoacán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Calle Dr. Emilio Garcia Norte </a:t>
                      </a:r>
                      <a:r>
                        <a:rPr lang="es-MX" sz="12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Nº</a:t>
                      </a:r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. 90, Colonia José María Morelos, C.P. 61518, Zitácuaro, Michoacán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Oficinas Administrativas Subdelegacionales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179001100100/770/2023 de fecha 31 de agosto de 2023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738578"/>
                  </a:ext>
                </a:extLst>
              </a:tr>
              <a:tr h="662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Michoacán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Cordillera de Himalaya No. 520, Fraccionamiento Residencial Bosque Monarca, C.P. 58350,  Morelia, Michoacán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Casa OOAD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r>
                        <a:rPr lang="es-MX" sz="1400" u="none" strike="noStrike" dirty="0">
                          <a:effectLst/>
                          <a:latin typeface="Montserrat SemiBold" panose="00000700000000000000" pitchFamily="2" charset="0"/>
                        </a:rPr>
                        <a:t>179001100100/770/2023 de fecha 31 de agosto de 2023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8908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9751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7</a:t>
            </a:fld>
            <a:endParaRPr lang="es-MX" sz="1600" dirty="0"/>
          </a:p>
        </p:txBody>
      </p:sp>
      <p:pic>
        <p:nvPicPr>
          <p:cNvPr id="7" name="Google Shape;144;p20">
            <a:extLst>
              <a:ext uri="{FF2B5EF4-FFF2-40B4-BE49-F238E27FC236}">
                <a16:creationId xmlns:a16="http://schemas.microsoft.com/office/drawing/2014/main" id="{A02A1698-A16A-3B15-29FF-3C4D834643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659741" y="141483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BF523FE-D430-7C36-41DF-0F9564B7AE4F}"/>
              </a:ext>
            </a:extLst>
          </p:cNvPr>
          <p:cNvSpPr txBox="1"/>
          <p:nvPr/>
        </p:nvSpPr>
        <p:spPr>
          <a:xfrm>
            <a:off x="537168" y="132395"/>
            <a:ext cx="37098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32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</a:t>
            </a: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Desarrollo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6688BF0-6F3E-6C2D-9DFA-A54F58006E16}"/>
              </a:ext>
            </a:extLst>
          </p:cNvPr>
          <p:cNvSpPr txBox="1"/>
          <p:nvPr/>
        </p:nvSpPr>
        <p:spPr>
          <a:xfrm>
            <a:off x="537168" y="831192"/>
            <a:ext cx="9343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DEC9A2"/>
                </a:solidFill>
                <a:latin typeface="Montserrat SemiBold" panose="00000700000000000000" pitchFamily="2" charset="0"/>
              </a:rPr>
              <a:t>Modificaciones</a:t>
            </a:r>
            <a:endParaRPr lang="es-MX" sz="2400" dirty="0">
              <a:solidFill>
                <a:srgbClr val="DEC9A2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55E9122-E469-B481-28E4-C7690648C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144534"/>
              </p:ext>
            </p:extLst>
          </p:nvPr>
        </p:nvGraphicFramePr>
        <p:xfrm>
          <a:off x="602984" y="1246595"/>
          <a:ext cx="13976615" cy="75951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8116">
                  <a:extLst>
                    <a:ext uri="{9D8B030D-6E8A-4147-A177-3AD203B41FA5}">
                      <a16:colId xmlns:a16="http://schemas.microsoft.com/office/drawing/2014/main" val="4036386862"/>
                    </a:ext>
                  </a:extLst>
                </a:gridCol>
                <a:gridCol w="1575911">
                  <a:extLst>
                    <a:ext uri="{9D8B030D-6E8A-4147-A177-3AD203B41FA5}">
                      <a16:colId xmlns:a16="http://schemas.microsoft.com/office/drawing/2014/main" val="3355200672"/>
                    </a:ext>
                  </a:extLst>
                </a:gridCol>
                <a:gridCol w="3843688">
                  <a:extLst>
                    <a:ext uri="{9D8B030D-6E8A-4147-A177-3AD203B41FA5}">
                      <a16:colId xmlns:a16="http://schemas.microsoft.com/office/drawing/2014/main" val="3467179369"/>
                    </a:ext>
                  </a:extLst>
                </a:gridCol>
                <a:gridCol w="2344650">
                  <a:extLst>
                    <a:ext uri="{9D8B030D-6E8A-4147-A177-3AD203B41FA5}">
                      <a16:colId xmlns:a16="http://schemas.microsoft.com/office/drawing/2014/main" val="43470729"/>
                    </a:ext>
                  </a:extLst>
                </a:gridCol>
                <a:gridCol w="2017939">
                  <a:extLst>
                    <a:ext uri="{9D8B030D-6E8A-4147-A177-3AD203B41FA5}">
                      <a16:colId xmlns:a16="http://schemas.microsoft.com/office/drawing/2014/main" val="828283293"/>
                    </a:ext>
                  </a:extLst>
                </a:gridCol>
                <a:gridCol w="1599936">
                  <a:extLst>
                    <a:ext uri="{9D8B030D-6E8A-4147-A177-3AD203B41FA5}">
                      <a16:colId xmlns:a16="http://schemas.microsoft.com/office/drawing/2014/main" val="1246657546"/>
                    </a:ext>
                  </a:extLst>
                </a:gridCol>
                <a:gridCol w="2056375">
                  <a:extLst>
                    <a:ext uri="{9D8B030D-6E8A-4147-A177-3AD203B41FA5}">
                      <a16:colId xmlns:a16="http://schemas.microsoft.com/office/drawing/2014/main" val="385464774"/>
                    </a:ext>
                  </a:extLst>
                </a:gridCol>
              </a:tblGrid>
              <a:tr h="541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No.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Delegación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Dirección del Inmueble arrendado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Servicio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Proyección Autorizada 2024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Solicitud de Modificación 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No. de Oficio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339" marR="8339" marT="83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373443"/>
                  </a:ext>
                </a:extLst>
              </a:tr>
              <a:tr h="873783"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Nuevo León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Calle Washington No. 1004, Interior 1907, Colonia Monterrey Centro, C.P. 64000, Monterrey, Nuevo León.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Casa 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es-MX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fontAlgn="ctr" latinLnBrk="0" hangingPunct="1"/>
                      <a:r>
                        <a:rPr lang="es-MX" sz="1250" u="none" strike="noStrike" kern="1200" dirty="0">
                          <a:solidFill>
                            <a:schemeClr val="dk1"/>
                          </a:solidFill>
                          <a:effectLst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209001100100/1259/2023 de fecha 02 de noviembre de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464771"/>
                  </a:ext>
                </a:extLst>
              </a:tr>
              <a:tr h="87378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  <a:endParaRPr lang="es-MX" sz="1300" b="1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Sinaloa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Boulevard Francisco I. Madero Oriente No. 526, Colonia Centro, C.P. 80200, Culiacán, Sinaloa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Oficinas Administrativas Subdelegacionales.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269001130100/497/2023 de fecha 14 de noviembre de 2023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663563"/>
                  </a:ext>
                </a:extLst>
              </a:tr>
              <a:tr h="657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Sinaloa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Rio Ameca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Nº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1533, Fraccionamiento Los Pinos, C.P. 80128, Culiacán, Sinaloa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Archivo de Concentración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269001130100/497/2023 de fecha 14 de noviembre de 2023</a:t>
                      </a:r>
                      <a:endParaRPr kumimoji="0" lang="es-MX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 SemiBold" panose="00000700000000000000" pitchFamily="2" charset="0"/>
                        <a:ea typeface="+mn-ea"/>
                        <a:cs typeface="+mn-cs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132811"/>
                  </a:ext>
                </a:extLst>
              </a:tr>
              <a:tr h="87378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  <a:endParaRPr lang="es-MX" sz="1300" b="1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Sinaloa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Rio Ameca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Nº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1533-A,  entre  Pascual Orozco y Lerdo de Tejada, Colonia Los Pinos, C.P. 80128, Culiacán, Sinaloa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Bodega de Bienes Instituciones para Disposición Final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269001130100/497/2023 de fecha 14 de noviembre de 2023</a:t>
                      </a:r>
                      <a:endParaRPr kumimoji="0" lang="es-MX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 SemiBold" panose="00000700000000000000" pitchFamily="2" charset="0"/>
                        <a:ea typeface="+mn-ea"/>
                        <a:cs typeface="+mn-cs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634136"/>
                  </a:ext>
                </a:extLst>
              </a:tr>
              <a:tr h="657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  <a:endParaRPr lang="es-MX" sz="1300" b="1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Tamaulipas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Diaz Mirón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Nº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604, Zona Centro, C.P. 89000, Tampico, Tamaulipas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Bodega de Bienes Embargados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702/2/0262/2023 de fecha 15 de noviembre de 2023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8974077"/>
                  </a:ext>
                </a:extLst>
              </a:tr>
              <a:tr h="7720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  <a:endParaRPr lang="es-MX" sz="1300" b="1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Tamaulipas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Santiago No. 3310, Manzana 4, Lote 8, Fraccionamiento Las Villas, Finca Santo Domingo, C.P. 87029, Ciudad Victoria, Tamaulipas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Casa OOAD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702/2/0262/2023 de fecha 15 de noviembre de 2023 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8371542"/>
                  </a:ext>
                </a:extLst>
              </a:tr>
              <a:tr h="657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Tlaxcala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Avenida Juárez No. 75-B San Esteban Tizatlán, Colonia Centro, C.P. 90062, Tlaxcala, Tlaxcala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Oficinas Administrativas Subdelegacionales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Renovación sin incremento</a:t>
                      </a:r>
                      <a:endParaRPr kumimoji="0" lang="es-MX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 SemiBold" panose="00000700000000000000" pitchFamily="2" charset="0"/>
                        <a:ea typeface="+mn-ea"/>
                        <a:cs typeface="+mn-cs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Sustitución</a:t>
                      </a:r>
                      <a:endParaRPr kumimoji="0" lang="es-MX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 SemiBold" panose="00000700000000000000" pitchFamily="2" charset="0"/>
                        <a:ea typeface="+mn-ea"/>
                        <a:cs typeface="+mn-cs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309001130100/192/2023 de fecha 02 de noviembre de 2023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4950273"/>
                  </a:ext>
                </a:extLst>
              </a:tr>
              <a:tr h="962871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Tlaxcala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6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Nº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1710, Colonia Xicoténcatl, C.P. 90062, Tlaxcala, Tlaxcala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Oficinas Administrativas Delegacionales (Departamento de Construcción y Planeación Inmobiliaria)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Renovación sin incremento</a:t>
                      </a:r>
                      <a:endParaRPr kumimoji="0" lang="es-MX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 SemiBold" panose="00000700000000000000" pitchFamily="2" charset="0"/>
                        <a:ea typeface="+mn-ea"/>
                        <a:cs typeface="+mn-cs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Sustitución</a:t>
                      </a:r>
                      <a:endParaRPr kumimoji="0" lang="es-MX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Montserrat SemiBold" panose="00000700000000000000" pitchFamily="2" charset="0"/>
                        <a:ea typeface="+mn-ea"/>
                        <a:cs typeface="+mn-cs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309001130100/192/2023 de fecha 02 de noviembre de 2023 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738578"/>
                  </a:ext>
                </a:extLst>
              </a:tr>
              <a:tr h="6577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18</a:t>
                      </a:r>
                      <a:endParaRPr lang="es-MX" sz="1300" b="1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Zacatecas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Calle Sonora 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Nº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.  222 Zona Centro, C.P. 99000, Fresnillo, Zacatecas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Oficinas Administrativas Subdelegacionales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349001100100/</a:t>
                      </a:r>
                      <a:r>
                        <a:rPr lang="es-MX" sz="1300" u="none" strike="noStrike" dirty="0" err="1">
                          <a:effectLst/>
                          <a:latin typeface="Montserrat SemiBold" panose="00000700000000000000" pitchFamily="2" charset="0"/>
                        </a:rPr>
                        <a:t>jsa</a:t>
                      </a:r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/1053/2023 de fecha 01 de noviembre de 2023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935" marR="8935" marT="89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909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881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8</a:t>
            </a:fld>
            <a:endParaRPr lang="es-MX" sz="1600" dirty="0"/>
          </a:p>
        </p:txBody>
      </p:sp>
      <p:pic>
        <p:nvPicPr>
          <p:cNvPr id="7" name="Google Shape;144;p20">
            <a:extLst>
              <a:ext uri="{FF2B5EF4-FFF2-40B4-BE49-F238E27FC236}">
                <a16:creationId xmlns:a16="http://schemas.microsoft.com/office/drawing/2014/main" id="{A02A1698-A16A-3B15-29FF-3C4D834643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659741" y="141483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BF523FE-D430-7C36-41DF-0F9564B7AE4F}"/>
              </a:ext>
            </a:extLst>
          </p:cNvPr>
          <p:cNvSpPr txBox="1"/>
          <p:nvPr/>
        </p:nvSpPr>
        <p:spPr>
          <a:xfrm>
            <a:off x="537168" y="132395"/>
            <a:ext cx="37098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32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</a:t>
            </a: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Desarrollo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6688BF0-6F3E-6C2D-9DFA-A54F58006E16}"/>
              </a:ext>
            </a:extLst>
          </p:cNvPr>
          <p:cNvSpPr txBox="1"/>
          <p:nvPr/>
        </p:nvSpPr>
        <p:spPr>
          <a:xfrm>
            <a:off x="537168" y="831192"/>
            <a:ext cx="93435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DEC9A2"/>
                </a:solidFill>
                <a:latin typeface="Montserrat SemiBold" panose="00000700000000000000" pitchFamily="2" charset="0"/>
              </a:rPr>
              <a:t>Nuevos Arrendamientos</a:t>
            </a:r>
            <a:endParaRPr lang="es-MX" sz="2400" dirty="0">
              <a:solidFill>
                <a:srgbClr val="DEC9A2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55E9122-E469-B481-28E4-C7690648C3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49124"/>
              </p:ext>
            </p:extLst>
          </p:nvPr>
        </p:nvGraphicFramePr>
        <p:xfrm>
          <a:off x="602984" y="1292857"/>
          <a:ext cx="14040117" cy="72751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073">
                  <a:extLst>
                    <a:ext uri="{9D8B030D-6E8A-4147-A177-3AD203B41FA5}">
                      <a16:colId xmlns:a16="http://schemas.microsoft.com/office/drawing/2014/main" val="4036386862"/>
                    </a:ext>
                  </a:extLst>
                </a:gridCol>
                <a:gridCol w="2143927">
                  <a:extLst>
                    <a:ext uri="{9D8B030D-6E8A-4147-A177-3AD203B41FA5}">
                      <a16:colId xmlns:a16="http://schemas.microsoft.com/office/drawing/2014/main" val="3355200672"/>
                    </a:ext>
                  </a:extLst>
                </a:gridCol>
                <a:gridCol w="5229093">
                  <a:extLst>
                    <a:ext uri="{9D8B030D-6E8A-4147-A177-3AD203B41FA5}">
                      <a16:colId xmlns:a16="http://schemas.microsoft.com/office/drawing/2014/main" val="3467179369"/>
                    </a:ext>
                  </a:extLst>
                </a:gridCol>
                <a:gridCol w="3189747">
                  <a:extLst>
                    <a:ext uri="{9D8B030D-6E8A-4147-A177-3AD203B41FA5}">
                      <a16:colId xmlns:a16="http://schemas.microsoft.com/office/drawing/2014/main" val="43470729"/>
                    </a:ext>
                  </a:extLst>
                </a:gridCol>
                <a:gridCol w="2745277">
                  <a:extLst>
                    <a:ext uri="{9D8B030D-6E8A-4147-A177-3AD203B41FA5}">
                      <a16:colId xmlns:a16="http://schemas.microsoft.com/office/drawing/2014/main" val="828283293"/>
                    </a:ext>
                  </a:extLst>
                </a:gridCol>
              </a:tblGrid>
              <a:tr h="50408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Delegación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Dirección del Inmueble arrendado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No. de Oficio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373443"/>
                  </a:ext>
                </a:extLst>
              </a:tr>
              <a:tr h="8131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Calle Lázaro Cárdenas Nº. 107, Colonia del Villar, C.P. 43604, Tulancingo, Hidalgo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Tienda no. 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Correo electrónico de fecha 02 de noviembre de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9464771"/>
                  </a:ext>
                </a:extLst>
              </a:tr>
              <a:tr h="8131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alternativa inmobiliaria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 para alojar bienes terapéuticos y no terapéuticos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189001100100/1500/2023 de fecha 02 de noviembre de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7663563"/>
                  </a:ext>
                </a:extLst>
              </a:tr>
              <a:tr h="7463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Calzada Madero No. 201, colonia Centro, Oaxaca, 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Unidad de medicina familiar 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219001140100/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dcsg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/pi/4324/2023 de fecha 06 de noviembre de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5132811"/>
                  </a:ext>
                </a:extLst>
              </a:tr>
              <a:tr h="81315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Boulevard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Chahue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 No. 45, colonia la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Crucesita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, Santa María Huatulco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Unidad de medicina familiar 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219001140100/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dcsg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/pi/4324/2023 de fecha 06 de noviembre de 2023</a:t>
                      </a:r>
                    </a:p>
                    <a:p>
                      <a:pPr algn="ctr" rtl="0" fontAlgn="ctr"/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634136"/>
                  </a:ext>
                </a:extLst>
              </a:tr>
              <a:tr h="7463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Mariano Arista 965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Correo electrónico de fecha 2 de noviembre de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8974077"/>
                  </a:ext>
                </a:extLst>
              </a:tr>
              <a:tr h="7184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D.F.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Maíz N° 181, Colonia Granjas Esmeralda, Alcaldía Iztapalapa, C.P. 09810, CDMX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 para alojar bienes terapéuticos y no terapéuticos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389010050100/0436/2023 de fecha 19 de diciembre de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8371542"/>
                  </a:ext>
                </a:extLst>
              </a:tr>
              <a:tr h="6121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alternativa inmobiliaria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179001100100/770/2023 de fecha 31 de agosto de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4950273"/>
                  </a:ext>
                </a:extLst>
              </a:tr>
              <a:tr h="89606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alternativa inmobiliaria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179001100100/770/2023 de fecha 31 de agosto de 2023</a:t>
                      </a:r>
                    </a:p>
                    <a:p>
                      <a:pPr algn="ctr" rtl="0" fontAlgn="ctr"/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2738578"/>
                  </a:ext>
                </a:extLst>
              </a:tr>
              <a:tr h="61215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alternativa inmobiliaria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consultorios de apoyo a la UMF No. 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209001100100/1259/2023 de fecha 02 de noviembre de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909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8007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9</a:t>
            </a:fld>
            <a:endParaRPr lang="es-MX" sz="16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BD73BEC-F760-F9CA-F92B-E6473740F0E6}"/>
              </a:ext>
            </a:extLst>
          </p:cNvPr>
          <p:cNvSpPr txBox="1"/>
          <p:nvPr/>
        </p:nvSpPr>
        <p:spPr>
          <a:xfrm>
            <a:off x="155668" y="217236"/>
            <a:ext cx="37098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3" name="Google Shape;144;p20">
            <a:extLst>
              <a:ext uri="{FF2B5EF4-FFF2-40B4-BE49-F238E27FC236}">
                <a16:creationId xmlns:a16="http://schemas.microsoft.com/office/drawing/2014/main" id="{1542CE27-AE81-3769-96D2-9E6AF55BA9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3585238" y="182363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EF2B0FA3-4614-6BC7-A5A7-D147E3EEBEF9}"/>
              </a:ext>
            </a:extLst>
          </p:cNvPr>
          <p:cNvSpPr/>
          <p:nvPr/>
        </p:nvSpPr>
        <p:spPr>
          <a:xfrm>
            <a:off x="681612" y="1461472"/>
            <a:ext cx="13467363" cy="570132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Derivado de lo anterior, una vez consideradas las modificaciones y nuevos arrendamientos, el Programa de Arrendamiento Inmobiliario IMSS Arrendatario Régimen Ordinario 2024, quedaría de la siguiente manera: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Cancelación de 8 arrendamientos.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Renovación de 196 contratos:</a:t>
            </a:r>
          </a:p>
          <a:p>
            <a:pPr marL="1071695" lvl="2" algn="just">
              <a:buClr>
                <a:srgbClr val="C00000"/>
              </a:buClr>
              <a:buSzPct val="176000"/>
            </a:pPr>
            <a:r>
              <a:rPr lang="es-MX" sz="2100" dirty="0">
                <a:solidFill>
                  <a:srgbClr val="C00000"/>
                </a:solidFill>
                <a:latin typeface="Montserrat SemiBold" panose="00000700000000000000" pitchFamily="2" charset="0"/>
              </a:rPr>
              <a:t>a)</a:t>
            </a:r>
            <a:r>
              <a:rPr lang="es-MX" sz="2100" dirty="0">
                <a:latin typeface="Montserrat SemiBold" panose="00000700000000000000" pitchFamily="2" charset="0"/>
              </a:rPr>
              <a:t> 122 Renovación con incremento. </a:t>
            </a:r>
          </a:p>
          <a:p>
            <a:pPr marL="1071695" lvl="2" algn="just">
              <a:buClr>
                <a:srgbClr val="C00000"/>
              </a:buClr>
              <a:buSzPct val="176000"/>
            </a:pPr>
            <a:r>
              <a:rPr lang="es-MX" sz="2100" dirty="0">
                <a:solidFill>
                  <a:srgbClr val="C00000"/>
                </a:solidFill>
                <a:latin typeface="Montserrat SemiBold" panose="00000700000000000000" pitchFamily="2" charset="0"/>
              </a:rPr>
              <a:t>b) </a:t>
            </a:r>
            <a:r>
              <a:rPr lang="es-MX" sz="2100" dirty="0">
                <a:latin typeface="Montserrat SemiBold" panose="00000700000000000000" pitchFamily="2" charset="0"/>
              </a:rPr>
              <a:t>74 Renovación sin incremento.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Evaluar la sustitución de 69 inmuebles arrendados.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Realizar la contratación de 34 Nuevos Arrendamientos, destacando que nueve de ellos son con destino de resguardo de medicamentos.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ES" sz="2100" dirty="0">
                <a:latin typeface="Montserrat SemiBold" panose="00000700000000000000" pitchFamily="2" charset="0"/>
                <a:cs typeface="Arial" pitchFamily="34" charset="0"/>
              </a:rPr>
              <a:t>Las modificaciones solicitadas al Programa no representan un incremento al presupuesto previamente autorizado el cual asciende a 443.3 millones de pesos.</a:t>
            </a:r>
          </a:p>
          <a:p>
            <a:pPr marL="457189" lvl="1" algn="just">
              <a:buClr>
                <a:srgbClr val="C00000"/>
              </a:buClr>
              <a:buSzPct val="176000"/>
            </a:pPr>
            <a:endParaRPr lang="es-ES" sz="2100" dirty="0">
              <a:latin typeface="Montserrat SemiBold" panose="00000700000000000000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21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10</a:t>
            </a:fld>
            <a:endParaRPr lang="es-MX" sz="16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BD73BEC-F760-F9CA-F92B-E6473740F0E6}"/>
              </a:ext>
            </a:extLst>
          </p:cNvPr>
          <p:cNvSpPr txBox="1"/>
          <p:nvPr/>
        </p:nvSpPr>
        <p:spPr>
          <a:xfrm>
            <a:off x="155668" y="217236"/>
            <a:ext cx="37098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3" name="Google Shape;144;p20">
            <a:extLst>
              <a:ext uri="{FF2B5EF4-FFF2-40B4-BE49-F238E27FC236}">
                <a16:creationId xmlns:a16="http://schemas.microsoft.com/office/drawing/2014/main" id="{1542CE27-AE81-3769-96D2-9E6AF55BA9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3585238" y="182363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BA2A416-4E81-0969-18FB-E259BD5800EE}"/>
              </a:ext>
            </a:extLst>
          </p:cNvPr>
          <p:cNvSpPr txBox="1"/>
          <p:nvPr/>
        </p:nvSpPr>
        <p:spPr>
          <a:xfrm>
            <a:off x="418650" y="1099579"/>
            <a:ext cx="48667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" panose="00000500000000000000" pitchFamily="2" charset="0"/>
              </a:rPr>
              <a:t>Figuras de Ocupación (1/2)</a:t>
            </a:r>
            <a:endParaRPr lang="es-MX" sz="2400" dirty="0">
              <a:solidFill>
                <a:srgbClr val="BC945A"/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5573063-297B-38B2-8C2B-D5EF9E522E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702492"/>
              </p:ext>
            </p:extLst>
          </p:nvPr>
        </p:nvGraphicFramePr>
        <p:xfrm>
          <a:off x="588526" y="1600846"/>
          <a:ext cx="13712850" cy="63874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9830">
                  <a:extLst>
                    <a:ext uri="{9D8B030D-6E8A-4147-A177-3AD203B41FA5}">
                      <a16:colId xmlns:a16="http://schemas.microsoft.com/office/drawing/2014/main" val="34718421"/>
                    </a:ext>
                  </a:extLst>
                </a:gridCol>
                <a:gridCol w="2285213">
                  <a:extLst>
                    <a:ext uri="{9D8B030D-6E8A-4147-A177-3AD203B41FA5}">
                      <a16:colId xmlns:a16="http://schemas.microsoft.com/office/drawing/2014/main" val="1146363607"/>
                    </a:ext>
                  </a:extLst>
                </a:gridCol>
                <a:gridCol w="1675539">
                  <a:extLst>
                    <a:ext uri="{9D8B030D-6E8A-4147-A177-3AD203B41FA5}">
                      <a16:colId xmlns:a16="http://schemas.microsoft.com/office/drawing/2014/main" val="151799393"/>
                    </a:ext>
                  </a:extLst>
                </a:gridCol>
                <a:gridCol w="1675539">
                  <a:extLst>
                    <a:ext uri="{9D8B030D-6E8A-4147-A177-3AD203B41FA5}">
                      <a16:colId xmlns:a16="http://schemas.microsoft.com/office/drawing/2014/main" val="3657555361"/>
                    </a:ext>
                  </a:extLst>
                </a:gridCol>
                <a:gridCol w="1304717">
                  <a:extLst>
                    <a:ext uri="{9D8B030D-6E8A-4147-A177-3AD203B41FA5}">
                      <a16:colId xmlns:a16="http://schemas.microsoft.com/office/drawing/2014/main" val="3805991021"/>
                    </a:ext>
                  </a:extLst>
                </a:gridCol>
                <a:gridCol w="1086669">
                  <a:extLst>
                    <a:ext uri="{9D8B030D-6E8A-4147-A177-3AD203B41FA5}">
                      <a16:colId xmlns:a16="http://schemas.microsoft.com/office/drawing/2014/main" val="3876009577"/>
                    </a:ext>
                  </a:extLst>
                </a:gridCol>
                <a:gridCol w="1448247">
                  <a:extLst>
                    <a:ext uri="{9D8B030D-6E8A-4147-A177-3AD203B41FA5}">
                      <a16:colId xmlns:a16="http://schemas.microsoft.com/office/drawing/2014/main" val="2643921663"/>
                    </a:ext>
                  </a:extLst>
                </a:gridCol>
                <a:gridCol w="1791151">
                  <a:extLst>
                    <a:ext uri="{9D8B030D-6E8A-4147-A177-3AD203B41FA5}">
                      <a16:colId xmlns:a16="http://schemas.microsoft.com/office/drawing/2014/main" val="2087960103"/>
                    </a:ext>
                  </a:extLst>
                </a:gridCol>
                <a:gridCol w="1865945">
                  <a:extLst>
                    <a:ext uri="{9D8B030D-6E8A-4147-A177-3AD203B41FA5}">
                      <a16:colId xmlns:a16="http://schemas.microsoft.com/office/drawing/2014/main" val="2175387279"/>
                    </a:ext>
                  </a:extLst>
                </a:gridCol>
              </a:tblGrid>
              <a:tr h="9837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OOAD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300" b="1" i="0" u="none" strike="noStrike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Subtotal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Cancelación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Nuevos Arrendamientos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Programa de Arrendamiento 2024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053833"/>
                  </a:ext>
                </a:extLst>
              </a:tr>
              <a:tr h="556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AGUASCALIENTES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178712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BAJA CALIFORNIA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97905"/>
                  </a:ext>
                </a:extLst>
              </a:tr>
              <a:tr h="5254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BAJA CALIFORNIA SUR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14107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CAMPECHE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10113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COAHUILA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08634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COLIMA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321958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CHIAPAS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895071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CHIHUAHUA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644946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NIVEL CENTRAL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888884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DURANGO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537468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GUANAJUATO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158624"/>
                  </a:ext>
                </a:extLst>
              </a:tr>
              <a:tr h="3349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GUERRERO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37196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HIDALGO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695346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JALISCO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34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35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93550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EDO. MEX. OTE.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164133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EDO. MEX. PTE.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445481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MICHOACAN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3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  <a:endParaRPr lang="es-MX" sz="13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660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76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11</a:t>
            </a:fld>
            <a:endParaRPr lang="es-MX" sz="16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BD73BEC-F760-F9CA-F92B-E6473740F0E6}"/>
              </a:ext>
            </a:extLst>
          </p:cNvPr>
          <p:cNvSpPr txBox="1"/>
          <p:nvPr/>
        </p:nvSpPr>
        <p:spPr>
          <a:xfrm>
            <a:off x="155668" y="217236"/>
            <a:ext cx="37098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3" name="Google Shape;144;p20">
            <a:extLst>
              <a:ext uri="{FF2B5EF4-FFF2-40B4-BE49-F238E27FC236}">
                <a16:creationId xmlns:a16="http://schemas.microsoft.com/office/drawing/2014/main" id="{1542CE27-AE81-3769-96D2-9E6AF55BA9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3585238" y="182363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BA2A416-4E81-0969-18FB-E259BD5800EE}"/>
              </a:ext>
            </a:extLst>
          </p:cNvPr>
          <p:cNvSpPr txBox="1"/>
          <p:nvPr/>
        </p:nvSpPr>
        <p:spPr>
          <a:xfrm>
            <a:off x="418650" y="1099579"/>
            <a:ext cx="48667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" panose="00000500000000000000" pitchFamily="2" charset="0"/>
              </a:rPr>
              <a:t>Figuras de Ocupación (2/2)</a:t>
            </a:r>
            <a:endParaRPr lang="es-MX" sz="2400" dirty="0">
              <a:solidFill>
                <a:srgbClr val="BC945A"/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5573063-297B-38B2-8C2B-D5EF9E522E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065525"/>
              </p:ext>
            </p:extLst>
          </p:nvPr>
        </p:nvGraphicFramePr>
        <p:xfrm>
          <a:off x="588526" y="1600846"/>
          <a:ext cx="13712850" cy="6944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9830">
                  <a:extLst>
                    <a:ext uri="{9D8B030D-6E8A-4147-A177-3AD203B41FA5}">
                      <a16:colId xmlns:a16="http://schemas.microsoft.com/office/drawing/2014/main" val="34718421"/>
                    </a:ext>
                  </a:extLst>
                </a:gridCol>
                <a:gridCol w="2285213">
                  <a:extLst>
                    <a:ext uri="{9D8B030D-6E8A-4147-A177-3AD203B41FA5}">
                      <a16:colId xmlns:a16="http://schemas.microsoft.com/office/drawing/2014/main" val="1146363607"/>
                    </a:ext>
                  </a:extLst>
                </a:gridCol>
                <a:gridCol w="1675539">
                  <a:extLst>
                    <a:ext uri="{9D8B030D-6E8A-4147-A177-3AD203B41FA5}">
                      <a16:colId xmlns:a16="http://schemas.microsoft.com/office/drawing/2014/main" val="151799393"/>
                    </a:ext>
                  </a:extLst>
                </a:gridCol>
                <a:gridCol w="1675539">
                  <a:extLst>
                    <a:ext uri="{9D8B030D-6E8A-4147-A177-3AD203B41FA5}">
                      <a16:colId xmlns:a16="http://schemas.microsoft.com/office/drawing/2014/main" val="3657555361"/>
                    </a:ext>
                  </a:extLst>
                </a:gridCol>
                <a:gridCol w="1304717">
                  <a:extLst>
                    <a:ext uri="{9D8B030D-6E8A-4147-A177-3AD203B41FA5}">
                      <a16:colId xmlns:a16="http://schemas.microsoft.com/office/drawing/2014/main" val="3805991021"/>
                    </a:ext>
                  </a:extLst>
                </a:gridCol>
                <a:gridCol w="1086669">
                  <a:extLst>
                    <a:ext uri="{9D8B030D-6E8A-4147-A177-3AD203B41FA5}">
                      <a16:colId xmlns:a16="http://schemas.microsoft.com/office/drawing/2014/main" val="3876009577"/>
                    </a:ext>
                  </a:extLst>
                </a:gridCol>
                <a:gridCol w="1448247">
                  <a:extLst>
                    <a:ext uri="{9D8B030D-6E8A-4147-A177-3AD203B41FA5}">
                      <a16:colId xmlns:a16="http://schemas.microsoft.com/office/drawing/2014/main" val="2643921663"/>
                    </a:ext>
                  </a:extLst>
                </a:gridCol>
                <a:gridCol w="1791151">
                  <a:extLst>
                    <a:ext uri="{9D8B030D-6E8A-4147-A177-3AD203B41FA5}">
                      <a16:colId xmlns:a16="http://schemas.microsoft.com/office/drawing/2014/main" val="2087960103"/>
                    </a:ext>
                  </a:extLst>
                </a:gridCol>
                <a:gridCol w="1865945">
                  <a:extLst>
                    <a:ext uri="{9D8B030D-6E8A-4147-A177-3AD203B41FA5}">
                      <a16:colId xmlns:a16="http://schemas.microsoft.com/office/drawing/2014/main" val="2175387279"/>
                    </a:ext>
                  </a:extLst>
                </a:gridCol>
              </a:tblGrid>
              <a:tr h="9837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OOAD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  <a:endParaRPr lang="es-MX" sz="1300" b="1" i="0" u="none" strike="noStrike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Subtotal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Cancelación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Nuevos Arrendamientos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Programa de Arrendamiento 2024</a:t>
                      </a:r>
                      <a:endParaRPr lang="es-MX" sz="13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9239" marR="9239" marT="9239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053833"/>
                  </a:ext>
                </a:extLst>
              </a:tr>
              <a:tr h="556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18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MORELOS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3178712"/>
                  </a:ext>
                </a:extLst>
              </a:tr>
              <a:tr h="5565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19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NAYARIT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3105336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NUEVO LEON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297905"/>
                  </a:ext>
                </a:extLst>
              </a:tr>
              <a:tr h="5254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8614107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10113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QUERETARO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08634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QUINTANA ROO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5321958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25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SAN LUIS POTOSI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895071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26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SINALOA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644946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27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SONORA    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1888884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28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TABASCO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537468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29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TAMAULIPAS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6158624"/>
                  </a:ext>
                </a:extLst>
              </a:tr>
              <a:tr h="33493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TLAXCALA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37196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VERACRUZ NORTE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695346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VERACRUZ SUR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93550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33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YUCATAN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0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0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164133"/>
                  </a:ext>
                </a:extLst>
              </a:tr>
              <a:tr h="2847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34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ZACATECAS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  <a:endParaRPr lang="es-MX" sz="1200" b="0" i="0" u="none" strike="noStrike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u="none" strike="noStrike" dirty="0"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  <a:endParaRPr lang="es-MX" sz="1200" b="0" i="0" u="none" strike="noStrike" dirty="0">
                        <a:solidFill>
                          <a:srgbClr val="000000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445481"/>
                  </a:ext>
                </a:extLst>
              </a:tr>
              <a:tr h="28476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MX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TOTAL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r>
                        <a:rPr lang="es-MX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TOTAL</a:t>
                      </a: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122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74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69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265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34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200" b="1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307</a:t>
                      </a:r>
                      <a:endParaRPr lang="es-MX" sz="1200" b="1" i="0" u="none" strike="noStrike" dirty="0">
                        <a:solidFill>
                          <a:schemeClr val="bg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8288" marR="8288" marT="8288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1B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660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3169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12</a:t>
            </a:fld>
            <a:endParaRPr lang="es-MX" sz="1600" dirty="0"/>
          </a:p>
        </p:txBody>
      </p:sp>
      <p:sp>
        <p:nvSpPr>
          <p:cNvPr id="2" name="1 Rectángulo">
            <a:extLst>
              <a:ext uri="{FF2B5EF4-FFF2-40B4-BE49-F238E27FC236}">
                <a16:creationId xmlns:a16="http://schemas.microsoft.com/office/drawing/2014/main" id="{45EB360E-42FB-97B7-89B9-B874384E5092}"/>
              </a:ext>
            </a:extLst>
          </p:cNvPr>
          <p:cNvSpPr/>
          <p:nvPr/>
        </p:nvSpPr>
        <p:spPr>
          <a:xfrm>
            <a:off x="843272" y="1561033"/>
            <a:ext cx="13117865" cy="493981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7290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30000"/>
              <a:buFontTx/>
              <a:buNone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Dentro de las estrategias que contiene dicho Programa se encuentran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las siguientes:</a:t>
            </a:r>
          </a:p>
          <a:p>
            <a:pPr marL="0" marR="0" lvl="0" indent="0" algn="just" defTabSz="7290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30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1358900" marR="0" lvl="0" indent="-457200" algn="just" defTabSz="7290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30000"/>
              <a:buFont typeface="+mj-lt"/>
              <a:buAutoNum type="arabicPeriod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Optimizar la utilización de inmuebles propios, ocupando inmuebles propios subutilizados, depurando superficies propias y rentadas para su óptimo aprovechamiento.</a:t>
            </a:r>
          </a:p>
          <a:p>
            <a:pPr marL="1358900" marR="0" lvl="0" indent="-457200" algn="just" defTabSz="7290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30000"/>
              <a:buFont typeface="+mj-lt"/>
              <a:buAutoNum type="arabicPeriod"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1358900" marR="0" lvl="0" indent="-457200" algn="just" defTabSz="7290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30000"/>
              <a:buFont typeface="+mj-lt"/>
              <a:buAutoNum type="arabicPeriod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Autorizar el incremento de renta debidamente justificada, negociando la renovación de contratos sin incremento y otorgando el incremento en plazos no menores a dos años.</a:t>
            </a:r>
          </a:p>
          <a:p>
            <a:pPr marL="1358900" marR="0" lvl="0" indent="-457200" algn="just" defTabSz="7290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30000"/>
              <a:buFont typeface="+mj-lt"/>
              <a:buAutoNum type="arabicPeriod"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1358900" marR="0" lvl="0" indent="-457200" algn="just" defTabSz="7290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30000"/>
              <a:buFont typeface="+mj-lt"/>
              <a:buAutoNum type="arabicPeriod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Sustitución de inmuebles en apego a los programas institucionales enfocados en la baja y enajenación de bienes resguardados se elaborarán estudios de mercado considerando al menos tres alternativas inmobiliarias, así como agotar la búsqueda de inmuebles propios o federales disponibles en el Instituto de Administración y Avalúos de Bienes Nacionales (INDAABIN).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3F41083-463B-57E9-B8F7-25BAB74F2278}"/>
              </a:ext>
            </a:extLst>
          </p:cNvPr>
          <p:cNvSpPr txBox="1"/>
          <p:nvPr/>
        </p:nvSpPr>
        <p:spPr>
          <a:xfrm>
            <a:off x="155668" y="217236"/>
            <a:ext cx="37098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4" name="Google Shape;144;p20">
            <a:extLst>
              <a:ext uri="{FF2B5EF4-FFF2-40B4-BE49-F238E27FC236}">
                <a16:creationId xmlns:a16="http://schemas.microsoft.com/office/drawing/2014/main" id="{DB2C04CE-C94D-EC9C-565A-3375E411CD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3585238" y="182363"/>
            <a:ext cx="551537" cy="6897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9070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13</a:t>
            </a:fld>
            <a:endParaRPr lang="es-MX" sz="1600" dirty="0"/>
          </a:p>
        </p:txBody>
      </p:sp>
      <p:sp>
        <p:nvSpPr>
          <p:cNvPr id="2" name="Google Shape;482;p25">
            <a:extLst>
              <a:ext uri="{FF2B5EF4-FFF2-40B4-BE49-F238E27FC236}">
                <a16:creationId xmlns:a16="http://schemas.microsoft.com/office/drawing/2014/main" id="{745A4E6C-91E0-CF25-6607-EB08183481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flipH="1">
            <a:off x="451562" y="382656"/>
            <a:ext cx="6753105" cy="674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Autofit/>
          </a:bodyPr>
          <a:lstStyle/>
          <a:p>
            <a:pPr algn="l">
              <a:buSzPct val="100000"/>
            </a:pPr>
            <a:r>
              <a:rPr lang="es-MX" sz="4000" dirty="0"/>
              <a:t>III. Proyecto de Acuerdo</a:t>
            </a:r>
            <a:endParaRPr sz="4000" dirty="0"/>
          </a:p>
        </p:txBody>
      </p:sp>
      <p:pic>
        <p:nvPicPr>
          <p:cNvPr id="3" name="Google Shape;145;p20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58944325-FD44-4691-2FF4-FFA2C52131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043894" y="382656"/>
            <a:ext cx="563405" cy="5412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1 CuadroTexto">
            <a:extLst>
              <a:ext uri="{FF2B5EF4-FFF2-40B4-BE49-F238E27FC236}">
                <a16:creationId xmlns:a16="http://schemas.microsoft.com/office/drawing/2014/main" id="{F8B540F7-7785-1816-6E6A-1AB58007D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0930" y="1140231"/>
            <a:ext cx="13309469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100" dirty="0">
                <a:latin typeface="Montserrat SemiBold" panose="00000700000000000000" pitchFamily="2" charset="0"/>
                <a:cs typeface="Montserrat Regular"/>
              </a:rPr>
              <a:t>E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ste Consejo Técnico, con fundamento en los artículos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1, 4 párrafo cuarto, 90, 123, apartado A, fracción 29, y 134 de la Constitución Política de los Estados Unidos Mexicanos; 1, 3, fracción I, y 45 de la Ley Orgánica de la Administración Pública Federal; 1, 2, 5, 11, 12 y 57 de la Ley Federal de las Entidades Paraestatales; numeral 73 apartado Organismos Descentralizados No Sectorizados de la relación de Entidades Paraestatales de la Administración Pública Federal; 1, 5, 251 fracción IV y XXXVII; 253 fracciones II, III, V y último párrafo, 263, 264, fracciones I, III, XIV y XVII, de la Ley del Seguro Social;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116 de la Ley General de Bienes Nacionales y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31, fracción XX, del Reglamento Interior del Instituto Mexicano del Seguro Social,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así como de conformidad con el planteamiento presentado por el Director General, a través del Titular de la Dirección de Administración, en términos del oficio número ______ del ___ de XX de 2023 y al dictamen del Comité de Administración del propio Órgano de Gobierno, emitido en reunión realizada el XX del mismo mes y año, </a:t>
            </a:r>
            <a:r>
              <a:rPr lang="es-ES_tradnl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Acuerda:</a:t>
            </a:r>
          </a:p>
        </p:txBody>
      </p:sp>
      <p:sp>
        <p:nvSpPr>
          <p:cNvPr id="5" name="Rectángulo 1">
            <a:extLst>
              <a:ext uri="{FF2B5EF4-FFF2-40B4-BE49-F238E27FC236}">
                <a16:creationId xmlns:a16="http://schemas.microsoft.com/office/drawing/2014/main" id="{C9B31391-075B-A559-A35A-7D2C1D7580DF}"/>
              </a:ext>
            </a:extLst>
          </p:cNvPr>
          <p:cNvSpPr/>
          <p:nvPr/>
        </p:nvSpPr>
        <p:spPr>
          <a:xfrm>
            <a:off x="1359030" y="5123699"/>
            <a:ext cx="13430474" cy="2031325"/>
          </a:xfrm>
          <a:prstGeom prst="rect">
            <a:avLst/>
          </a:prstGeom>
          <a:solidFill>
            <a:srgbClr val="CEBA99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Primero. 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Autorizar la actualización del Programa de Arrendamiento Inmobiliario para el ejercicio 2024, IMSS-Arrendatario Régimen Ordinario, aprobado con Acuerdo número ACDO.SA2.HCT.250723/192.P.DA, modificando las estrategias de planeación y operación para un total de 307 inmuebles, consistente en: cancelar 8 arrendamientos, renovar 196 contratos, evaluar la sustitución de 69 inmuebles arrendados y considerar la contratación de 34 nuevos arrendamientos; lo anterior, con un </a:t>
            </a:r>
            <a:r>
              <a:rPr lang="es-MX" altLang="es-MX" sz="210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presupuesto de 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443.3 millones de pesos</a:t>
            </a:r>
            <a:endParaRPr lang="es-MX" sz="2100" dirty="0">
              <a:latin typeface="Montserrat SemiBold" panose="00000700000000000000" pitchFamily="2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C8656F4-477B-B51E-F0B4-69AEA01C0D12}"/>
              </a:ext>
            </a:extLst>
          </p:cNvPr>
          <p:cNvSpPr/>
          <p:nvPr/>
        </p:nvSpPr>
        <p:spPr>
          <a:xfrm>
            <a:off x="1359030" y="7302015"/>
            <a:ext cx="13430475" cy="1384995"/>
          </a:xfrm>
          <a:prstGeom prst="rect">
            <a:avLst/>
          </a:prstGeom>
          <a:solidFill>
            <a:srgbClr val="CEBA99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Segundo.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La Dirección de Administración deberá presentar el informe de resultados del Programa de Arrendamiento de Inmuebles IMSS-Arrendatario Régimen Ordinario 2024, en cumplimiento a lo establecido en el presente Acuerdo, durante el primer trimestre del ejercicio 2025.</a:t>
            </a: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769991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DEC9A2"/>
        </a:solidFill>
        <a:ln>
          <a:noFill/>
        </a:ln>
      </a:spPr>
      <a:bodyPr wrap="square">
        <a:spAutoFit/>
      </a:bodyPr>
      <a:lstStyle>
        <a:defPPr algn="just">
          <a:spcAft>
            <a:spcPts val="600"/>
          </a:spcAft>
          <a:defRPr sz="2100" b="1" dirty="0">
            <a:solidFill>
              <a:srgbClr val="000000"/>
            </a:solidFill>
            <a:latin typeface="Montserrat SemiBold" panose="00000700000000000000" pitchFamily="2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AF1BCFD9EA8914F9663FB3516E04481" ma:contentTypeVersion="7" ma:contentTypeDescription="Crear nuevo documento." ma:contentTypeScope="" ma:versionID="b16b730c234caab563a82a96b1b3e5c4">
  <xsd:schema xmlns:xsd="http://www.w3.org/2001/XMLSchema" xmlns:xs="http://www.w3.org/2001/XMLSchema" xmlns:p="http://schemas.microsoft.com/office/2006/metadata/properties" xmlns:ns3="a2770f74-af22-49e5-9708-c040837a78ef" xmlns:ns4="d663ee2f-dbcc-4065-8641-473277385670" targetNamespace="http://schemas.microsoft.com/office/2006/metadata/properties" ma:root="true" ma:fieldsID="85f16a97b0614c5008e38895a16f121e" ns3:_="" ns4:_="">
    <xsd:import namespace="a2770f74-af22-49e5-9708-c040837a78ef"/>
    <xsd:import namespace="d663ee2f-dbcc-4065-8641-47327738567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70f74-af22-49e5-9708-c040837a78e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3ee2f-dbcc-4065-8641-4732773856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75DC98-A372-4560-83A1-CE417D25B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770f74-af22-49e5-9708-c040837a78ef"/>
    <ds:schemaRef ds:uri="d663ee2f-dbcc-4065-8641-4732773856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5F71CDF-9BCA-4E4E-86DF-AC74A01B238E}">
  <ds:schemaRefs>
    <ds:schemaRef ds:uri="http://schemas.openxmlformats.org/package/2006/metadata/core-properties"/>
    <ds:schemaRef ds:uri="http://purl.org/dc/terms/"/>
    <ds:schemaRef ds:uri="http://purl.org/dc/elements/1.1/"/>
    <ds:schemaRef ds:uri="d663ee2f-dbcc-4065-8641-473277385670"/>
    <ds:schemaRef ds:uri="a2770f74-af22-49e5-9708-c040837a78ef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EB4DD2-DAE0-49CF-98FA-1370D657C3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1548</TotalTime>
  <Words>2548</Words>
  <Application>Microsoft Office PowerPoint</Application>
  <PresentationFormat>Personalizado</PresentationFormat>
  <Paragraphs>625</Paragraphs>
  <Slides>13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Wingdings</vt:lpstr>
      <vt:lpstr>Calibri Light</vt:lpstr>
      <vt:lpstr>Montserrat SemiBold</vt:lpstr>
      <vt:lpstr>Montserrat</vt:lpstr>
      <vt:lpstr>Arial</vt:lpstr>
      <vt:lpstr>Calibri</vt:lpstr>
      <vt:lpstr>Diseño personalizado</vt:lpstr>
      <vt:lpstr>Tema de Office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III. Proyecto de Acuerdo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68</cp:revision>
  <dcterms:created xsi:type="dcterms:W3CDTF">2018-12-04T03:27:02Z</dcterms:created>
  <dcterms:modified xsi:type="dcterms:W3CDTF">2024-01-06T00:29:17Z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0x0101000AF1BCFD9EA8914F9663FB3516E04481</vt:lpwstr>
  </property>
</Properties>
</file>