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11"/>
  </p:notesMasterIdLst>
  <p:handoutMasterIdLst>
    <p:handoutMasterId r:id="rId12"/>
  </p:handoutMasterIdLst>
  <p:sldIdLst>
    <p:sldId id="305" r:id="rId6"/>
    <p:sldId id="307" r:id="rId7"/>
    <p:sldId id="282" r:id="rId8"/>
    <p:sldId id="308" r:id="rId9"/>
    <p:sldId id="284" r:id="rId10"/>
  </p:sldIdLst>
  <p:sldSz cx="15544800" cy="10058400"/>
  <p:notesSz cx="6858000" cy="9144000"/>
  <p:defaultTextStyle>
    <a:defPPr>
      <a:defRPr lang="es-MX"/>
    </a:defPPr>
    <a:lvl1pPr marL="0" algn="l" defTabSz="1228876" rtl="0" eaLnBrk="1" latinLnBrk="0" hangingPunct="1">
      <a:defRPr sz="2419" kern="1200">
        <a:solidFill>
          <a:schemeClr val="tx1"/>
        </a:solidFill>
        <a:latin typeface="+mn-lt"/>
        <a:ea typeface="+mn-ea"/>
        <a:cs typeface="+mn-cs"/>
      </a:defRPr>
    </a:lvl1pPr>
    <a:lvl2pPr marL="614438" algn="l" defTabSz="1228876" rtl="0" eaLnBrk="1" latinLnBrk="0" hangingPunct="1">
      <a:defRPr sz="2419" kern="1200">
        <a:solidFill>
          <a:schemeClr val="tx1"/>
        </a:solidFill>
        <a:latin typeface="+mn-lt"/>
        <a:ea typeface="+mn-ea"/>
        <a:cs typeface="+mn-cs"/>
      </a:defRPr>
    </a:lvl2pPr>
    <a:lvl3pPr marL="1228876" algn="l" defTabSz="1228876" rtl="0" eaLnBrk="1" latinLnBrk="0" hangingPunct="1">
      <a:defRPr sz="2419" kern="1200">
        <a:solidFill>
          <a:schemeClr val="tx1"/>
        </a:solidFill>
        <a:latin typeface="+mn-lt"/>
        <a:ea typeface="+mn-ea"/>
        <a:cs typeface="+mn-cs"/>
      </a:defRPr>
    </a:lvl3pPr>
    <a:lvl4pPr marL="1843312" algn="l" defTabSz="1228876" rtl="0" eaLnBrk="1" latinLnBrk="0" hangingPunct="1">
      <a:defRPr sz="2419" kern="1200">
        <a:solidFill>
          <a:schemeClr val="tx1"/>
        </a:solidFill>
        <a:latin typeface="+mn-lt"/>
        <a:ea typeface="+mn-ea"/>
        <a:cs typeface="+mn-cs"/>
      </a:defRPr>
    </a:lvl4pPr>
    <a:lvl5pPr marL="2457750" algn="l" defTabSz="1228876" rtl="0" eaLnBrk="1" latinLnBrk="0" hangingPunct="1">
      <a:defRPr sz="2419" kern="1200">
        <a:solidFill>
          <a:schemeClr val="tx1"/>
        </a:solidFill>
        <a:latin typeface="+mn-lt"/>
        <a:ea typeface="+mn-ea"/>
        <a:cs typeface="+mn-cs"/>
      </a:defRPr>
    </a:lvl5pPr>
    <a:lvl6pPr marL="3072188" algn="l" defTabSz="1228876" rtl="0" eaLnBrk="1" latinLnBrk="0" hangingPunct="1">
      <a:defRPr sz="2419" kern="1200">
        <a:solidFill>
          <a:schemeClr val="tx1"/>
        </a:solidFill>
        <a:latin typeface="+mn-lt"/>
        <a:ea typeface="+mn-ea"/>
        <a:cs typeface="+mn-cs"/>
      </a:defRPr>
    </a:lvl6pPr>
    <a:lvl7pPr marL="3686626" algn="l" defTabSz="1228876" rtl="0" eaLnBrk="1" latinLnBrk="0" hangingPunct="1">
      <a:defRPr sz="2419" kern="1200">
        <a:solidFill>
          <a:schemeClr val="tx1"/>
        </a:solidFill>
        <a:latin typeface="+mn-lt"/>
        <a:ea typeface="+mn-ea"/>
        <a:cs typeface="+mn-cs"/>
      </a:defRPr>
    </a:lvl7pPr>
    <a:lvl8pPr marL="4301062" algn="l" defTabSz="1228876" rtl="0" eaLnBrk="1" latinLnBrk="0" hangingPunct="1">
      <a:defRPr sz="2419" kern="1200">
        <a:solidFill>
          <a:schemeClr val="tx1"/>
        </a:solidFill>
        <a:latin typeface="+mn-lt"/>
        <a:ea typeface="+mn-ea"/>
        <a:cs typeface="+mn-cs"/>
      </a:defRPr>
    </a:lvl8pPr>
    <a:lvl9pPr marL="4915500" algn="l" defTabSz="1228876"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9"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81038"/>
    <a:srgbClr val="69183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257" autoAdjust="0"/>
    <p:restoredTop sz="94676" autoAdjust="0"/>
  </p:normalViewPr>
  <p:slideViewPr>
    <p:cSldViewPr snapToGrid="0">
      <p:cViewPr varScale="1">
        <p:scale>
          <a:sx n="69" d="100"/>
          <a:sy n="69" d="100"/>
        </p:scale>
        <p:origin x="1542" y="90"/>
      </p:cViewPr>
      <p:guideLst>
        <p:guide orient="horz" pos="3788"/>
        <p:guide pos="9512"/>
        <p:guide orient="horz" pos="978"/>
        <p:guide pos="279"/>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2.xml"/><Relationship Id="rId12"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theme" Target="theme/theme1.xml"/><Relationship Id="rId10" Type="http://schemas.openxmlformats.org/officeDocument/2006/relationships/slide" Target="slides/slide5.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22DDEC6-90E2-4E7D-BCA8-DC33E4AC11D6}" type="datetimeFigureOut">
              <a:rPr lang="es-MX" smtClean="0"/>
              <a:t>10/07/2026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FCEE7B-1A11-E64B-87B8-FF304E00D3FD}" type="datetimeFigureOut">
              <a:rPr lang="en-US" smtClean="0"/>
              <a:t>7/10/2026</a:t>
            </a:fld>
            <a:endParaRPr lang="en-US"/>
          </a:p>
        </p:txBody>
      </p:sp>
      <p:sp>
        <p:nvSpPr>
          <p:cNvPr id="4" name="Slide Image Placeholder 3"/>
          <p:cNvSpPr>
            <a:spLocks noGrp="1" noRot="1" noChangeAspect="1"/>
          </p:cNvSpPr>
          <p:nvPr>
            <p:ph type="sldImg" idx="2"/>
          </p:nvPr>
        </p:nvSpPr>
        <p:spPr>
          <a:xfrm>
            <a:off x="779463" y="685800"/>
            <a:ext cx="529907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38" rtl="0" eaLnBrk="1" latinLnBrk="0" hangingPunct="1">
      <a:defRPr sz="1613" kern="1200">
        <a:solidFill>
          <a:schemeClr val="tx1"/>
        </a:solidFill>
        <a:latin typeface="+mn-lt"/>
        <a:ea typeface="+mn-ea"/>
        <a:cs typeface="+mn-cs"/>
      </a:defRPr>
    </a:lvl1pPr>
    <a:lvl2pPr marL="614438" algn="l" defTabSz="614438" rtl="0" eaLnBrk="1" latinLnBrk="0" hangingPunct="1">
      <a:defRPr sz="1613" kern="1200">
        <a:solidFill>
          <a:schemeClr val="tx1"/>
        </a:solidFill>
        <a:latin typeface="+mn-lt"/>
        <a:ea typeface="+mn-ea"/>
        <a:cs typeface="+mn-cs"/>
      </a:defRPr>
    </a:lvl2pPr>
    <a:lvl3pPr marL="1228876" algn="l" defTabSz="614438" rtl="0" eaLnBrk="1" latinLnBrk="0" hangingPunct="1">
      <a:defRPr sz="1613" kern="1200">
        <a:solidFill>
          <a:schemeClr val="tx1"/>
        </a:solidFill>
        <a:latin typeface="+mn-lt"/>
        <a:ea typeface="+mn-ea"/>
        <a:cs typeface="+mn-cs"/>
      </a:defRPr>
    </a:lvl3pPr>
    <a:lvl4pPr marL="1843312" algn="l" defTabSz="614438" rtl="0" eaLnBrk="1" latinLnBrk="0" hangingPunct="1">
      <a:defRPr sz="1613" kern="1200">
        <a:solidFill>
          <a:schemeClr val="tx1"/>
        </a:solidFill>
        <a:latin typeface="+mn-lt"/>
        <a:ea typeface="+mn-ea"/>
        <a:cs typeface="+mn-cs"/>
      </a:defRPr>
    </a:lvl4pPr>
    <a:lvl5pPr marL="2457750" algn="l" defTabSz="614438" rtl="0" eaLnBrk="1" latinLnBrk="0" hangingPunct="1">
      <a:defRPr sz="1613" kern="1200">
        <a:solidFill>
          <a:schemeClr val="tx1"/>
        </a:solidFill>
        <a:latin typeface="+mn-lt"/>
        <a:ea typeface="+mn-ea"/>
        <a:cs typeface="+mn-cs"/>
      </a:defRPr>
    </a:lvl5pPr>
    <a:lvl6pPr marL="3072188" algn="l" defTabSz="614438" rtl="0" eaLnBrk="1" latinLnBrk="0" hangingPunct="1">
      <a:defRPr sz="1613" kern="1200">
        <a:solidFill>
          <a:schemeClr val="tx1"/>
        </a:solidFill>
        <a:latin typeface="+mn-lt"/>
        <a:ea typeface="+mn-ea"/>
        <a:cs typeface="+mn-cs"/>
      </a:defRPr>
    </a:lvl6pPr>
    <a:lvl7pPr marL="3686626" algn="l" defTabSz="614438" rtl="0" eaLnBrk="1" latinLnBrk="0" hangingPunct="1">
      <a:defRPr sz="1613" kern="1200">
        <a:solidFill>
          <a:schemeClr val="tx1"/>
        </a:solidFill>
        <a:latin typeface="+mn-lt"/>
        <a:ea typeface="+mn-ea"/>
        <a:cs typeface="+mn-cs"/>
      </a:defRPr>
    </a:lvl7pPr>
    <a:lvl8pPr marL="4301062" algn="l" defTabSz="614438" rtl="0" eaLnBrk="1" latinLnBrk="0" hangingPunct="1">
      <a:defRPr sz="1613" kern="1200">
        <a:solidFill>
          <a:schemeClr val="tx1"/>
        </a:solidFill>
        <a:latin typeface="+mn-lt"/>
        <a:ea typeface="+mn-ea"/>
        <a:cs typeface="+mn-cs"/>
      </a:defRPr>
    </a:lvl8pPr>
    <a:lvl9pPr marL="4915500" algn="l" defTabSz="614438"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779463" y="685800"/>
            <a:ext cx="5299075" cy="3429000"/>
          </a:xfrm>
        </p:spPr>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222316620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8"/>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5" y="184654"/>
            <a:ext cx="6526265"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19" y="-6753"/>
            <a:ext cx="15692683"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8"/>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9" y="2868617"/>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5" y="184654"/>
            <a:ext cx="6526265"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57"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9"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2"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1"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9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8"/>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3" y="3946565"/>
            <a:ext cx="8422064" cy="824165"/>
          </a:xfrm>
          <a:prstGeom prst="rect">
            <a:avLst/>
          </a:prstGeom>
        </p:spPr>
        <p:txBody>
          <a:bodyPr>
            <a:normAutofit/>
          </a:bodyPr>
          <a:lstStyle>
            <a:lvl1pPr marL="0" indent="0" algn="l">
              <a:buNone/>
              <a:defRPr sz="40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9"/>
            <a:ext cx="3402280"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3" y="3946565"/>
            <a:ext cx="8422064" cy="824165"/>
          </a:xfrm>
          <a:prstGeom prst="rect">
            <a:avLst/>
          </a:prstGeom>
        </p:spPr>
        <p:txBody>
          <a:bodyPr>
            <a:normAutofit/>
          </a:bodyPr>
          <a:lstStyle>
            <a:lvl1pPr marL="0" indent="0" algn="l">
              <a:buNone/>
              <a:defRPr sz="40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74758155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69239109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15675959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67210060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7/10/2026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04001880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7/10/2026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7496186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7/10/2026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7885315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120485770"/>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7/10/2026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29833170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1324457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7/10/2026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629207570"/>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19" y="-6753"/>
            <a:ext cx="15692683"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8" y="2868617"/>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7" y="5075874"/>
            <a:ext cx="14618589" cy="535517"/>
          </a:xfrm>
          <a:prstGeom prst="rect">
            <a:avLst/>
          </a:prstGeom>
        </p:spPr>
        <p:txBody>
          <a:bodyPr>
            <a:noAutofit/>
          </a:bodyPr>
          <a:lstStyle>
            <a:lvl1pPr marL="0" indent="0" algn="ctr">
              <a:buNone/>
              <a:defRPr sz="200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4"/>
            <a:ext cx="6526271" cy="1000978"/>
          </a:xfrm>
          <a:prstGeom prst="rect">
            <a:avLst/>
          </a:prstGeom>
        </p:spPr>
      </p:pic>
    </p:spTree>
    <p:extLst>
      <p:ext uri="{BB962C8B-B14F-4D97-AF65-F5344CB8AC3E}">
        <p14:creationId xmlns:p14="http://schemas.microsoft.com/office/powerpoint/2010/main" val="2178642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2"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202" y="160767"/>
            <a:ext cx="3402280"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6" y="2167841"/>
            <a:ext cx="10793731" cy="6891710"/>
          </a:xfrm>
          <a:prstGeom prst="rect">
            <a:avLst/>
          </a:prstGeom>
        </p:spPr>
        <p:txBody>
          <a:bodyPr>
            <a:normAutofit/>
          </a:bodyPr>
          <a:lstStyle>
            <a:lvl1pPr marL="342894" indent="-342894" algn="l">
              <a:buFont typeface="Arial" panose="020B0604020202020204" pitchFamily="34" charset="0"/>
              <a:buChar char="•"/>
              <a:defRPr sz="240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342894" marR="0" lvl="0" indent="-342894" algn="l" defTabSz="914361"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6" y="369463"/>
            <a:ext cx="10793731" cy="1297585"/>
          </a:xfrm>
          <a:prstGeom prst="rect">
            <a:avLst/>
          </a:prstGeom>
          <a:noFill/>
        </p:spPr>
        <p:txBody>
          <a:bodyPr/>
          <a:lstStyle>
            <a:lvl1pPr algn="l">
              <a:defRPr sz="40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40068609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rgbClr val="8488C4"/>
            </a:gs>
            <a:gs pos="53000">
              <a:srgbClr val="D4DEFF"/>
            </a:gs>
            <a:gs pos="83000">
              <a:srgbClr val="D4DEFF"/>
            </a:gs>
            <a:gs pos="100000">
              <a:srgbClr val="96AB94"/>
            </a:gs>
          </a:gsLst>
          <a:lin ang="5400000" scaled="0"/>
          <a:tileRect/>
        </a:gra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914384"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6" indent="-228596" algn="l" defTabSz="914384"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8" indent="-228596" algn="l" defTabSz="914384"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80" indent="-228596" algn="l" defTabSz="914384"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72"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64"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56"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48"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40"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32" indent="-228596" algn="l" defTabSz="914384"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MX"/>
      </a:defPPr>
      <a:lvl1pPr marL="0" algn="l" defTabSz="914384" rtl="0" eaLnBrk="1" latinLnBrk="0" hangingPunct="1">
        <a:defRPr sz="1800" kern="1200">
          <a:solidFill>
            <a:schemeClr val="tx1"/>
          </a:solidFill>
          <a:latin typeface="+mn-lt"/>
          <a:ea typeface="+mn-ea"/>
          <a:cs typeface="+mn-cs"/>
        </a:defRPr>
      </a:lvl1pPr>
      <a:lvl2pPr marL="457192" algn="l" defTabSz="914384" rtl="0" eaLnBrk="1" latinLnBrk="0" hangingPunct="1">
        <a:defRPr sz="1800" kern="1200">
          <a:solidFill>
            <a:schemeClr val="tx1"/>
          </a:solidFill>
          <a:latin typeface="+mn-lt"/>
          <a:ea typeface="+mn-ea"/>
          <a:cs typeface="+mn-cs"/>
        </a:defRPr>
      </a:lvl2pPr>
      <a:lvl3pPr marL="914384" algn="l" defTabSz="914384" rtl="0" eaLnBrk="1" latinLnBrk="0" hangingPunct="1">
        <a:defRPr sz="1800" kern="1200">
          <a:solidFill>
            <a:schemeClr val="tx1"/>
          </a:solidFill>
          <a:latin typeface="+mn-lt"/>
          <a:ea typeface="+mn-ea"/>
          <a:cs typeface="+mn-cs"/>
        </a:defRPr>
      </a:lvl3pPr>
      <a:lvl4pPr marL="1371576" algn="l" defTabSz="914384" rtl="0" eaLnBrk="1" latinLnBrk="0" hangingPunct="1">
        <a:defRPr sz="1800" kern="1200">
          <a:solidFill>
            <a:schemeClr val="tx1"/>
          </a:solidFill>
          <a:latin typeface="+mn-lt"/>
          <a:ea typeface="+mn-ea"/>
          <a:cs typeface="+mn-cs"/>
        </a:defRPr>
      </a:lvl4pPr>
      <a:lvl5pPr marL="1828768" algn="l" defTabSz="914384" rtl="0" eaLnBrk="1" latinLnBrk="0" hangingPunct="1">
        <a:defRPr sz="1800" kern="1200">
          <a:solidFill>
            <a:schemeClr val="tx1"/>
          </a:solidFill>
          <a:latin typeface="+mn-lt"/>
          <a:ea typeface="+mn-ea"/>
          <a:cs typeface="+mn-cs"/>
        </a:defRPr>
      </a:lvl5pPr>
      <a:lvl6pPr marL="2285960" algn="l" defTabSz="914384" rtl="0" eaLnBrk="1" latinLnBrk="0" hangingPunct="1">
        <a:defRPr sz="1800" kern="1200">
          <a:solidFill>
            <a:schemeClr val="tx1"/>
          </a:solidFill>
          <a:latin typeface="+mn-lt"/>
          <a:ea typeface="+mn-ea"/>
          <a:cs typeface="+mn-cs"/>
        </a:defRPr>
      </a:lvl6pPr>
      <a:lvl7pPr marL="2743152" algn="l" defTabSz="914384" rtl="0" eaLnBrk="1" latinLnBrk="0" hangingPunct="1">
        <a:defRPr sz="1800" kern="1200">
          <a:solidFill>
            <a:schemeClr val="tx1"/>
          </a:solidFill>
          <a:latin typeface="+mn-lt"/>
          <a:ea typeface="+mn-ea"/>
          <a:cs typeface="+mn-cs"/>
        </a:defRPr>
      </a:lvl7pPr>
      <a:lvl8pPr marL="3200344" algn="l" defTabSz="914384" rtl="0" eaLnBrk="1" latinLnBrk="0" hangingPunct="1">
        <a:defRPr sz="1800" kern="1200">
          <a:solidFill>
            <a:schemeClr val="tx1"/>
          </a:solidFill>
          <a:latin typeface="+mn-lt"/>
          <a:ea typeface="+mn-ea"/>
          <a:cs typeface="+mn-cs"/>
        </a:defRPr>
      </a:lvl8pPr>
      <a:lvl9pPr marL="3657536" algn="l" defTabSz="914384"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7/10/2026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77427990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 Id="rId4" Type="http://schemas.openxmlformats.org/officeDocument/2006/relationships/image" Target="../media/image17.png"/></Relationships>
</file>

<file path=ppt/slides/_rels/slide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p2">
            <a:extLst>
              <a:ext uri="{FF2B5EF4-FFF2-40B4-BE49-F238E27FC236}">
                <a16:creationId xmlns:a16="http://schemas.microsoft.com/office/drawing/2014/main" id="{89DA55E5-0D2D-E70F-4AEA-FD0A68FE1FAA}"/>
              </a:ext>
            </a:extLst>
          </p:cNvPr>
          <p:cNvSpPr txBox="1"/>
          <p:nvPr/>
        </p:nvSpPr>
        <p:spPr>
          <a:xfrm>
            <a:off x="9998242" y="8692201"/>
            <a:ext cx="4433612" cy="469170"/>
          </a:xfrm>
          <a:prstGeom prst="rect">
            <a:avLst/>
          </a:prstGeom>
          <a:noFill/>
          <a:ln>
            <a:noFill/>
          </a:ln>
        </p:spPr>
        <p:txBody>
          <a:bodyPr spcFirstLastPara="1" wrap="square" lIns="54189" tIns="27087" rIns="54189" bIns="27087" anchor="t" anchorCtr="0">
            <a:noAutofit/>
          </a:bodyPr>
          <a:lstStyle/>
          <a:p>
            <a:pPr algn="r"/>
            <a:r>
              <a:rPr lang="es-MX" sz="2000" b="1" dirty="0">
                <a:solidFill>
                  <a:srgbClr val="691831"/>
                </a:solidFill>
                <a:latin typeface="Noto Sans"/>
                <a:ea typeface="Noto Sans"/>
                <a:cs typeface="Noto Sans"/>
              </a:rPr>
              <a:t>Ciudad de México, julio de 2026.</a:t>
            </a:r>
          </a:p>
          <a:p>
            <a:pPr marL="135485" indent="-30108" algn="r">
              <a:lnSpc>
                <a:spcPct val="90000"/>
              </a:lnSpc>
              <a:spcBef>
                <a:spcPts val="593"/>
              </a:spcBef>
              <a:buClr>
                <a:schemeClr val="dk1"/>
              </a:buClr>
              <a:buSzPts val="2800"/>
            </a:pPr>
            <a:endParaRPr sz="2000" dirty="0">
              <a:solidFill>
                <a:schemeClr val="lt1"/>
              </a:solidFill>
              <a:latin typeface="Calibri"/>
              <a:ea typeface="Calibri"/>
              <a:cs typeface="Calibri"/>
              <a:sym typeface="Calibri"/>
            </a:endParaRPr>
          </a:p>
        </p:txBody>
      </p:sp>
      <p:sp>
        <p:nvSpPr>
          <p:cNvPr id="3" name="Google Shape;50;p2">
            <a:extLst>
              <a:ext uri="{FF2B5EF4-FFF2-40B4-BE49-F238E27FC236}">
                <a16:creationId xmlns:a16="http://schemas.microsoft.com/office/drawing/2014/main" id="{2B506256-40E3-6D37-372F-C8427994DCB3}"/>
              </a:ext>
            </a:extLst>
          </p:cNvPr>
          <p:cNvSpPr txBox="1"/>
          <p:nvPr/>
        </p:nvSpPr>
        <p:spPr>
          <a:xfrm>
            <a:off x="600501" y="5128852"/>
            <a:ext cx="14343797" cy="2806922"/>
          </a:xfrm>
          <a:prstGeom prst="rect">
            <a:avLst/>
          </a:prstGeom>
          <a:noFill/>
        </p:spPr>
        <p:txBody>
          <a:bodyPr wrap="square">
            <a:spAutoFit/>
          </a:bodyPr>
          <a:lstStyle>
            <a:defPPr>
              <a:defRPr lang="es-MX"/>
            </a:defPPr>
            <a:lvl1pPr algn="just" defTabSz="1341333">
              <a:lnSpc>
                <a:spcPct val="90000"/>
              </a:lnSpc>
              <a:buClr>
                <a:schemeClr val="lt1"/>
              </a:buClr>
              <a:buSzPts val="2800"/>
              <a:defRPr sz="2800" b="1">
                <a:solidFill>
                  <a:schemeClr val="lt1"/>
                </a:solidFill>
                <a:latin typeface="Noto Sans" panose="020B0502040504020204" pitchFamily="34" charset="0"/>
                <a:ea typeface="Noto Sans" panose="020B0502040504020204" pitchFamily="34" charset="0"/>
                <a:cs typeface="Noto Sans" panose="020B0502040504020204" pitchFamily="34" charset="0"/>
              </a:defRPr>
            </a:lvl1pPr>
            <a:lvl2pPr marL="614934" defTabSz="1229868">
              <a:defRPr sz="2421"/>
            </a:lvl2pPr>
            <a:lvl3pPr marL="1229868" defTabSz="1229868">
              <a:defRPr sz="2421"/>
            </a:lvl3pPr>
            <a:lvl4pPr marL="1844802" defTabSz="1229868">
              <a:defRPr sz="2421"/>
            </a:lvl4pPr>
            <a:lvl5pPr marL="2459736" defTabSz="1229868">
              <a:defRPr sz="2421"/>
            </a:lvl5pPr>
            <a:lvl6pPr marL="3074670" defTabSz="1229868">
              <a:defRPr sz="2421"/>
            </a:lvl6pPr>
            <a:lvl7pPr marL="3689604" defTabSz="1229868">
              <a:defRPr sz="2421"/>
            </a:lvl7pPr>
            <a:lvl8pPr marL="4304538" defTabSz="1229868">
              <a:defRPr sz="2421"/>
            </a:lvl8pPr>
            <a:lvl9pPr marL="4919472" defTabSz="1229868">
              <a:defRPr sz="2421"/>
            </a:lvl9pPr>
          </a:lstStyle>
          <a:p>
            <a:pPr algn="ctr"/>
            <a:r>
              <a:rPr lang="es-MX" dirty="0">
                <a:solidFill>
                  <a:srgbClr val="691831"/>
                </a:solidFill>
                <a:sym typeface="Noto Sans"/>
              </a:rPr>
              <a:t>Solicitud de autorización para la modificación del punto Primero del Acuerdo ACDO.SA2.HCT.280426/120.P.DA que autorizó la inclusión en el “Programa de Arrendamiento Inmobiliario para el año 2026, IMSS-Arrendatario“, la celebración de dos contratos de arrendamiento de inmuebles con destino de Oficinas Administrativas de Nivel Central en la Ciudad de México y otro para Archivo de Concentración y Bodega de Bienes Adjudicados y Embargados en el Estado de Hidalgo.</a:t>
            </a:r>
          </a:p>
        </p:txBody>
      </p:sp>
      <p:sp>
        <p:nvSpPr>
          <p:cNvPr id="4" name="Google Shape;92;p2">
            <a:extLst>
              <a:ext uri="{FF2B5EF4-FFF2-40B4-BE49-F238E27FC236}">
                <a16:creationId xmlns:a16="http://schemas.microsoft.com/office/drawing/2014/main" id="{EBC37915-5158-31AD-016A-0C1DC01707D0}"/>
              </a:ext>
            </a:extLst>
          </p:cNvPr>
          <p:cNvSpPr txBox="1"/>
          <p:nvPr/>
        </p:nvSpPr>
        <p:spPr>
          <a:xfrm>
            <a:off x="4051118" y="3156854"/>
            <a:ext cx="9965672" cy="761604"/>
          </a:xfrm>
          <a:prstGeom prst="rect">
            <a:avLst/>
          </a:prstGeom>
          <a:noFill/>
          <a:ln>
            <a:noFill/>
          </a:ln>
        </p:spPr>
        <p:txBody>
          <a:bodyPr spcFirstLastPara="1" wrap="square" lIns="79478" tIns="39728" rIns="79478" bIns="39728"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lang="es-MX" sz="4400" b="1" dirty="0">
                <a:solidFill>
                  <a:srgbClr val="691831"/>
                </a:solidFill>
                <a:latin typeface="Noto Sans "/>
              </a:rPr>
              <a:t>Comité de Administración </a:t>
            </a:r>
            <a:br>
              <a:rPr lang="es-MX" sz="4400" b="1" dirty="0">
                <a:solidFill>
                  <a:srgbClr val="9C2148"/>
                </a:solidFill>
                <a:latin typeface="Noto Sans "/>
              </a:rPr>
            </a:br>
            <a:r>
              <a:rPr lang="es-MX" sz="4400" b="1" dirty="0">
                <a:solidFill>
                  <a:srgbClr val="691831"/>
                </a:solidFill>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Tree>
    <p:extLst>
      <p:ext uri="{BB962C8B-B14F-4D97-AF65-F5344CB8AC3E}">
        <p14:creationId xmlns:p14="http://schemas.microsoft.com/office/powerpoint/2010/main" val="29110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4;p11">
            <a:extLst>
              <a:ext uri="{FF2B5EF4-FFF2-40B4-BE49-F238E27FC236}">
                <a16:creationId xmlns:a16="http://schemas.microsoft.com/office/drawing/2014/main" id="{E799C39A-1A75-1481-BCA3-F6E3E54289A3}"/>
              </a:ext>
            </a:extLst>
          </p:cNvPr>
          <p:cNvSpPr txBox="1"/>
          <p:nvPr/>
        </p:nvSpPr>
        <p:spPr>
          <a:xfrm>
            <a:off x="858283" y="860691"/>
            <a:ext cx="4813249" cy="574424"/>
          </a:xfrm>
          <a:prstGeom prst="rect">
            <a:avLst/>
          </a:prstGeom>
          <a:noFill/>
          <a:ln>
            <a:noFill/>
          </a:ln>
        </p:spPr>
        <p:txBody>
          <a:bodyPr spcFirstLastPara="1" wrap="square" lIns="116549" tIns="58259" rIns="116549" bIns="58259" anchor="t" anchorCtr="0">
            <a:noAutofit/>
          </a:bodyPr>
          <a:lstStyle/>
          <a:p>
            <a:pPr defTabSz="116562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1165627">
              <a:lnSpc>
                <a:spcPct val="90000"/>
              </a:lnSpc>
              <a:buClr>
                <a:srgbClr val="BC945A"/>
              </a:buClr>
              <a:buSzPts val="2400"/>
              <a:defRPr/>
            </a:pPr>
            <a:endParaRPr sz="2600" b="1" kern="0" dirty="0">
              <a:solidFill>
                <a:srgbClr val="235C4F"/>
              </a:solidFill>
              <a:latin typeface="Noto Son Bold "/>
              <a:cs typeface="Arial"/>
              <a:sym typeface="Arial"/>
            </a:endParaRPr>
          </a:p>
        </p:txBody>
      </p:sp>
      <p:sp>
        <p:nvSpPr>
          <p:cNvPr id="9" name="Google Shape;1095;p11">
            <a:extLst>
              <a:ext uri="{FF2B5EF4-FFF2-40B4-BE49-F238E27FC236}">
                <a16:creationId xmlns:a16="http://schemas.microsoft.com/office/drawing/2014/main" id="{3E9A6668-CA59-7863-3EB2-8D4B397E92D8}"/>
              </a:ext>
            </a:extLst>
          </p:cNvPr>
          <p:cNvSpPr txBox="1"/>
          <p:nvPr/>
        </p:nvSpPr>
        <p:spPr>
          <a:xfrm>
            <a:off x="2033723" y="2662507"/>
            <a:ext cx="7504172" cy="4518861"/>
          </a:xfrm>
          <a:prstGeom prst="rect">
            <a:avLst/>
          </a:prstGeom>
          <a:noFill/>
          <a:ln>
            <a:noFill/>
          </a:ln>
        </p:spPr>
        <p:txBody>
          <a:bodyPr spcFirstLastPara="1" wrap="square" lIns="116549" tIns="58259" rIns="116549" bIns="58259" anchor="t" anchorCtr="0">
            <a:spAutoFit/>
          </a:bodyPr>
          <a:lstStyle/>
          <a:p>
            <a:pPr defTabSz="1165627">
              <a:buClr>
                <a:srgbClr val="000000"/>
              </a:buClr>
              <a:defRPr/>
            </a:pPr>
            <a:endParaRPr sz="26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Google Shape;1096;p11" descr="Blog contorno">
            <a:extLst>
              <a:ext uri="{FF2B5EF4-FFF2-40B4-BE49-F238E27FC236}">
                <a16:creationId xmlns:a16="http://schemas.microsoft.com/office/drawing/2014/main" id="{B3BBA669-65BC-44C0-60B6-E0C44BBA0C1F}"/>
              </a:ext>
            </a:extLst>
          </p:cNvPr>
          <p:cNvPicPr preferRelativeResize="0"/>
          <p:nvPr/>
        </p:nvPicPr>
        <p:blipFill rotWithShape="1">
          <a:blip r:embed="rId2">
            <a:alphaModFix/>
          </a:blip>
          <a:srcRect/>
          <a:stretch/>
        </p:blipFill>
        <p:spPr>
          <a:xfrm>
            <a:off x="10025743" y="3064083"/>
            <a:ext cx="763706" cy="801357"/>
          </a:xfrm>
          <a:prstGeom prst="rect">
            <a:avLst/>
          </a:prstGeom>
          <a:noFill/>
          <a:ln>
            <a:noFill/>
          </a:ln>
        </p:spPr>
      </p:pic>
      <p:pic>
        <p:nvPicPr>
          <p:cNvPr id="11" name="Google Shape;1097;p11" descr="Portapapeles parcialmente comprobado contorno">
            <a:extLst>
              <a:ext uri="{FF2B5EF4-FFF2-40B4-BE49-F238E27FC236}">
                <a16:creationId xmlns:a16="http://schemas.microsoft.com/office/drawing/2014/main" id="{33A93997-384B-D4B6-7334-836A370FC48C}"/>
              </a:ext>
            </a:extLst>
          </p:cNvPr>
          <p:cNvPicPr preferRelativeResize="0"/>
          <p:nvPr/>
        </p:nvPicPr>
        <p:blipFill rotWithShape="1">
          <a:blip r:embed="rId3">
            <a:alphaModFix/>
          </a:blip>
          <a:srcRect/>
          <a:stretch/>
        </p:blipFill>
        <p:spPr>
          <a:xfrm>
            <a:off x="9865254" y="4521258"/>
            <a:ext cx="1084683" cy="801357"/>
          </a:xfrm>
          <a:prstGeom prst="rect">
            <a:avLst/>
          </a:prstGeom>
          <a:noFill/>
          <a:ln>
            <a:noFill/>
          </a:ln>
        </p:spPr>
      </p:pic>
      <p:pic>
        <p:nvPicPr>
          <p:cNvPr id="12" name="Google Shape;1098;p11" descr="Apretón De Manos Reunión Acuerdo - Gráficos vectoriales gratis en Pixabay">
            <a:extLst>
              <a:ext uri="{FF2B5EF4-FFF2-40B4-BE49-F238E27FC236}">
                <a16:creationId xmlns:a16="http://schemas.microsoft.com/office/drawing/2014/main" id="{6957790F-DA69-D132-9008-E040A2B5445F}"/>
              </a:ext>
            </a:extLst>
          </p:cNvPr>
          <p:cNvPicPr preferRelativeResize="0"/>
          <p:nvPr/>
        </p:nvPicPr>
        <p:blipFill rotWithShape="1">
          <a:blip r:embed="rId4">
            <a:alphaModFix/>
          </a:blip>
          <a:srcRect/>
          <a:stretch/>
        </p:blipFill>
        <p:spPr>
          <a:xfrm>
            <a:off x="10027519" y="6192959"/>
            <a:ext cx="761930" cy="762441"/>
          </a:xfrm>
          <a:prstGeom prst="rect">
            <a:avLst/>
          </a:prstGeom>
          <a:noFill/>
          <a:ln>
            <a:noFill/>
          </a:ln>
          <a:effectLst>
            <a:outerShdw blurRad="50800" dist="50800" dir="5400000" algn="ctr" rotWithShape="0">
              <a:srgbClr val="FFFFFF"/>
            </a:outerShdw>
          </a:effectLst>
        </p:spPr>
      </p:pic>
      <p:sp>
        <p:nvSpPr>
          <p:cNvPr id="2" name="Marcador de número de diapositiva 3">
            <a:extLst>
              <a:ext uri="{FF2B5EF4-FFF2-40B4-BE49-F238E27FC236}">
                <a16:creationId xmlns:a16="http://schemas.microsoft.com/office/drawing/2014/main" id="{9F9EB977-1FFD-2D09-CD1A-7B60B8CC93D7}"/>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2</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30794755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a:extLst>
              <a:ext uri="{FF2B5EF4-FFF2-40B4-BE49-F238E27FC236}">
                <a16:creationId xmlns:a16="http://schemas.microsoft.com/office/drawing/2014/main" id="{A69A62B9-622D-484C-1657-A8D2282D96E8}"/>
              </a:ext>
            </a:extLst>
          </p:cNvPr>
          <p:cNvSpPr>
            <a:spLocks noGrp="1"/>
          </p:cNvSpPr>
          <p:nvPr>
            <p:ph idx="1"/>
          </p:nvPr>
        </p:nvSpPr>
        <p:spPr>
          <a:xfrm>
            <a:off x="999248" y="3020536"/>
            <a:ext cx="8833216" cy="2932061"/>
          </a:xfrm>
          <a:prstGeom prst="rect">
            <a:avLst/>
          </a:prstGeom>
          <a:noFill/>
        </p:spPr>
        <p:txBody>
          <a:bodyPr wrap="square">
            <a:noAutofit/>
          </a:bodyPr>
          <a:lstStyle/>
          <a:p>
            <a:pPr marL="0" indent="0" algn="just">
              <a:lnSpc>
                <a:spcPct val="100000"/>
              </a:lnSpc>
              <a:buClr>
                <a:srgbClr val="C00000"/>
              </a:buClr>
              <a:buSzPct val="176000"/>
              <a:buNone/>
            </a:pP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Mediante Acuerdo </a:t>
            </a:r>
            <a:r>
              <a:rPr lang="es-ES"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ACDO.SA2.HCT.280426/120.P.DA de 28 de abril de 2026, </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el Honorable Consejo Técnico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HCT</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del Instituto Mexicano del Seguro Social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IMSS </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o</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 Instituto</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a:t>
            </a:r>
            <a:r>
              <a:rPr lang="es-ES_tradnl"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autorizó </a:t>
            </a:r>
            <a:r>
              <a:rPr lang="es-ES"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la inclusión en el </a:t>
            </a:r>
            <a:r>
              <a:rPr lang="es-ES" sz="1800" i="1" dirty="0">
                <a:solidFill>
                  <a:schemeClr val="tx1"/>
                </a:solidFill>
                <a:latin typeface="Noto Sans" panose="020B0502040504020204" pitchFamily="34" charset="0"/>
                <a:ea typeface="Noto Sans" panose="020B0502040504020204" pitchFamily="34" charset="0"/>
                <a:cs typeface="Noto Sans" panose="020B0502040504020204" pitchFamily="34" charset="0"/>
              </a:rPr>
              <a:t>“Programa de Arrendamiento Inmobiliario para el año 2026, IMSS-Arrendatario“</a:t>
            </a:r>
            <a:r>
              <a:rPr lang="es-ES"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aprobado y actualizado mediante los similares ACDO.SA2.HCT.281025/326.P.DA de 28 de octubre de 2025 y ACDO.SA2.HCT.260226/46.P.DA de 26 de febrero de 2026, de dos contratos de arrendamiento de inmuebles; uno para ser empleado como Oficinas Administrativas de Nivel Central, en la Ciudad de México y el otro como Archivo de Concentración y Bodega de Bienes Adjudicados y Embargados, en el Estado de Hidalgo.</a:t>
            </a:r>
            <a:endPar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endParaRPr>
          </a:p>
        </p:txBody>
      </p:sp>
      <p:sp>
        <p:nvSpPr>
          <p:cNvPr id="5" name="Google Shape;78;p8">
            <a:extLst>
              <a:ext uri="{FF2B5EF4-FFF2-40B4-BE49-F238E27FC236}">
                <a16:creationId xmlns:a16="http://schemas.microsoft.com/office/drawing/2014/main" id="{F8AF0E2D-1237-BF8D-ADA7-CADF0B29AF8D}"/>
              </a:ext>
            </a:extLst>
          </p:cNvPr>
          <p:cNvSpPr txBox="1"/>
          <p:nvPr/>
        </p:nvSpPr>
        <p:spPr>
          <a:xfrm>
            <a:off x="915468" y="540962"/>
            <a:ext cx="3288784"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7" name="Imagen 6">
            <a:extLst>
              <a:ext uri="{FF2B5EF4-FFF2-40B4-BE49-F238E27FC236}">
                <a16:creationId xmlns:a16="http://schemas.microsoft.com/office/drawing/2014/main" id="{9D075409-405C-9C34-0A9E-8A1E89FAFF4F}"/>
              </a:ext>
            </a:extLst>
          </p:cNvPr>
          <p:cNvPicPr>
            <a:picLocks noChangeAspect="1"/>
          </p:cNvPicPr>
          <p:nvPr/>
        </p:nvPicPr>
        <p:blipFill>
          <a:blip r:embed="rId3"/>
          <a:stretch>
            <a:fillRect/>
          </a:stretch>
        </p:blipFill>
        <p:spPr>
          <a:xfrm>
            <a:off x="4173391" y="377523"/>
            <a:ext cx="839543" cy="839543"/>
          </a:xfrm>
          <a:prstGeom prst="rect">
            <a:avLst/>
          </a:prstGeom>
        </p:spPr>
      </p:pic>
      <p:sp>
        <p:nvSpPr>
          <p:cNvPr id="10" name="CuadroTexto 9">
            <a:extLst>
              <a:ext uri="{FF2B5EF4-FFF2-40B4-BE49-F238E27FC236}">
                <a16:creationId xmlns:a16="http://schemas.microsoft.com/office/drawing/2014/main" id="{A6A36268-8B12-1CCD-A9F8-1E9B9D801B1B}"/>
              </a:ext>
            </a:extLst>
          </p:cNvPr>
          <p:cNvSpPr txBox="1"/>
          <p:nvPr/>
        </p:nvSpPr>
        <p:spPr>
          <a:xfrm>
            <a:off x="999248" y="6926178"/>
            <a:ext cx="13874594" cy="1200329"/>
          </a:xfrm>
          <a:prstGeom prst="rect">
            <a:avLst/>
          </a:prstGeom>
          <a:noFill/>
        </p:spPr>
        <p:txBody>
          <a:bodyPr wrap="square">
            <a:spAutoFit/>
          </a:bodyPr>
          <a:lstStyle/>
          <a:p>
            <a:pPr algn="just"/>
            <a:r>
              <a:rPr lang="es-MX" sz="1800" dirty="0">
                <a:latin typeface="Noto Sans" panose="020B0502040504020204" pitchFamily="34" charset="0"/>
                <a:ea typeface="Noto Sans" panose="020B0502040504020204" pitchFamily="34" charset="0"/>
                <a:cs typeface="Noto Sans" panose="020B0502040504020204" pitchFamily="34" charset="0"/>
              </a:rPr>
              <a:t>Al efecto, el </a:t>
            </a:r>
            <a:r>
              <a:rPr lang="es-ES" sz="1800" dirty="0">
                <a:latin typeface="Noto Sans" panose="020B0502040504020204" pitchFamily="34" charset="0"/>
                <a:ea typeface="Noto Sans" panose="020B0502040504020204" pitchFamily="34" charset="0"/>
                <a:cs typeface="Noto Sans" panose="020B0502040504020204" pitchFamily="34" charset="0"/>
              </a:rPr>
              <a:t>Órgano de Operación Administrativa Desconcentrada (</a:t>
            </a:r>
            <a:r>
              <a:rPr lang="es-MX" sz="1800" b="1" dirty="0">
                <a:latin typeface="Noto Sans" panose="020B0502040504020204" pitchFamily="34" charset="0"/>
                <a:ea typeface="Noto Sans" panose="020B0502040504020204" pitchFamily="34" charset="0"/>
                <a:cs typeface="Noto Sans" panose="020B0502040504020204" pitchFamily="34" charset="0"/>
              </a:rPr>
              <a:t>OOAD</a:t>
            </a:r>
            <a:r>
              <a:rPr lang="es-ES" sz="1800" dirty="0">
                <a:latin typeface="Noto Sans" panose="020B0502040504020204" pitchFamily="34" charset="0"/>
                <a:ea typeface="Noto Sans" panose="020B0502040504020204" pitchFamily="34" charset="0"/>
                <a:cs typeface="Noto Sans" panose="020B0502040504020204" pitchFamily="34" charset="0"/>
              </a:rPr>
              <a:t>) </a:t>
            </a:r>
            <a:r>
              <a:rPr lang="es-MX" sz="1800" dirty="0">
                <a:latin typeface="Noto Sans" panose="020B0502040504020204" pitchFamily="34" charset="0"/>
                <a:ea typeface="Noto Sans" panose="020B0502040504020204" pitchFamily="34" charset="0"/>
                <a:cs typeface="Noto Sans" panose="020B0502040504020204" pitchFamily="34" charset="0"/>
              </a:rPr>
              <a:t>Estatal Hidalgo localizó un inmueble que cumple los requerimientos para </a:t>
            </a:r>
            <a:r>
              <a:rPr lang="es-ES" sz="1800" dirty="0">
                <a:latin typeface="Noto Sans" panose="020B0502040504020204" pitchFamily="34" charset="0"/>
                <a:ea typeface="Noto Sans" panose="020B0502040504020204" pitchFamily="34" charset="0"/>
                <a:cs typeface="Noto Sans" panose="020B0502040504020204" pitchFamily="34" charset="0"/>
              </a:rPr>
              <a:t>Archivo de Concentración y Bodega de Bienes Adjudicados y Embargados </a:t>
            </a:r>
            <a:r>
              <a:rPr lang="es-MX" sz="1800" dirty="0">
                <a:latin typeface="Noto Sans" panose="020B0502040504020204" pitchFamily="34" charset="0"/>
                <a:ea typeface="Noto Sans" panose="020B0502040504020204" pitchFamily="34" charset="0"/>
                <a:cs typeface="Noto Sans" panose="020B0502040504020204" pitchFamily="34" charset="0"/>
              </a:rPr>
              <a:t>y se encuentra integrando el expediente administrativo para someterlo a la autorización de arrendamiento ante el Instituto de Administración y Avalúos de Bienes Nacionales (</a:t>
            </a:r>
            <a:r>
              <a:rPr lang="es-MX" sz="1800" b="1" dirty="0">
                <a:latin typeface="Noto Sans" panose="020B0502040504020204" pitchFamily="34" charset="0"/>
                <a:ea typeface="Noto Sans" panose="020B0502040504020204" pitchFamily="34" charset="0"/>
                <a:cs typeface="Noto Sans" panose="020B0502040504020204" pitchFamily="34" charset="0"/>
              </a:rPr>
              <a:t>INDAABIN</a:t>
            </a:r>
            <a:r>
              <a:rPr lang="es-MX" sz="1800" dirty="0">
                <a:latin typeface="Noto Sans" panose="020B0502040504020204" pitchFamily="34" charset="0"/>
                <a:ea typeface="Noto Sans" panose="020B0502040504020204" pitchFamily="34" charset="0"/>
                <a:cs typeface="Noto Sans" panose="020B0502040504020204" pitchFamily="34" charset="0"/>
              </a:rPr>
              <a:t>).</a:t>
            </a:r>
          </a:p>
        </p:txBody>
      </p:sp>
      <p:pic>
        <p:nvPicPr>
          <p:cNvPr id="3" name="Imagen 2">
            <a:extLst>
              <a:ext uri="{FF2B5EF4-FFF2-40B4-BE49-F238E27FC236}">
                <a16:creationId xmlns:a16="http://schemas.microsoft.com/office/drawing/2014/main" id="{E2739641-FEA5-786E-29CF-243F0DDB9E71}"/>
              </a:ext>
            </a:extLst>
          </p:cNvPr>
          <p:cNvPicPr>
            <a:picLocks noChangeAspect="1"/>
          </p:cNvPicPr>
          <p:nvPr/>
        </p:nvPicPr>
        <p:blipFill>
          <a:blip r:embed="rId4"/>
          <a:stretch>
            <a:fillRect/>
          </a:stretch>
        </p:blipFill>
        <p:spPr>
          <a:xfrm>
            <a:off x="10080080" y="2728991"/>
            <a:ext cx="4615232" cy="339042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2" name="Marcador de número de diapositiva 3">
            <a:extLst>
              <a:ext uri="{FF2B5EF4-FFF2-40B4-BE49-F238E27FC236}">
                <a16:creationId xmlns:a16="http://schemas.microsoft.com/office/drawing/2014/main" id="{CFA67D8E-824C-D1CA-6D8C-D661D9C8E9FF}"/>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3</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CuadroTexto 3">
            <a:extLst>
              <a:ext uri="{FF2B5EF4-FFF2-40B4-BE49-F238E27FC236}">
                <a16:creationId xmlns:a16="http://schemas.microsoft.com/office/drawing/2014/main" id="{E222A196-7C51-6FA8-4255-CB64F39DA5B1}"/>
              </a:ext>
            </a:extLst>
          </p:cNvPr>
          <p:cNvSpPr txBox="1"/>
          <p:nvPr/>
        </p:nvSpPr>
        <p:spPr>
          <a:xfrm>
            <a:off x="915468" y="1585637"/>
            <a:ext cx="13479405" cy="830997"/>
          </a:xfrm>
          <a:prstGeom prst="rect">
            <a:avLst/>
          </a:prstGeom>
          <a:noFill/>
        </p:spPr>
        <p:txBody>
          <a:bodyPr wrap="square">
            <a:spAutoFit/>
          </a:bodyPr>
          <a:lstStyle/>
          <a:p>
            <a:pPr algn="just"/>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Autorización de inclusión de dos arrendamientos en el Programa de Arrendamiento Inmobiliario para el año 2026, IMSS-Arrendatario.</a:t>
            </a:r>
          </a:p>
        </p:txBody>
      </p:sp>
    </p:spTree>
    <p:extLst>
      <p:ext uri="{BB962C8B-B14F-4D97-AF65-F5344CB8AC3E}">
        <p14:creationId xmlns:p14="http://schemas.microsoft.com/office/powerpoint/2010/main" val="810551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FBA868-E9D2-F0AE-0675-58354B25942A}"/>
            </a:ext>
          </a:extLst>
        </p:cNvPr>
        <p:cNvGrpSpPr/>
        <p:nvPr/>
      </p:nvGrpSpPr>
      <p:grpSpPr>
        <a:xfrm>
          <a:off x="0" y="0"/>
          <a:ext cx="0" cy="0"/>
          <a:chOff x="0" y="0"/>
          <a:chExt cx="0" cy="0"/>
        </a:xfrm>
      </p:grpSpPr>
      <p:sp>
        <p:nvSpPr>
          <p:cNvPr id="2" name="1 Marcador de contenido">
            <a:extLst>
              <a:ext uri="{FF2B5EF4-FFF2-40B4-BE49-F238E27FC236}">
                <a16:creationId xmlns:a16="http://schemas.microsoft.com/office/drawing/2014/main" id="{F186D62D-4BA8-7924-FBF3-B92B7B8C5699}"/>
              </a:ext>
            </a:extLst>
          </p:cNvPr>
          <p:cNvSpPr>
            <a:spLocks noGrp="1"/>
          </p:cNvSpPr>
          <p:nvPr>
            <p:ph idx="1"/>
          </p:nvPr>
        </p:nvSpPr>
        <p:spPr>
          <a:xfrm>
            <a:off x="724123" y="1744133"/>
            <a:ext cx="11604962" cy="5958995"/>
          </a:xfrm>
        </p:spPr>
        <p:txBody>
          <a:bodyPr>
            <a:noAutofit/>
          </a:bodyPr>
          <a:lstStyle/>
          <a:p>
            <a:pPr marL="0" indent="0" algn="just">
              <a:lnSpc>
                <a:spcPct val="100000"/>
              </a:lnSpc>
              <a:buNone/>
            </a:pPr>
            <a:r>
              <a:rPr lang="es-MX" sz="1800" dirty="0">
                <a:latin typeface="Noto Sans" panose="020B0502040504020204" pitchFamily="34" charset="0"/>
                <a:ea typeface="Noto Sans" panose="020B0502040504020204" pitchFamily="34" charset="0"/>
                <a:cs typeface="Noto Sans" panose="020B0502040504020204" pitchFamily="34" charset="0"/>
              </a:rPr>
              <a:t>Por lo que hace al inmueble para ser empleado como Oficinas Administrativas de Nivel Central, en la Ciudad de México, no ha sido posible localizar uno que cubra las necesidades de espacio de las Normativas requirentes, por lo que atendiendo a la oferta inmobiliaria</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resulta indispensable la ocupación de dos o más inmuebles en los que se pueda alojar al personal cuyas áreas se encuentran hacinadas  como la </a:t>
            </a:r>
            <a:r>
              <a:rPr lang="es-ES"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Unidad de Infraestructura, Servicios Médicos Indirectos e Integración Sectorial (UISMIIS)</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adscrita a la Dirección de Prestaciones Médicas y la Unidad de Atención y Cuidado Infantil, adscrita a la Dirección de Prestaciones Económicas y Sociales, derivado de la autorización de crecimiento de sus plantillas de personal.</a:t>
            </a:r>
          </a:p>
          <a:p>
            <a:pPr marL="0" indent="0" algn="just">
              <a:lnSpc>
                <a:spcPct val="100000"/>
              </a:lnSpc>
              <a:buNone/>
            </a:pPr>
            <a:r>
              <a:rPr lang="es-MX" sz="1800" dirty="0">
                <a:latin typeface="Noto Sans" panose="020B0502040504020204" pitchFamily="34" charset="0"/>
                <a:ea typeface="Noto Sans" panose="020B0502040504020204" pitchFamily="34" charset="0"/>
                <a:cs typeface="Noto Sans" panose="020B0502040504020204" pitchFamily="34" charset="0"/>
              </a:rPr>
              <a:t>En ese sentido, ante la inexistencia de infraestructura inmobiliaria propia y suficiente, que pudiera emplearse para ser ocupada </a:t>
            </a:r>
            <a:r>
              <a:rPr lang="es-MX" sz="1800" dirty="0">
                <a:solidFill>
                  <a:srgbClr val="00B050"/>
                </a:solidFill>
                <a:latin typeface="Noto Sans" panose="020B0502040504020204" pitchFamily="34" charset="0"/>
                <a:ea typeface="Noto Sans" panose="020B0502040504020204" pitchFamily="34" charset="0"/>
                <a:cs typeface="Noto Sans" panose="020B0502040504020204" pitchFamily="34" charset="0"/>
              </a:rPr>
              <a:t>y</a:t>
            </a:r>
            <a:r>
              <a:rPr lang="es-MX" sz="1800" dirty="0">
                <a:latin typeface="Noto Sans" panose="020B0502040504020204" pitchFamily="34" charset="0"/>
                <a:ea typeface="Noto Sans" panose="020B0502040504020204" pitchFamily="34" charset="0"/>
                <a:cs typeface="Noto Sans" panose="020B0502040504020204" pitchFamily="34" charset="0"/>
              </a:rPr>
              <a:t> cubrir las </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necesidades en comento, la Coordinación Técnica de Administración de Activos adscrita a la Dirección de Administración, consultó vía ventanilla electrónica del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INDAABIN</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la existencia de algún inmueble federal con las características requeridas para los servicios descritos, recibiendo como respuesta la inexistencia de inmuebles disponibles con las características y ubicación solicitadas.</a:t>
            </a:r>
          </a:p>
          <a:p>
            <a:pPr marL="0" indent="0" algn="just">
              <a:lnSpc>
                <a:spcPct val="100000"/>
              </a:lnSpc>
              <a:buNone/>
            </a:pPr>
            <a:r>
              <a:rPr lang="es-MX" sz="1800" dirty="0">
                <a:latin typeface="Noto Sans" panose="020B0502040504020204" pitchFamily="34" charset="0"/>
                <a:ea typeface="Noto Sans" panose="020B0502040504020204" pitchFamily="34" charset="0"/>
                <a:cs typeface="Noto Sans" panose="020B0502040504020204" pitchFamily="34" charset="0"/>
              </a:rPr>
              <a:t>Por las razones expuestas, y toda vez que en el Acuerdo ACDO.SA2.HCT.280426/120.P.DA, el </a:t>
            </a:r>
            <a:r>
              <a:rPr lang="es-MX" sz="1800" b="1" dirty="0">
                <a:latin typeface="Noto Sans" panose="020B0502040504020204" pitchFamily="34" charset="0"/>
                <a:ea typeface="Noto Sans" panose="020B0502040504020204" pitchFamily="34" charset="0"/>
                <a:cs typeface="Noto Sans" panose="020B0502040504020204" pitchFamily="34" charset="0"/>
              </a:rPr>
              <a:t>HCT</a:t>
            </a:r>
            <a:r>
              <a:rPr lang="es-MX" sz="1800" dirty="0">
                <a:latin typeface="Noto Sans" panose="020B0502040504020204" pitchFamily="34" charset="0"/>
                <a:ea typeface="Noto Sans" panose="020B0502040504020204" pitchFamily="34" charset="0"/>
                <a:cs typeface="Noto Sans" panose="020B0502040504020204" pitchFamily="34" charset="0"/>
              </a:rPr>
              <a:t> del </a:t>
            </a:r>
            <a:r>
              <a:rPr lang="es-MX" sz="1800" b="1" dirty="0">
                <a:latin typeface="Noto Sans" panose="020B0502040504020204" pitchFamily="34" charset="0"/>
                <a:ea typeface="Noto Sans" panose="020B0502040504020204" pitchFamily="34" charset="0"/>
                <a:cs typeface="Noto Sans" panose="020B0502040504020204" pitchFamily="34" charset="0"/>
              </a:rPr>
              <a:t>IMSS</a:t>
            </a:r>
            <a:r>
              <a:rPr lang="es-MX" sz="1800" dirty="0">
                <a:latin typeface="Noto Sans" panose="020B0502040504020204" pitchFamily="34" charset="0"/>
                <a:ea typeface="Noto Sans" panose="020B0502040504020204" pitchFamily="34" charset="0"/>
                <a:cs typeface="Noto Sans" panose="020B0502040504020204" pitchFamily="34" charset="0"/>
              </a:rPr>
              <a:t> autorizó la </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inclusión en el </a:t>
            </a:r>
            <a:r>
              <a:rPr lang="es-MX" sz="1800" i="1" dirty="0">
                <a:solidFill>
                  <a:schemeClr val="tx1"/>
                </a:solidFill>
                <a:latin typeface="Noto Sans" panose="020B0502040504020204" pitchFamily="34" charset="0"/>
                <a:ea typeface="Noto Sans" panose="020B0502040504020204" pitchFamily="34" charset="0"/>
                <a:cs typeface="Noto Sans" panose="020B0502040504020204" pitchFamily="34" charset="0"/>
              </a:rPr>
              <a:t>“Programa de Arrendamiento Inmobiliario para el año 2026, IMSS-Arrendatario“</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el arrendamiento de un solo inmueble para este fin, se solicita al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HCT</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del </a:t>
            </a:r>
            <a:r>
              <a:rPr lang="es-MX" sz="1800" b="1" dirty="0">
                <a:solidFill>
                  <a:schemeClr val="tx1"/>
                </a:solidFill>
                <a:latin typeface="Noto Sans" panose="020B0502040504020204" pitchFamily="34" charset="0"/>
                <a:ea typeface="Noto Sans" panose="020B0502040504020204" pitchFamily="34" charset="0"/>
                <a:cs typeface="Noto Sans" panose="020B0502040504020204" pitchFamily="34" charset="0"/>
              </a:rPr>
              <a:t>IMSS</a:t>
            </a:r>
            <a:r>
              <a:rPr lang="es-MX" sz="1800" dirty="0">
                <a:solidFill>
                  <a:schemeClr val="tx1"/>
                </a:solidFill>
                <a:latin typeface="Noto Sans" panose="020B0502040504020204" pitchFamily="34" charset="0"/>
                <a:ea typeface="Noto Sans" panose="020B0502040504020204" pitchFamily="34" charset="0"/>
                <a:cs typeface="Noto Sans" panose="020B0502040504020204" pitchFamily="34" charset="0"/>
              </a:rPr>
              <a:t> autorizar la modificación del punto Primero de dicho </a:t>
            </a:r>
            <a:r>
              <a:rPr lang="es-MX" sz="1800" dirty="0">
                <a:latin typeface="Noto Sans" panose="020B0502040504020204" pitchFamily="34" charset="0"/>
                <a:ea typeface="Noto Sans" panose="020B0502040504020204" pitchFamily="34" charset="0"/>
                <a:cs typeface="Noto Sans" panose="020B0502040504020204" pitchFamily="34" charset="0"/>
              </a:rPr>
              <a:t>Acuerdo, para que se incluya en el Programa de Arrendamiento referido, la contratación de uno o varios inmuebles en arrendamiento, para atender las necesidades inmobiliarias expuestas, con destino de Oficinas Administrativas de Nivel Central en la Ciudad de México.</a:t>
            </a:r>
          </a:p>
        </p:txBody>
      </p:sp>
      <p:pic>
        <p:nvPicPr>
          <p:cNvPr id="4" name="3 Imagen">
            <a:extLst>
              <a:ext uri="{FF2B5EF4-FFF2-40B4-BE49-F238E27FC236}">
                <a16:creationId xmlns:a16="http://schemas.microsoft.com/office/drawing/2014/main" id="{DB8F3468-76FA-607A-199D-7ABA5F9D1867}"/>
              </a:ext>
            </a:extLst>
          </p:cNvPr>
          <p:cNvPicPr/>
          <p:nvPr/>
        </p:nvPicPr>
        <p:blipFill>
          <a:blip r:embed="rId2">
            <a:extLst>
              <a:ext uri="{28A0092B-C50C-407E-A947-70E740481C1C}">
                <a14:useLocalDpi xmlns:a14="http://schemas.microsoft.com/office/drawing/2010/main" val="0"/>
              </a:ext>
            </a:extLst>
          </a:blip>
          <a:srcRect/>
          <a:stretch>
            <a:fillRect/>
          </a:stretch>
        </p:blipFill>
        <p:spPr bwMode="auto">
          <a:xfrm>
            <a:off x="12695201" y="2366912"/>
            <a:ext cx="2125476" cy="4106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3" name="Marcador de número de diapositiva 3">
            <a:extLst>
              <a:ext uri="{FF2B5EF4-FFF2-40B4-BE49-F238E27FC236}">
                <a16:creationId xmlns:a16="http://schemas.microsoft.com/office/drawing/2014/main" id="{605BEA98-51DB-85A2-BFA5-7DBCDDCC525E}"/>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4</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7" name="CuadroTexto 6">
            <a:extLst>
              <a:ext uri="{FF2B5EF4-FFF2-40B4-BE49-F238E27FC236}">
                <a16:creationId xmlns:a16="http://schemas.microsoft.com/office/drawing/2014/main" id="{8B89B800-2845-1E5C-3EF1-46CC070EB3E4}"/>
              </a:ext>
            </a:extLst>
          </p:cNvPr>
          <p:cNvSpPr txBox="1"/>
          <p:nvPr/>
        </p:nvSpPr>
        <p:spPr>
          <a:xfrm>
            <a:off x="918342" y="837601"/>
            <a:ext cx="7817126" cy="492443"/>
          </a:xfrm>
          <a:prstGeom prst="rect">
            <a:avLst/>
          </a:prstGeom>
          <a:noFill/>
        </p:spPr>
        <p:txBody>
          <a:bodyPr wrap="square">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pic>
        <p:nvPicPr>
          <p:cNvPr id="12" name="Google Shape;1153;p15" descr="Portapapeles parcialmente comprobado contorno">
            <a:extLst>
              <a:ext uri="{FF2B5EF4-FFF2-40B4-BE49-F238E27FC236}">
                <a16:creationId xmlns:a16="http://schemas.microsoft.com/office/drawing/2014/main" id="{66E7EA94-A406-6462-6B40-14B756D0423A}"/>
              </a:ext>
            </a:extLst>
          </p:cNvPr>
          <p:cNvPicPr preferRelativeResize="0"/>
          <p:nvPr/>
        </p:nvPicPr>
        <p:blipFill rotWithShape="1">
          <a:blip r:embed="rId3">
            <a:alphaModFix/>
          </a:blip>
          <a:srcRect/>
          <a:stretch/>
        </p:blipFill>
        <p:spPr>
          <a:xfrm>
            <a:off x="3675641" y="611294"/>
            <a:ext cx="773527" cy="773527"/>
          </a:xfrm>
          <a:prstGeom prst="rect">
            <a:avLst/>
          </a:prstGeom>
          <a:noFill/>
          <a:ln>
            <a:noFill/>
          </a:ln>
        </p:spPr>
      </p:pic>
    </p:spTree>
    <p:extLst>
      <p:ext uri="{BB962C8B-B14F-4D97-AF65-F5344CB8AC3E}">
        <p14:creationId xmlns:p14="http://schemas.microsoft.com/office/powerpoint/2010/main" val="5904654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1 CuadroTexto">
            <a:extLst>
              <a:ext uri="{FF2B5EF4-FFF2-40B4-BE49-F238E27FC236}">
                <a16:creationId xmlns:a16="http://schemas.microsoft.com/office/drawing/2014/main" id="{E057A65A-CC09-3E74-FA69-46D06D568B25}"/>
              </a:ext>
            </a:extLst>
          </p:cNvPr>
          <p:cNvSpPr txBox="1">
            <a:spLocks noChangeArrowheads="1"/>
          </p:cNvSpPr>
          <p:nvPr/>
        </p:nvSpPr>
        <p:spPr bwMode="auto">
          <a:xfrm>
            <a:off x="867130" y="2173453"/>
            <a:ext cx="13922931" cy="1754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1200">
                <a:solidFill>
                  <a:schemeClr val="tx1"/>
                </a:solidFill>
                <a:latin typeface="Arial" charset="0"/>
              </a:defRPr>
            </a:lvl1pPr>
            <a:lvl2pPr marL="742950" indent="-285750" eaLnBrk="0" hangingPunct="0">
              <a:defRPr sz="1200">
                <a:solidFill>
                  <a:schemeClr val="tx1"/>
                </a:solidFill>
                <a:latin typeface="Arial" charset="0"/>
              </a:defRPr>
            </a:lvl2pPr>
            <a:lvl3pPr marL="1143000" indent="-228600" eaLnBrk="0" hangingPunct="0">
              <a:defRPr sz="1200">
                <a:solidFill>
                  <a:schemeClr val="tx1"/>
                </a:solidFill>
                <a:latin typeface="Arial" charset="0"/>
              </a:defRPr>
            </a:lvl3pPr>
            <a:lvl4pPr marL="1600200" indent="-228600" eaLnBrk="0" hangingPunct="0">
              <a:defRPr sz="1200">
                <a:solidFill>
                  <a:schemeClr val="tx1"/>
                </a:solidFill>
                <a:latin typeface="Arial" charset="0"/>
              </a:defRPr>
            </a:lvl4pPr>
            <a:lvl5pPr marL="2057400" indent="-228600" eaLnBrk="0" hangingPunct="0">
              <a:defRPr sz="1200">
                <a:solidFill>
                  <a:schemeClr val="tx1"/>
                </a:solidFill>
                <a:latin typeface="Arial" charset="0"/>
              </a:defRPr>
            </a:lvl5pPr>
            <a:lvl6pPr marL="2514600" indent="-228600" eaLnBrk="0" fontAlgn="base" hangingPunct="0">
              <a:spcBef>
                <a:spcPct val="0"/>
              </a:spcBef>
              <a:spcAft>
                <a:spcPct val="0"/>
              </a:spcAft>
              <a:defRPr sz="1200">
                <a:solidFill>
                  <a:schemeClr val="tx1"/>
                </a:solidFill>
                <a:latin typeface="Arial" charset="0"/>
              </a:defRPr>
            </a:lvl6pPr>
            <a:lvl7pPr marL="2971800" indent="-228600" eaLnBrk="0" fontAlgn="base" hangingPunct="0">
              <a:spcBef>
                <a:spcPct val="0"/>
              </a:spcBef>
              <a:spcAft>
                <a:spcPct val="0"/>
              </a:spcAft>
              <a:defRPr sz="1200">
                <a:solidFill>
                  <a:schemeClr val="tx1"/>
                </a:solidFill>
                <a:latin typeface="Arial" charset="0"/>
              </a:defRPr>
            </a:lvl7pPr>
            <a:lvl8pPr marL="3429000" indent="-228600" eaLnBrk="0" fontAlgn="base" hangingPunct="0">
              <a:spcBef>
                <a:spcPct val="0"/>
              </a:spcBef>
              <a:spcAft>
                <a:spcPct val="0"/>
              </a:spcAft>
              <a:defRPr sz="1200">
                <a:solidFill>
                  <a:schemeClr val="tx1"/>
                </a:solidFill>
                <a:latin typeface="Arial" charset="0"/>
              </a:defRPr>
            </a:lvl8pPr>
            <a:lvl9pPr marL="3886200" indent="-228600" eaLnBrk="0" fontAlgn="base" hangingPunct="0">
              <a:spcBef>
                <a:spcPct val="0"/>
              </a:spcBef>
              <a:spcAft>
                <a:spcPct val="0"/>
              </a:spcAft>
              <a:defRPr sz="1200">
                <a:solidFill>
                  <a:schemeClr val="tx1"/>
                </a:solidFill>
                <a:latin typeface="Arial" charset="0"/>
              </a:defRPr>
            </a:lvl9pPr>
          </a:lstStyle>
          <a:p>
            <a:pPr algn="just" eaLnBrk="1" hangingPunct="1"/>
            <a:r>
              <a:rPr lang="es-ES_tradnl" sz="1800" dirty="0">
                <a:latin typeface="Noto Sans" panose="020B0502040504020204" pitchFamily="34" charset="0"/>
                <a:ea typeface="Noto Sans" panose="020B0502040504020204" pitchFamily="34" charset="0"/>
                <a:cs typeface="Noto Sans" panose="020B0502040504020204" pitchFamily="34" charset="0"/>
              </a:rPr>
              <a:t>“Este Consejo Técnico, con fundamento en lo dispuesto por los artículos 251 fracciones IV y XXXVIII, 263 y 264 fracciones III, XIV y XVII de la Ley del Seguro Social; 5 primer y segundo párrafos, 57 y 58 fracción XIV de la Ley Federal de las Entidades Paraestatales; 31 fracciones XVI y XX del Reglamento Interior del Instituto Mexicano del Seguro Social; de conformidad con el planteamiento presentado por el Director General, por conducto de la persona Titular de la Dirección de Administración, en términos del oficio número ____, del ___ de julio de 2026, así como el dictamen del Comité del mismo nombre del propio Órgano de Gobierno, emitido en reunión celebrada el día ____ del mismo mes y año; </a:t>
            </a:r>
            <a:r>
              <a:rPr lang="es-ES_tradnl" sz="1800" b="1" dirty="0">
                <a:latin typeface="Noto Sans" panose="020B0502040504020204" pitchFamily="34" charset="0"/>
                <a:ea typeface="Noto Sans" panose="020B0502040504020204" pitchFamily="34" charset="0"/>
                <a:cs typeface="Noto Sans" panose="020B0502040504020204" pitchFamily="34" charset="0"/>
              </a:rPr>
              <a:t>Acuerda: </a:t>
            </a:r>
            <a:endParaRPr lang="es-ES_tradnl" altLang="es-MX" sz="1800" b="1" dirty="0">
              <a:latin typeface="Noto Sans" panose="020B0502040504020204" pitchFamily="34" charset="0"/>
              <a:ea typeface="Noto Sans" panose="020B0502040504020204" pitchFamily="34" charset="0"/>
              <a:cs typeface="Noto Sans" panose="020B0502040504020204" pitchFamily="34" charset="0"/>
            </a:endParaRPr>
          </a:p>
        </p:txBody>
      </p:sp>
      <p:sp>
        <p:nvSpPr>
          <p:cNvPr id="10" name="Rectángulo 1">
            <a:extLst>
              <a:ext uri="{FF2B5EF4-FFF2-40B4-BE49-F238E27FC236}">
                <a16:creationId xmlns:a16="http://schemas.microsoft.com/office/drawing/2014/main" id="{FD4A4854-7CEE-004E-9478-B86102652235}"/>
              </a:ext>
            </a:extLst>
          </p:cNvPr>
          <p:cNvSpPr/>
          <p:nvPr/>
        </p:nvSpPr>
        <p:spPr>
          <a:xfrm>
            <a:off x="867130" y="4087742"/>
            <a:ext cx="13922931" cy="2585323"/>
          </a:xfrm>
          <a:prstGeom prst="rect">
            <a:avLst/>
          </a:prstGeom>
          <a:solidFill>
            <a:srgbClr val="235C4F"/>
          </a:solidFill>
        </p:spPr>
        <p:txBody>
          <a:bodyPr wrap="square">
            <a:spAutoFit/>
          </a:bodyPr>
          <a:lstStyle/>
          <a:p>
            <a:pPr algn="just">
              <a:spcAft>
                <a:spcPts val="1122"/>
              </a:spcAft>
            </a:pPr>
            <a:r>
              <a:rPr lang="es-MX" altLang="es-MX" sz="1800" b="1" dirty="0">
                <a:solidFill>
                  <a:schemeClr val="bg1"/>
                </a:solidFill>
                <a:latin typeface="Noto Sans" panose="020B0502040504020204" pitchFamily="34" charset="0"/>
                <a:ea typeface="Noto Sans" panose="020B0502040504020204" pitchFamily="34" charset="0"/>
                <a:cs typeface="Noto Sans" panose="020B0502040504020204" pitchFamily="34" charset="0"/>
              </a:rPr>
              <a:t>Primero. </a:t>
            </a:r>
            <a:r>
              <a:rPr lang="es-MX" altLang="es-MX"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Se modifica el contenido del punto Primero del Acuerdo ACDO.SA2.HCT.280426/120.P.DA, aprobado por este Órgano de Gobierno en sesión ordinaria de 28 de abril de 2026, para que se incluya en el </a:t>
            </a:r>
            <a:r>
              <a:rPr lang="es-MX" altLang="es-MX" sz="1800" i="1" dirty="0">
                <a:solidFill>
                  <a:schemeClr val="bg1"/>
                </a:solidFill>
                <a:latin typeface="Noto Sans" panose="020B0502040504020204" pitchFamily="34" charset="0"/>
                <a:ea typeface="Noto Sans" panose="020B0502040504020204" pitchFamily="34" charset="0"/>
                <a:cs typeface="Noto Sans" panose="020B0502040504020204" pitchFamily="34" charset="0"/>
              </a:rPr>
              <a:t>“Programa de Arrendamiento Inmobiliario para el año 2026, IMSS-Arrendatario“</a:t>
            </a:r>
            <a:r>
              <a:rPr lang="es-MX" altLang="es-MX"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 </a:t>
            </a:r>
            <a:r>
              <a:rPr lang="es-MX"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la contratación de inmuebles en arrendamiento, requeridos para atender las necesidades inmobiliarias con destino de Oficinas Administrativas de Nivel Central en la Ciudad de México, para quedar como sigue: ’</a:t>
            </a:r>
            <a:r>
              <a:rPr lang="es-MX" altLang="es-MX"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Autorizar que se incluya en el </a:t>
            </a:r>
            <a:r>
              <a:rPr lang="es-MX" altLang="es-MX" sz="1800" i="1" dirty="0">
                <a:solidFill>
                  <a:schemeClr val="bg1"/>
                </a:solidFill>
                <a:latin typeface="Noto Sans" panose="020B0502040504020204" pitchFamily="34" charset="0"/>
                <a:ea typeface="Noto Sans" panose="020B0502040504020204" pitchFamily="34" charset="0"/>
                <a:cs typeface="Noto Sans" panose="020B0502040504020204" pitchFamily="34" charset="0"/>
              </a:rPr>
              <a:t>“Programa de Arrendamiento Inmobiliario para el año 2026, IMSS-Arrendatario“</a:t>
            </a:r>
            <a:r>
              <a:rPr lang="es-MX" altLang="es-MX"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 aprobado mediante el Acuerdo ACDO.SA2.HCT.281025/326.P.DA de 28 de octubre de 2025 y actualizado con el similar ACDO.SA2.HCT.260226/46.P.DA de 26 de febrero de 2026, la celebración de los contratos de arrendamiento de inmuebles requeridos, que sirvan como Oficinas Administrativas de Nivel Central en la Ciudad de México y otro para Archivo de Concentración y Bodega de Bienes Adjudicados y Embargados en el Estado de Hidalgo.</a:t>
            </a:r>
            <a:r>
              <a:rPr lang="es-MX" altLang="es-MX" sz="1800" dirty="0">
                <a:solidFill>
                  <a:srgbClr val="00B050"/>
                </a:solidFill>
                <a:latin typeface="Noto Sans" panose="020B0502040504020204" pitchFamily="34" charset="0"/>
                <a:ea typeface="Noto Sans" panose="020B0502040504020204" pitchFamily="34" charset="0"/>
                <a:cs typeface="Noto Sans" panose="020B0502040504020204" pitchFamily="34" charset="0"/>
              </a:rPr>
              <a:t>’</a:t>
            </a:r>
          </a:p>
        </p:txBody>
      </p:sp>
      <p:sp>
        <p:nvSpPr>
          <p:cNvPr id="2" name="Marcador de número de diapositiva 3">
            <a:extLst>
              <a:ext uri="{FF2B5EF4-FFF2-40B4-BE49-F238E27FC236}">
                <a16:creationId xmlns:a16="http://schemas.microsoft.com/office/drawing/2014/main" id="{A85E7C29-267C-D6AA-E521-B5EB1B5EC1E3}"/>
              </a:ext>
            </a:extLst>
          </p:cNvPr>
          <p:cNvSpPr txBox="1">
            <a:spLocks/>
          </p:cNvSpPr>
          <p:nvPr/>
        </p:nvSpPr>
        <p:spPr>
          <a:xfrm>
            <a:off x="14790062" y="9320732"/>
            <a:ext cx="756326" cy="446038"/>
          </a:xfrm>
          <a:prstGeom prst="rect">
            <a:avLst/>
          </a:prstGeom>
          <a:ln>
            <a:noFill/>
          </a:ln>
        </p:spPr>
        <p:txBody>
          <a:bodyPr vert="horz" lIns="185970" tIns="92953" rIns="185970" bIns="92953" rtlCol="0" anchor="ctr"/>
          <a:lstStyle>
            <a:defPPr lvl="0">
              <a:defRPr lang="en-US"/>
            </a:defPPr>
            <a:lvl1pPr marL="0" lvl="0" algn="r" defTabSz="729010" rtl="0" eaLnBrk="1" latinLnBrk="0" hangingPunct="1">
              <a:defRPr sz="1403" b="1" i="0" kern="1200">
                <a:solidFill>
                  <a:schemeClr val="tx1">
                    <a:lumMod val="50000"/>
                    <a:lumOff val="50000"/>
                  </a:schemeClr>
                </a:solidFill>
                <a:latin typeface="Montserrat" panose="00000500000000000000" pitchFamily="2" charset="0"/>
                <a:ea typeface="+mn-ea"/>
                <a:cs typeface="+mn-cs"/>
              </a:defRPr>
            </a:lvl1pPr>
            <a:lvl2pPr marL="729010" lvl="1" algn="l" defTabSz="729010" rtl="0" eaLnBrk="1" latinLnBrk="0" hangingPunct="1">
              <a:defRPr sz="2900" kern="1200">
                <a:solidFill>
                  <a:schemeClr val="tx1"/>
                </a:solidFill>
                <a:latin typeface="+mn-lt"/>
                <a:ea typeface="+mn-ea"/>
                <a:cs typeface="+mn-cs"/>
              </a:defRPr>
            </a:lvl2pPr>
            <a:lvl3pPr marL="1458016" lvl="2" algn="l" defTabSz="729010" rtl="0" eaLnBrk="1" latinLnBrk="0" hangingPunct="1">
              <a:defRPr sz="2900" kern="1200">
                <a:solidFill>
                  <a:schemeClr val="tx1"/>
                </a:solidFill>
                <a:latin typeface="+mn-lt"/>
                <a:ea typeface="+mn-ea"/>
                <a:cs typeface="+mn-cs"/>
              </a:defRPr>
            </a:lvl3pPr>
            <a:lvl4pPr marL="2187017" lvl="3" algn="l" defTabSz="729010" rtl="0" eaLnBrk="1" latinLnBrk="0" hangingPunct="1">
              <a:defRPr sz="2900" kern="1200">
                <a:solidFill>
                  <a:schemeClr val="tx1"/>
                </a:solidFill>
                <a:latin typeface="+mn-lt"/>
                <a:ea typeface="+mn-ea"/>
                <a:cs typeface="+mn-cs"/>
              </a:defRPr>
            </a:lvl4pPr>
            <a:lvl5pPr marL="2916028" lvl="4" algn="l" defTabSz="729010" rtl="0" eaLnBrk="1" latinLnBrk="0" hangingPunct="1">
              <a:defRPr sz="2900" kern="1200">
                <a:solidFill>
                  <a:schemeClr val="tx1"/>
                </a:solidFill>
                <a:latin typeface="+mn-lt"/>
                <a:ea typeface="+mn-ea"/>
                <a:cs typeface="+mn-cs"/>
              </a:defRPr>
            </a:lvl5pPr>
            <a:lvl6pPr marL="3645035" lvl="5" algn="l" defTabSz="729010" rtl="0" eaLnBrk="1" latinLnBrk="0" hangingPunct="1">
              <a:defRPr sz="2900" kern="1200">
                <a:solidFill>
                  <a:schemeClr val="tx1"/>
                </a:solidFill>
                <a:latin typeface="+mn-lt"/>
                <a:ea typeface="+mn-ea"/>
                <a:cs typeface="+mn-cs"/>
              </a:defRPr>
            </a:lvl6pPr>
            <a:lvl7pPr marL="4374041" lvl="6" algn="l" defTabSz="729010" rtl="0" eaLnBrk="1" latinLnBrk="0" hangingPunct="1">
              <a:defRPr sz="2900" kern="1200">
                <a:solidFill>
                  <a:schemeClr val="tx1"/>
                </a:solidFill>
                <a:latin typeface="+mn-lt"/>
                <a:ea typeface="+mn-ea"/>
                <a:cs typeface="+mn-cs"/>
              </a:defRPr>
            </a:lvl7pPr>
            <a:lvl8pPr marL="5103053" lvl="7" algn="l" defTabSz="729010" rtl="0" eaLnBrk="1" latinLnBrk="0" hangingPunct="1">
              <a:defRPr sz="2900" kern="1200">
                <a:solidFill>
                  <a:schemeClr val="tx1"/>
                </a:solidFill>
                <a:latin typeface="+mn-lt"/>
                <a:ea typeface="+mn-ea"/>
                <a:cs typeface="+mn-cs"/>
              </a:defRPr>
            </a:lvl8pPr>
            <a:lvl9pPr marL="5832059" lvl="8" algn="l" defTabSz="729010" rtl="0" eaLnBrk="1" latinLnBrk="0" hangingPunct="1">
              <a:defRPr sz="2900" kern="1200">
                <a:solidFill>
                  <a:schemeClr val="tx1"/>
                </a:solidFill>
                <a:latin typeface="+mn-lt"/>
                <a:ea typeface="+mn-ea"/>
                <a:cs typeface="+mn-cs"/>
              </a:defRPr>
            </a:lvl9pPr>
          </a:lstStyle>
          <a:p>
            <a:pPr algn="ctr"/>
            <a:fld id="{C119739B-ACC7-1A4E-906B-A9546BA1AB75}" type="slidenum">
              <a:rPr lang="es-MX" sz="2000">
                <a:solidFill>
                  <a:srgbClr val="235C4F"/>
                </a:solidFill>
                <a:latin typeface="Noto Sans" panose="020B0502040504020204" pitchFamily="34" charset="0"/>
                <a:ea typeface="Noto Sans" panose="020B0502040504020204" pitchFamily="34" charset="0"/>
                <a:cs typeface="Noto Sans" panose="020B0502040504020204" pitchFamily="34" charset="0"/>
              </a:rPr>
              <a:pPr algn="ctr"/>
              <a:t>5</a:t>
            </a:fld>
            <a:endParaRPr lang="es-MX" sz="2000" dirty="0">
              <a:solidFill>
                <a:srgbClr val="235C4F"/>
              </a:solidFill>
              <a:latin typeface="Noto Sans" panose="020B0502040504020204" pitchFamily="34" charset="0"/>
              <a:ea typeface="Noto Sans" panose="020B0502040504020204" pitchFamily="34" charset="0"/>
              <a:cs typeface="Noto Sans" panose="020B0502040504020204" pitchFamily="34" charset="0"/>
            </a:endParaRPr>
          </a:p>
        </p:txBody>
      </p:sp>
      <p:sp>
        <p:nvSpPr>
          <p:cNvPr id="4" name="Google Shape;1152;p15">
            <a:extLst>
              <a:ext uri="{FF2B5EF4-FFF2-40B4-BE49-F238E27FC236}">
                <a16:creationId xmlns:a16="http://schemas.microsoft.com/office/drawing/2014/main" id="{A0553E42-4E39-6467-CED5-3E3DF333C3CF}"/>
              </a:ext>
            </a:extLst>
          </p:cNvPr>
          <p:cNvSpPr txBox="1"/>
          <p:nvPr/>
        </p:nvSpPr>
        <p:spPr>
          <a:xfrm>
            <a:off x="867131" y="817968"/>
            <a:ext cx="4589452" cy="449748"/>
          </a:xfrm>
          <a:prstGeom prst="rect">
            <a:avLst/>
          </a:prstGeom>
          <a:noFill/>
          <a:ln>
            <a:noFill/>
          </a:ln>
        </p:spPr>
        <p:txBody>
          <a:bodyPr spcFirstLastPara="1" wrap="square" lIns="91252" tIns="45614" rIns="91252" bIns="45614" anchor="t" anchorCtr="0">
            <a:noAutofit/>
          </a:bodyPr>
          <a:lstStyle/>
          <a:p>
            <a:pPr lvl="0">
              <a:lnSpc>
                <a:spcPct val="90000"/>
              </a:lnSpc>
              <a:buClr>
                <a:srgbClr val="BC945A"/>
              </a:buClr>
              <a:buSzPts val="2400"/>
            </a:pPr>
            <a:r>
              <a:rPr lang="es-MX" sz="2600" b="1" dirty="0">
                <a:solidFill>
                  <a:srgbClr val="285C4D"/>
                </a:solidFill>
                <a:latin typeface="Noto Sans Bold" panose="020B0802040504020204" pitchFamily="34" charset="0"/>
                <a:cs typeface="Noto Sans Bold" panose="020B0802040504020204" pitchFamily="34" charset="0"/>
                <a:sym typeface="Arial"/>
              </a:rPr>
              <a:t>III. Proyecto de Acuerdo </a:t>
            </a:r>
          </a:p>
        </p:txBody>
      </p:sp>
      <p:pic>
        <p:nvPicPr>
          <p:cNvPr id="6" name="Google Shape;1098;p11" descr="Apretón De Manos Reunión Acuerdo - Gráficos vectoriales gratis en Pixabay">
            <a:extLst>
              <a:ext uri="{FF2B5EF4-FFF2-40B4-BE49-F238E27FC236}">
                <a16:creationId xmlns:a16="http://schemas.microsoft.com/office/drawing/2014/main" id="{F0D82F30-8B33-896B-2CD4-3942F6FFAA7D}"/>
              </a:ext>
            </a:extLst>
          </p:cNvPr>
          <p:cNvPicPr preferRelativeResize="0"/>
          <p:nvPr/>
        </p:nvPicPr>
        <p:blipFill rotWithShape="1">
          <a:blip r:embed="rId2">
            <a:alphaModFix/>
          </a:blip>
          <a:srcRect/>
          <a:stretch/>
        </p:blipFill>
        <p:spPr>
          <a:xfrm>
            <a:off x="5107652" y="655004"/>
            <a:ext cx="761930" cy="762441"/>
          </a:xfrm>
          <a:prstGeom prst="rect">
            <a:avLst/>
          </a:prstGeom>
          <a:noFill/>
          <a:ln>
            <a:noFill/>
          </a:ln>
          <a:effectLst>
            <a:outerShdw blurRad="50800" dist="50800" dir="5400000" algn="ctr" rotWithShape="0">
              <a:srgbClr val="FFFFFF"/>
            </a:outerShdw>
          </a:effectLst>
        </p:spPr>
      </p:pic>
      <p:sp>
        <p:nvSpPr>
          <p:cNvPr id="3" name="Rectángulo 1">
            <a:extLst>
              <a:ext uri="{FF2B5EF4-FFF2-40B4-BE49-F238E27FC236}">
                <a16:creationId xmlns:a16="http://schemas.microsoft.com/office/drawing/2014/main" id="{913E9222-A4BB-3DF7-F488-45175BF4AEA6}"/>
              </a:ext>
            </a:extLst>
          </p:cNvPr>
          <p:cNvSpPr/>
          <p:nvPr/>
        </p:nvSpPr>
        <p:spPr>
          <a:xfrm>
            <a:off x="880384" y="6878635"/>
            <a:ext cx="13922931" cy="646331"/>
          </a:xfrm>
          <a:prstGeom prst="rect">
            <a:avLst/>
          </a:prstGeom>
          <a:solidFill>
            <a:srgbClr val="235C4F"/>
          </a:solidFill>
        </p:spPr>
        <p:txBody>
          <a:bodyPr wrap="square">
            <a:spAutoFit/>
          </a:bodyPr>
          <a:lstStyle/>
          <a:p>
            <a:pPr algn="just">
              <a:spcAft>
                <a:spcPts val="1122"/>
              </a:spcAft>
            </a:pPr>
            <a:r>
              <a:rPr lang="es-MX" altLang="es-MX" sz="1800" b="1" dirty="0">
                <a:solidFill>
                  <a:schemeClr val="bg1"/>
                </a:solidFill>
                <a:latin typeface="Noto Sans" panose="020B0502040504020204" pitchFamily="34" charset="0"/>
                <a:ea typeface="Noto Sans" panose="020B0502040504020204" pitchFamily="34" charset="0"/>
                <a:cs typeface="Noto Sans" panose="020B0502040504020204" pitchFamily="34" charset="0"/>
              </a:rPr>
              <a:t>Segundo</a:t>
            </a:r>
            <a:r>
              <a:rPr lang="es-MX" altLang="es-MX" sz="1800" dirty="0">
                <a:solidFill>
                  <a:schemeClr val="bg1"/>
                </a:solidFill>
                <a:latin typeface="Noto Sans" panose="020B0502040504020204" pitchFamily="34" charset="0"/>
                <a:ea typeface="Noto Sans" panose="020B0502040504020204" pitchFamily="34" charset="0"/>
                <a:cs typeface="Noto Sans" panose="020B0502040504020204" pitchFamily="34" charset="0"/>
              </a:rPr>
              <a:t>. Salvo la modificación a que se refiere el presente Acuerdo, continuarán vigentes en todos sus términos las demás disposiciones contenidas en el Acuerdo ACDO.SA2.HCT.280426/120.P.DA citado.” </a:t>
            </a:r>
          </a:p>
        </p:txBody>
      </p:sp>
    </p:spTree>
    <p:extLst>
      <p:ext uri="{BB962C8B-B14F-4D97-AF65-F5344CB8AC3E}">
        <p14:creationId xmlns:p14="http://schemas.microsoft.com/office/powerpoint/2010/main" val="3845452243"/>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D88D0F52-0AA8-4726-AEF1-14A38C2C08CC}">
  <ds:schemaRefs>
    <ds:schemaRef ds:uri="http://schemas.microsoft.com/sharepoint/v3"/>
    <ds:schemaRef ds:uri="http://purl.org/dc/elements/1.1/"/>
    <ds:schemaRef ds:uri="http://purl.org/dc/dcmitype/"/>
    <ds:schemaRef ds:uri="http://purl.org/dc/terms/"/>
    <ds:schemaRef ds:uri="http://schemas.microsoft.com/office/2006/documentManagement/types"/>
    <ds:schemaRef ds:uri="http://www.w3.org/XML/1998/namespace"/>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4E2ED3F0-4B99-442C-8047-AA6F46AD1E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3890</TotalTime>
  <Words>1029</Words>
  <Application>Microsoft Office PowerPoint</Application>
  <PresentationFormat>Personalizado</PresentationFormat>
  <Paragraphs>32</Paragraphs>
  <Slides>5</Slides>
  <Notes>1</Notes>
  <HiddenSlides>0</HiddenSlides>
  <MMClips>0</MMClips>
  <ScaleCrop>false</ScaleCrop>
  <HeadingPairs>
    <vt:vector size="6" baseType="variant">
      <vt:variant>
        <vt:lpstr>Fuentes usadas</vt:lpstr>
      </vt:variant>
      <vt:variant>
        <vt:i4>11</vt:i4>
      </vt:variant>
      <vt:variant>
        <vt:lpstr>Tema</vt:lpstr>
      </vt:variant>
      <vt:variant>
        <vt:i4>2</vt:i4>
      </vt:variant>
      <vt:variant>
        <vt:lpstr>Títulos de diapositiva</vt:lpstr>
      </vt:variant>
      <vt:variant>
        <vt:i4>5</vt:i4>
      </vt:variant>
    </vt:vector>
  </HeadingPairs>
  <TitlesOfParts>
    <vt:vector size="18" baseType="lpstr">
      <vt:lpstr>Aptos</vt:lpstr>
      <vt:lpstr>Aptos Display</vt:lpstr>
      <vt:lpstr>Arial</vt:lpstr>
      <vt:lpstr>Calibri</vt:lpstr>
      <vt:lpstr>Noto Sans</vt:lpstr>
      <vt:lpstr>Noto Sans </vt:lpstr>
      <vt:lpstr>Noto Sans Bold</vt:lpstr>
      <vt:lpstr>Noto Sans Medium</vt:lpstr>
      <vt:lpstr>Noto Sans Regular</vt:lpstr>
      <vt:lpstr>Noto Sans SemiBold</vt:lpstr>
      <vt:lpstr>Noto Son Bold </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144</cp:revision>
  <dcterms:created xsi:type="dcterms:W3CDTF">2025-12-30T21:08:16Z</dcterms:created>
  <dcterms:modified xsi:type="dcterms:W3CDTF">2026-07-10T17:19:49Z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