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12"/>
  </p:notesMasterIdLst>
  <p:handoutMasterIdLst>
    <p:handoutMasterId r:id="rId13"/>
  </p:handoutMasterIdLst>
  <p:sldIdLst>
    <p:sldId id="305" r:id="rId6"/>
    <p:sldId id="307" r:id="rId7"/>
    <p:sldId id="282" r:id="rId8"/>
    <p:sldId id="308" r:id="rId9"/>
    <p:sldId id="287" r:id="rId10"/>
    <p:sldId id="284" r:id="rId11"/>
  </p:sldIdLst>
  <p:sldSz cx="15544800" cy="10058400"/>
  <p:notesSz cx="6858000" cy="9144000"/>
  <p:defaultTextStyle>
    <a:defPPr>
      <a:defRPr lang="es-MX"/>
    </a:defPPr>
    <a:lvl1pPr marL="0" algn="l" defTabSz="1228876" rtl="0" eaLnBrk="1" latinLnBrk="0" hangingPunct="1">
      <a:defRPr sz="2419" kern="1200">
        <a:solidFill>
          <a:schemeClr val="tx1"/>
        </a:solidFill>
        <a:latin typeface="+mn-lt"/>
        <a:ea typeface="+mn-ea"/>
        <a:cs typeface="+mn-cs"/>
      </a:defRPr>
    </a:lvl1pPr>
    <a:lvl2pPr marL="614438" algn="l" defTabSz="1228876" rtl="0" eaLnBrk="1" latinLnBrk="0" hangingPunct="1">
      <a:defRPr sz="2419" kern="1200">
        <a:solidFill>
          <a:schemeClr val="tx1"/>
        </a:solidFill>
        <a:latin typeface="+mn-lt"/>
        <a:ea typeface="+mn-ea"/>
        <a:cs typeface="+mn-cs"/>
      </a:defRPr>
    </a:lvl2pPr>
    <a:lvl3pPr marL="1228876" algn="l" defTabSz="1228876" rtl="0" eaLnBrk="1" latinLnBrk="0" hangingPunct="1">
      <a:defRPr sz="2419" kern="1200">
        <a:solidFill>
          <a:schemeClr val="tx1"/>
        </a:solidFill>
        <a:latin typeface="+mn-lt"/>
        <a:ea typeface="+mn-ea"/>
        <a:cs typeface="+mn-cs"/>
      </a:defRPr>
    </a:lvl3pPr>
    <a:lvl4pPr marL="1843312" algn="l" defTabSz="1228876" rtl="0" eaLnBrk="1" latinLnBrk="0" hangingPunct="1">
      <a:defRPr sz="2419" kern="1200">
        <a:solidFill>
          <a:schemeClr val="tx1"/>
        </a:solidFill>
        <a:latin typeface="+mn-lt"/>
        <a:ea typeface="+mn-ea"/>
        <a:cs typeface="+mn-cs"/>
      </a:defRPr>
    </a:lvl4pPr>
    <a:lvl5pPr marL="2457750" algn="l" defTabSz="1228876" rtl="0" eaLnBrk="1" latinLnBrk="0" hangingPunct="1">
      <a:defRPr sz="2419" kern="1200">
        <a:solidFill>
          <a:schemeClr val="tx1"/>
        </a:solidFill>
        <a:latin typeface="+mn-lt"/>
        <a:ea typeface="+mn-ea"/>
        <a:cs typeface="+mn-cs"/>
      </a:defRPr>
    </a:lvl5pPr>
    <a:lvl6pPr marL="3072188" algn="l" defTabSz="1228876" rtl="0" eaLnBrk="1" latinLnBrk="0" hangingPunct="1">
      <a:defRPr sz="2419" kern="1200">
        <a:solidFill>
          <a:schemeClr val="tx1"/>
        </a:solidFill>
        <a:latin typeface="+mn-lt"/>
        <a:ea typeface="+mn-ea"/>
        <a:cs typeface="+mn-cs"/>
      </a:defRPr>
    </a:lvl6pPr>
    <a:lvl7pPr marL="3686626" algn="l" defTabSz="1228876" rtl="0" eaLnBrk="1" latinLnBrk="0" hangingPunct="1">
      <a:defRPr sz="2419" kern="1200">
        <a:solidFill>
          <a:schemeClr val="tx1"/>
        </a:solidFill>
        <a:latin typeface="+mn-lt"/>
        <a:ea typeface="+mn-ea"/>
        <a:cs typeface="+mn-cs"/>
      </a:defRPr>
    </a:lvl7pPr>
    <a:lvl8pPr marL="4301062" algn="l" defTabSz="1228876" rtl="0" eaLnBrk="1" latinLnBrk="0" hangingPunct="1">
      <a:defRPr sz="2419" kern="1200">
        <a:solidFill>
          <a:schemeClr val="tx1"/>
        </a:solidFill>
        <a:latin typeface="+mn-lt"/>
        <a:ea typeface="+mn-ea"/>
        <a:cs typeface="+mn-cs"/>
      </a:defRPr>
    </a:lvl8pPr>
    <a:lvl9pPr marL="4915500" algn="l" defTabSz="1228876"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1038"/>
    <a:srgbClr val="6918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57" autoAdjust="0"/>
    <p:restoredTop sz="94676" autoAdjust="0"/>
  </p:normalViewPr>
  <p:slideViewPr>
    <p:cSldViewPr snapToGrid="0">
      <p:cViewPr varScale="1">
        <p:scale>
          <a:sx n="69" d="100"/>
          <a:sy n="69" d="100"/>
        </p:scale>
        <p:origin x="1542" y="90"/>
      </p:cViewPr>
      <p:guideLst>
        <p:guide orient="horz" pos="3788"/>
        <p:guide pos="9512"/>
        <p:guide orient="horz" pos="978"/>
        <p:guide pos="27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2DDEC6-90E2-4E7D-BCA8-DC33E4AC11D6}" type="datetimeFigureOut">
              <a:rPr lang="es-MX" smtClean="0"/>
              <a:t>10/07/2026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FCEE7B-1A11-E64B-87B8-FF304E00D3FD}" type="datetimeFigureOut">
              <a:rPr lang="en-US" smtClean="0"/>
              <a:t>7/10/2026</a:t>
            </a:fld>
            <a:endParaRPr lang="en-US"/>
          </a:p>
        </p:txBody>
      </p:sp>
      <p:sp>
        <p:nvSpPr>
          <p:cNvPr id="4" name="Slide Image Placeholder 3"/>
          <p:cNvSpPr>
            <a:spLocks noGrp="1" noRot="1" noChangeAspect="1"/>
          </p:cNvSpPr>
          <p:nvPr>
            <p:ph type="sldImg" idx="2"/>
          </p:nvPr>
        </p:nvSpPr>
        <p:spPr>
          <a:xfrm>
            <a:off x="779463" y="685800"/>
            <a:ext cx="52990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38" rtl="0" eaLnBrk="1" latinLnBrk="0" hangingPunct="1">
      <a:defRPr sz="1613" kern="1200">
        <a:solidFill>
          <a:schemeClr val="tx1"/>
        </a:solidFill>
        <a:latin typeface="+mn-lt"/>
        <a:ea typeface="+mn-ea"/>
        <a:cs typeface="+mn-cs"/>
      </a:defRPr>
    </a:lvl1pPr>
    <a:lvl2pPr marL="614438" algn="l" defTabSz="614438" rtl="0" eaLnBrk="1" latinLnBrk="0" hangingPunct="1">
      <a:defRPr sz="1613" kern="1200">
        <a:solidFill>
          <a:schemeClr val="tx1"/>
        </a:solidFill>
        <a:latin typeface="+mn-lt"/>
        <a:ea typeface="+mn-ea"/>
        <a:cs typeface="+mn-cs"/>
      </a:defRPr>
    </a:lvl2pPr>
    <a:lvl3pPr marL="1228876" algn="l" defTabSz="614438" rtl="0" eaLnBrk="1" latinLnBrk="0" hangingPunct="1">
      <a:defRPr sz="1613" kern="1200">
        <a:solidFill>
          <a:schemeClr val="tx1"/>
        </a:solidFill>
        <a:latin typeface="+mn-lt"/>
        <a:ea typeface="+mn-ea"/>
        <a:cs typeface="+mn-cs"/>
      </a:defRPr>
    </a:lvl3pPr>
    <a:lvl4pPr marL="1843312" algn="l" defTabSz="614438" rtl="0" eaLnBrk="1" latinLnBrk="0" hangingPunct="1">
      <a:defRPr sz="1613" kern="1200">
        <a:solidFill>
          <a:schemeClr val="tx1"/>
        </a:solidFill>
        <a:latin typeface="+mn-lt"/>
        <a:ea typeface="+mn-ea"/>
        <a:cs typeface="+mn-cs"/>
      </a:defRPr>
    </a:lvl4pPr>
    <a:lvl5pPr marL="2457750" algn="l" defTabSz="614438" rtl="0" eaLnBrk="1" latinLnBrk="0" hangingPunct="1">
      <a:defRPr sz="1613" kern="1200">
        <a:solidFill>
          <a:schemeClr val="tx1"/>
        </a:solidFill>
        <a:latin typeface="+mn-lt"/>
        <a:ea typeface="+mn-ea"/>
        <a:cs typeface="+mn-cs"/>
      </a:defRPr>
    </a:lvl5pPr>
    <a:lvl6pPr marL="3072188" algn="l" defTabSz="614438" rtl="0" eaLnBrk="1" latinLnBrk="0" hangingPunct="1">
      <a:defRPr sz="1613" kern="1200">
        <a:solidFill>
          <a:schemeClr val="tx1"/>
        </a:solidFill>
        <a:latin typeface="+mn-lt"/>
        <a:ea typeface="+mn-ea"/>
        <a:cs typeface="+mn-cs"/>
      </a:defRPr>
    </a:lvl6pPr>
    <a:lvl7pPr marL="3686626" algn="l" defTabSz="614438" rtl="0" eaLnBrk="1" latinLnBrk="0" hangingPunct="1">
      <a:defRPr sz="1613" kern="1200">
        <a:solidFill>
          <a:schemeClr val="tx1"/>
        </a:solidFill>
        <a:latin typeface="+mn-lt"/>
        <a:ea typeface="+mn-ea"/>
        <a:cs typeface="+mn-cs"/>
      </a:defRPr>
    </a:lvl7pPr>
    <a:lvl8pPr marL="4301062" algn="l" defTabSz="614438" rtl="0" eaLnBrk="1" latinLnBrk="0" hangingPunct="1">
      <a:defRPr sz="1613" kern="1200">
        <a:solidFill>
          <a:schemeClr val="tx1"/>
        </a:solidFill>
        <a:latin typeface="+mn-lt"/>
        <a:ea typeface="+mn-ea"/>
        <a:cs typeface="+mn-cs"/>
      </a:defRPr>
    </a:lvl8pPr>
    <a:lvl9pPr marL="4915500" algn="l" defTabSz="614438"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79463" y="685800"/>
            <a:ext cx="5299075" cy="34290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2223166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8"/>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5" y="184654"/>
            <a:ext cx="6526265"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19" y="-6753"/>
            <a:ext cx="15692683"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8"/>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9" y="2868617"/>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5" y="184654"/>
            <a:ext cx="6526265"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57"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9"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2"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1"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8"/>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3" y="3946565"/>
            <a:ext cx="8422064" cy="824165"/>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9"/>
            <a:ext cx="3402280"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3" y="3946565"/>
            <a:ext cx="8422064" cy="824165"/>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747581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692391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156759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672100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7/10/2026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0400188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7/10/2026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74961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788531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1204857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983317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1324457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6292075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19" y="-6753"/>
            <a:ext cx="15692683"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217864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2"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40068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38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6" indent="-228596" algn="l" defTabSz="91438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8" indent="-228596" algn="l" defTabSz="91438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80" indent="-228596" algn="l" defTabSz="91438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72"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4"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6"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8"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40"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32"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384" rtl="0" eaLnBrk="1" latinLnBrk="0" hangingPunct="1">
        <a:defRPr sz="1800" kern="1200">
          <a:solidFill>
            <a:schemeClr val="tx1"/>
          </a:solidFill>
          <a:latin typeface="+mn-lt"/>
          <a:ea typeface="+mn-ea"/>
          <a:cs typeface="+mn-cs"/>
        </a:defRPr>
      </a:lvl1pPr>
      <a:lvl2pPr marL="457192" algn="l" defTabSz="914384" rtl="0" eaLnBrk="1" latinLnBrk="0" hangingPunct="1">
        <a:defRPr sz="1800" kern="1200">
          <a:solidFill>
            <a:schemeClr val="tx1"/>
          </a:solidFill>
          <a:latin typeface="+mn-lt"/>
          <a:ea typeface="+mn-ea"/>
          <a:cs typeface="+mn-cs"/>
        </a:defRPr>
      </a:lvl2pPr>
      <a:lvl3pPr marL="914384" algn="l" defTabSz="914384" rtl="0" eaLnBrk="1" latinLnBrk="0" hangingPunct="1">
        <a:defRPr sz="1800" kern="1200">
          <a:solidFill>
            <a:schemeClr val="tx1"/>
          </a:solidFill>
          <a:latin typeface="+mn-lt"/>
          <a:ea typeface="+mn-ea"/>
          <a:cs typeface="+mn-cs"/>
        </a:defRPr>
      </a:lvl3pPr>
      <a:lvl4pPr marL="1371576" algn="l" defTabSz="914384" rtl="0" eaLnBrk="1" latinLnBrk="0" hangingPunct="1">
        <a:defRPr sz="1800" kern="1200">
          <a:solidFill>
            <a:schemeClr val="tx1"/>
          </a:solidFill>
          <a:latin typeface="+mn-lt"/>
          <a:ea typeface="+mn-ea"/>
          <a:cs typeface="+mn-cs"/>
        </a:defRPr>
      </a:lvl4pPr>
      <a:lvl5pPr marL="1828768" algn="l" defTabSz="914384" rtl="0" eaLnBrk="1" latinLnBrk="0" hangingPunct="1">
        <a:defRPr sz="1800" kern="1200">
          <a:solidFill>
            <a:schemeClr val="tx1"/>
          </a:solidFill>
          <a:latin typeface="+mn-lt"/>
          <a:ea typeface="+mn-ea"/>
          <a:cs typeface="+mn-cs"/>
        </a:defRPr>
      </a:lvl5pPr>
      <a:lvl6pPr marL="2285960" algn="l" defTabSz="914384" rtl="0" eaLnBrk="1" latinLnBrk="0" hangingPunct="1">
        <a:defRPr sz="1800" kern="1200">
          <a:solidFill>
            <a:schemeClr val="tx1"/>
          </a:solidFill>
          <a:latin typeface="+mn-lt"/>
          <a:ea typeface="+mn-ea"/>
          <a:cs typeface="+mn-cs"/>
        </a:defRPr>
      </a:lvl6pPr>
      <a:lvl7pPr marL="2743152" algn="l" defTabSz="914384" rtl="0" eaLnBrk="1" latinLnBrk="0" hangingPunct="1">
        <a:defRPr sz="1800" kern="1200">
          <a:solidFill>
            <a:schemeClr val="tx1"/>
          </a:solidFill>
          <a:latin typeface="+mn-lt"/>
          <a:ea typeface="+mn-ea"/>
          <a:cs typeface="+mn-cs"/>
        </a:defRPr>
      </a:lvl7pPr>
      <a:lvl8pPr marL="3200344" algn="l" defTabSz="914384" rtl="0" eaLnBrk="1" latinLnBrk="0" hangingPunct="1">
        <a:defRPr sz="1800" kern="1200">
          <a:solidFill>
            <a:schemeClr val="tx1"/>
          </a:solidFill>
          <a:latin typeface="+mn-lt"/>
          <a:ea typeface="+mn-ea"/>
          <a:cs typeface="+mn-cs"/>
        </a:defRPr>
      </a:lvl8pPr>
      <a:lvl9pPr marL="3657536" algn="l" defTabSz="9143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7/10/2026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77427990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9.xml"/><Relationship Id="rId6" Type="http://schemas.openxmlformats.org/officeDocument/2006/relationships/image" Target="../media/image14.png"/><Relationship Id="rId5" Type="http://schemas.microsoft.com/office/2007/relationships/hdphoto" Target="../media/hdphoto2.wdp"/><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p2">
            <a:extLst>
              <a:ext uri="{FF2B5EF4-FFF2-40B4-BE49-F238E27FC236}">
                <a16:creationId xmlns:a16="http://schemas.microsoft.com/office/drawing/2014/main" id="{89DA55E5-0D2D-E70F-4AEA-FD0A68FE1FAA}"/>
              </a:ext>
            </a:extLst>
          </p:cNvPr>
          <p:cNvSpPr txBox="1"/>
          <p:nvPr/>
        </p:nvSpPr>
        <p:spPr>
          <a:xfrm>
            <a:off x="9998242" y="8692201"/>
            <a:ext cx="4433612" cy="469170"/>
          </a:xfrm>
          <a:prstGeom prst="rect">
            <a:avLst/>
          </a:prstGeom>
          <a:noFill/>
          <a:ln>
            <a:noFill/>
          </a:ln>
        </p:spPr>
        <p:txBody>
          <a:bodyPr spcFirstLastPara="1" wrap="square" lIns="54189" tIns="27087" rIns="54189" bIns="27087" anchor="t" anchorCtr="0">
            <a:noAutofit/>
          </a:bodyPr>
          <a:lstStyle/>
          <a:p>
            <a:pPr algn="r"/>
            <a:r>
              <a:rPr lang="es-MX" sz="2000" b="1" dirty="0">
                <a:solidFill>
                  <a:srgbClr val="691831"/>
                </a:solidFill>
                <a:latin typeface="Noto Sans"/>
                <a:ea typeface="Noto Sans"/>
                <a:cs typeface="Noto Sans"/>
              </a:rPr>
              <a:t>Ciudad de México, julio de 2026.</a:t>
            </a:r>
          </a:p>
          <a:p>
            <a:pPr marL="135485" indent="-30108" algn="r">
              <a:lnSpc>
                <a:spcPct val="90000"/>
              </a:lnSpc>
              <a:spcBef>
                <a:spcPts val="593"/>
              </a:spcBef>
              <a:buClr>
                <a:schemeClr val="dk1"/>
              </a:buClr>
              <a:buSzPts val="2800"/>
            </a:pPr>
            <a:endParaRPr sz="2000" dirty="0">
              <a:solidFill>
                <a:schemeClr val="lt1"/>
              </a:solidFill>
              <a:latin typeface="Calibri"/>
              <a:ea typeface="Calibri"/>
              <a:cs typeface="Calibri"/>
              <a:sym typeface="Calibri"/>
            </a:endParaRPr>
          </a:p>
        </p:txBody>
      </p:sp>
      <p:sp>
        <p:nvSpPr>
          <p:cNvPr id="3" name="Google Shape;50;p2">
            <a:extLst>
              <a:ext uri="{FF2B5EF4-FFF2-40B4-BE49-F238E27FC236}">
                <a16:creationId xmlns:a16="http://schemas.microsoft.com/office/drawing/2014/main" id="{2B506256-40E3-6D37-372F-C8427994DCB3}"/>
              </a:ext>
            </a:extLst>
          </p:cNvPr>
          <p:cNvSpPr txBox="1"/>
          <p:nvPr/>
        </p:nvSpPr>
        <p:spPr>
          <a:xfrm>
            <a:off x="600501" y="5128852"/>
            <a:ext cx="14343797" cy="2419124"/>
          </a:xfrm>
          <a:prstGeom prst="rect">
            <a:avLst/>
          </a:prstGeom>
          <a:noFill/>
        </p:spPr>
        <p:txBody>
          <a:bodyPr wrap="square">
            <a:spAutoFit/>
          </a:bodyPr>
          <a:lstStyle>
            <a:defPPr>
              <a:defRPr lang="es-MX"/>
            </a:defPPr>
            <a:lvl1pPr algn="just" defTabSz="1341333">
              <a:lnSpc>
                <a:spcPct val="90000"/>
              </a:lnSpc>
              <a:buClr>
                <a:schemeClr val="lt1"/>
              </a:buClr>
              <a:buSzPts val="2800"/>
              <a:defRPr sz="2800" b="1">
                <a:solidFill>
                  <a:schemeClr val="lt1"/>
                </a:solidFill>
                <a:latin typeface="Noto Sans" panose="020B0502040504020204" pitchFamily="34" charset="0"/>
                <a:ea typeface="Noto Sans" panose="020B0502040504020204" pitchFamily="34" charset="0"/>
                <a:cs typeface="Noto Sans" panose="020B0502040504020204" pitchFamily="34" charset="0"/>
              </a:defRPr>
            </a:lvl1pPr>
            <a:lvl2pPr marL="614934" defTabSz="1229868">
              <a:defRPr sz="2421"/>
            </a:lvl2pPr>
            <a:lvl3pPr marL="1229868" defTabSz="1229868">
              <a:defRPr sz="2421"/>
            </a:lvl3pPr>
            <a:lvl4pPr marL="1844802" defTabSz="1229868">
              <a:defRPr sz="2421"/>
            </a:lvl4pPr>
            <a:lvl5pPr marL="2459736" defTabSz="1229868">
              <a:defRPr sz="2421"/>
            </a:lvl5pPr>
            <a:lvl6pPr marL="3074670" defTabSz="1229868">
              <a:defRPr sz="2421"/>
            </a:lvl6pPr>
            <a:lvl7pPr marL="3689604" defTabSz="1229868">
              <a:defRPr sz="2421"/>
            </a:lvl7pPr>
            <a:lvl8pPr marL="4304538" defTabSz="1229868">
              <a:defRPr sz="2421"/>
            </a:lvl8pPr>
            <a:lvl9pPr marL="4919472" defTabSz="1229868">
              <a:defRPr sz="2421"/>
            </a:lvl9pPr>
          </a:lstStyle>
          <a:p>
            <a:pPr algn="ctr"/>
            <a:r>
              <a:rPr lang="es-MX" dirty="0">
                <a:solidFill>
                  <a:srgbClr val="691831"/>
                </a:solidFill>
                <a:sym typeface="Noto Sans"/>
              </a:rPr>
              <a:t>Solicitud de autorización para incluir en el </a:t>
            </a:r>
            <a:r>
              <a:rPr lang="es-MX" i="1" dirty="0">
                <a:solidFill>
                  <a:srgbClr val="691831"/>
                </a:solidFill>
                <a:sym typeface="Noto Sans"/>
              </a:rPr>
              <a:t>“Programa de Arrendamiento Inmobiliario para el año 2026, IMSS – Arrendatario”</a:t>
            </a:r>
            <a:r>
              <a:rPr lang="es-MX" dirty="0">
                <a:solidFill>
                  <a:srgbClr val="691831"/>
                </a:solidFill>
                <a:sym typeface="Noto Sans"/>
              </a:rPr>
              <a:t>, aprobado mediante Acuerdo ACDO.SA2.HCT.281025/326.P.DA y actualizado con los similares ACDO.SA2.HCT.260226/46.P.DA y ACDO.SA2.HCT.290626/194.P.DA, la celebración de un contrato de arrendamiento de un inmueble con destino de Bodega de apoyo al Almacén Delegacional en el Estado de Nuevo León.</a:t>
            </a:r>
          </a:p>
        </p:txBody>
      </p:sp>
      <p:sp>
        <p:nvSpPr>
          <p:cNvPr id="4" name="Google Shape;92;p2">
            <a:extLst>
              <a:ext uri="{FF2B5EF4-FFF2-40B4-BE49-F238E27FC236}">
                <a16:creationId xmlns:a16="http://schemas.microsoft.com/office/drawing/2014/main" id="{EBC37915-5158-31AD-016A-0C1DC01707D0}"/>
              </a:ext>
            </a:extLst>
          </p:cNvPr>
          <p:cNvSpPr txBox="1"/>
          <p:nvPr/>
        </p:nvSpPr>
        <p:spPr>
          <a:xfrm>
            <a:off x="4051118" y="3156854"/>
            <a:ext cx="9965672" cy="761604"/>
          </a:xfrm>
          <a:prstGeom prst="rect">
            <a:avLst/>
          </a:prstGeom>
          <a:noFill/>
          <a:ln>
            <a:noFill/>
          </a:ln>
        </p:spPr>
        <p:txBody>
          <a:bodyPr spcFirstLastPara="1" wrap="square" lIns="79478" tIns="39728" rIns="79478" bIns="39728"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lang="es-MX" sz="4400" b="1" dirty="0">
                <a:solidFill>
                  <a:srgbClr val="691831"/>
                </a:solidFill>
                <a:latin typeface="Noto Sans "/>
              </a:rPr>
              <a:t>Comité de Administración </a:t>
            </a:r>
            <a:br>
              <a:rPr lang="es-MX" sz="4400" b="1" dirty="0">
                <a:solidFill>
                  <a:srgbClr val="9C2148"/>
                </a:solidFill>
                <a:latin typeface="Noto Sans "/>
              </a:rPr>
            </a:br>
            <a:r>
              <a:rPr lang="es-MX" sz="4400" b="1" dirty="0">
                <a:solidFill>
                  <a:srgbClr val="691831"/>
                </a:solidFill>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Tree>
    <p:extLst>
      <p:ext uri="{BB962C8B-B14F-4D97-AF65-F5344CB8AC3E}">
        <p14:creationId xmlns:p14="http://schemas.microsoft.com/office/powerpoint/2010/main" val="29110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4;p11">
            <a:extLst>
              <a:ext uri="{FF2B5EF4-FFF2-40B4-BE49-F238E27FC236}">
                <a16:creationId xmlns:a16="http://schemas.microsoft.com/office/drawing/2014/main" id="{E799C39A-1A75-1481-BCA3-F6E3E54289A3}"/>
              </a:ext>
            </a:extLst>
          </p:cNvPr>
          <p:cNvSpPr txBox="1"/>
          <p:nvPr/>
        </p:nvSpPr>
        <p:spPr>
          <a:xfrm>
            <a:off x="858283" y="860691"/>
            <a:ext cx="4813249" cy="574424"/>
          </a:xfrm>
          <a:prstGeom prst="rect">
            <a:avLst/>
          </a:prstGeom>
          <a:noFill/>
          <a:ln>
            <a:noFill/>
          </a:ln>
        </p:spPr>
        <p:txBody>
          <a:bodyPr spcFirstLastPara="1" wrap="square" lIns="116549" tIns="58259" rIns="116549" bIns="58259" anchor="t" anchorCtr="0">
            <a:noAutofit/>
          </a:bodyPr>
          <a:lstStyle/>
          <a:p>
            <a:pPr defTabSz="116562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1165627">
              <a:lnSpc>
                <a:spcPct val="90000"/>
              </a:lnSpc>
              <a:buClr>
                <a:srgbClr val="BC945A"/>
              </a:buClr>
              <a:buSzPts val="2400"/>
              <a:defRPr/>
            </a:pPr>
            <a:endParaRPr sz="2600" b="1" kern="0" dirty="0">
              <a:solidFill>
                <a:srgbClr val="235C4F"/>
              </a:solidFill>
              <a:latin typeface="Noto Son Bold "/>
              <a:cs typeface="Arial"/>
              <a:sym typeface="Arial"/>
            </a:endParaRPr>
          </a:p>
        </p:txBody>
      </p:sp>
      <p:sp>
        <p:nvSpPr>
          <p:cNvPr id="9" name="Google Shape;1095;p11">
            <a:extLst>
              <a:ext uri="{FF2B5EF4-FFF2-40B4-BE49-F238E27FC236}">
                <a16:creationId xmlns:a16="http://schemas.microsoft.com/office/drawing/2014/main" id="{3E9A6668-CA59-7863-3EB2-8D4B397E92D8}"/>
              </a:ext>
            </a:extLst>
          </p:cNvPr>
          <p:cNvSpPr txBox="1"/>
          <p:nvPr/>
        </p:nvSpPr>
        <p:spPr>
          <a:xfrm>
            <a:off x="2033723" y="2662507"/>
            <a:ext cx="7504172" cy="4518861"/>
          </a:xfrm>
          <a:prstGeom prst="rect">
            <a:avLst/>
          </a:prstGeom>
          <a:noFill/>
          <a:ln>
            <a:noFill/>
          </a:ln>
        </p:spPr>
        <p:txBody>
          <a:bodyPr spcFirstLastPara="1" wrap="square" lIns="116549" tIns="58259" rIns="116549" bIns="58259" anchor="t" anchorCtr="0">
            <a:spAutoFit/>
          </a:bodyPr>
          <a:lstStyle/>
          <a:p>
            <a:pPr defTabSz="1165627">
              <a:buClr>
                <a:srgbClr val="000000"/>
              </a:buClr>
              <a:defRPr/>
            </a:pPr>
            <a:endParaRPr sz="26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Google Shape;1096;p11" descr="Blog contorno">
            <a:extLst>
              <a:ext uri="{FF2B5EF4-FFF2-40B4-BE49-F238E27FC236}">
                <a16:creationId xmlns:a16="http://schemas.microsoft.com/office/drawing/2014/main" id="{B3BBA669-65BC-44C0-60B6-E0C44BBA0C1F}"/>
              </a:ext>
            </a:extLst>
          </p:cNvPr>
          <p:cNvPicPr preferRelativeResize="0"/>
          <p:nvPr/>
        </p:nvPicPr>
        <p:blipFill rotWithShape="1">
          <a:blip r:embed="rId2">
            <a:alphaModFix/>
          </a:blip>
          <a:srcRect/>
          <a:stretch/>
        </p:blipFill>
        <p:spPr>
          <a:xfrm>
            <a:off x="10025743" y="3064083"/>
            <a:ext cx="763706" cy="801357"/>
          </a:xfrm>
          <a:prstGeom prst="rect">
            <a:avLst/>
          </a:prstGeom>
          <a:noFill/>
          <a:ln>
            <a:noFill/>
          </a:ln>
        </p:spPr>
      </p:pic>
      <p:pic>
        <p:nvPicPr>
          <p:cNvPr id="11" name="Google Shape;1097;p11" descr="Portapapeles parcialmente comprobado contorno">
            <a:extLst>
              <a:ext uri="{FF2B5EF4-FFF2-40B4-BE49-F238E27FC236}">
                <a16:creationId xmlns:a16="http://schemas.microsoft.com/office/drawing/2014/main" id="{33A93997-384B-D4B6-7334-836A370FC48C}"/>
              </a:ext>
            </a:extLst>
          </p:cNvPr>
          <p:cNvPicPr preferRelativeResize="0"/>
          <p:nvPr/>
        </p:nvPicPr>
        <p:blipFill rotWithShape="1">
          <a:blip r:embed="rId3">
            <a:alphaModFix/>
          </a:blip>
          <a:srcRect/>
          <a:stretch/>
        </p:blipFill>
        <p:spPr>
          <a:xfrm>
            <a:off x="9865254" y="4521258"/>
            <a:ext cx="1084683" cy="801357"/>
          </a:xfrm>
          <a:prstGeom prst="rect">
            <a:avLst/>
          </a:prstGeom>
          <a:noFill/>
          <a:ln>
            <a:noFill/>
          </a:ln>
        </p:spPr>
      </p:pic>
      <p:pic>
        <p:nvPicPr>
          <p:cNvPr id="12" name="Google Shape;1098;p11" descr="Apretón De Manos Reunión Acuerdo - Gráficos vectoriales gratis en Pixabay">
            <a:extLst>
              <a:ext uri="{FF2B5EF4-FFF2-40B4-BE49-F238E27FC236}">
                <a16:creationId xmlns:a16="http://schemas.microsoft.com/office/drawing/2014/main" id="{6957790F-DA69-D132-9008-E040A2B5445F}"/>
              </a:ext>
            </a:extLst>
          </p:cNvPr>
          <p:cNvPicPr preferRelativeResize="0"/>
          <p:nvPr/>
        </p:nvPicPr>
        <p:blipFill rotWithShape="1">
          <a:blip r:embed="rId4">
            <a:alphaModFix/>
          </a:blip>
          <a:srcRect/>
          <a:stretch/>
        </p:blipFill>
        <p:spPr>
          <a:xfrm>
            <a:off x="10027519" y="6192959"/>
            <a:ext cx="761930" cy="762441"/>
          </a:xfrm>
          <a:prstGeom prst="rect">
            <a:avLst/>
          </a:prstGeom>
          <a:noFill/>
          <a:ln>
            <a:noFill/>
          </a:ln>
          <a:effectLst>
            <a:outerShdw blurRad="50800" dist="50800" dir="5400000" algn="ctr" rotWithShape="0">
              <a:srgbClr val="FFFFFF"/>
            </a:outerShdw>
          </a:effectLst>
        </p:spPr>
      </p:pic>
      <p:sp>
        <p:nvSpPr>
          <p:cNvPr id="2" name="Marcador de número de diapositiva 3">
            <a:extLst>
              <a:ext uri="{FF2B5EF4-FFF2-40B4-BE49-F238E27FC236}">
                <a16:creationId xmlns:a16="http://schemas.microsoft.com/office/drawing/2014/main" id="{9F9EB977-1FFD-2D09-CD1A-7B60B8CC93D7}"/>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2</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079475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69A62B9-622D-484C-1657-A8D2282D96E8}"/>
              </a:ext>
            </a:extLst>
          </p:cNvPr>
          <p:cNvSpPr>
            <a:spLocks noGrp="1"/>
          </p:cNvSpPr>
          <p:nvPr>
            <p:ph idx="1"/>
          </p:nvPr>
        </p:nvSpPr>
        <p:spPr>
          <a:xfrm>
            <a:off x="915468" y="2867889"/>
            <a:ext cx="13874594" cy="6631064"/>
          </a:xfrm>
          <a:prstGeom prst="rect">
            <a:avLst/>
          </a:prstGeom>
          <a:noFill/>
        </p:spPr>
        <p:txBody>
          <a:bodyPr wrap="square">
            <a:noAutofit/>
          </a:bodyPr>
          <a:lstStyle/>
          <a:p>
            <a:pPr marL="0" indent="0" algn="just">
              <a:lnSpc>
                <a:spcPct val="100000"/>
              </a:lnSpc>
              <a:buClr>
                <a:srgbClr val="C00000"/>
              </a:buClr>
              <a:buSzPct val="176000"/>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El Honorable Consejo Técnico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HCT</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del Instituto Mexicano del Seguro Social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IMSS</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o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Instituto</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mediante Acuerdo ACDO.SA2.HCT.281025/326.P.DA de 28 de octubre de 2025, autorizó el “</a:t>
            </a:r>
            <a:r>
              <a:rPr lang="es-MX" sz="1800" i="1" dirty="0">
                <a:solidFill>
                  <a:schemeClr val="tx1"/>
                </a:solidFill>
                <a:latin typeface="Noto Sans" panose="020B0502040504020204" pitchFamily="34" charset="0"/>
                <a:ea typeface="Noto Sans" panose="020B0502040504020204" pitchFamily="34" charset="0"/>
                <a:cs typeface="Noto Sans" panose="020B0502040504020204" pitchFamily="34" charset="0"/>
              </a:rPr>
              <a:t>Programa de Arrendamiento Inmobiliario para el año 2026, IMSS-Arrendatario”</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mismo que fue </a:t>
            </a:r>
            <a:r>
              <a:rPr lang="es-MX" sz="1800" i="1"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actualizado con los similares</a:t>
            </a:r>
            <a:r>
              <a:rPr lang="es-MX" sz="1800" i="1"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ACDO.SA2.HCT.260226/46.P.DA de 26 de febrero de 2026, y ACDO.SA2.HCT.290626/194.P.DA de 29 de junio de 2026; el cual consideró ejercer un presupuesto total de $583’242,867.00 (QUINIENTOS OCHENTA Y TRES MILLONES, DOSCIENTOS CUARENTA Y DOS MIL OCHOCIENTOS SESENTA Y SIETE PESOS 00/100 M.N.), y contempla las siguientes operaciones:</a:t>
            </a:r>
            <a:endPar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0" lvl="0" indent="0" algn="just">
              <a:lnSpc>
                <a:spcPct val="110000"/>
              </a:lnSpc>
              <a:buClr>
                <a:srgbClr val="C00000"/>
              </a:buClr>
              <a:buSzPct val="176000"/>
              <a:buNone/>
            </a:pPr>
            <a:r>
              <a:rPr lang="es-MX" sz="1800" b="1"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p>
          <a:p>
            <a:pPr marL="1257278" lvl="2" indent="-342894" algn="just">
              <a:lnSpc>
                <a:spcPct val="110000"/>
              </a:lnSpc>
              <a:buClr>
                <a:srgbClr val="A42145"/>
              </a:buClr>
              <a:buSzPct val="10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rPr>
              <a:t>213 renovaciones.                   </a:t>
            </a:r>
          </a:p>
          <a:p>
            <a:pPr marL="1257278" lvl="2" indent="-342894" algn="just">
              <a:lnSpc>
                <a:spcPct val="110000"/>
              </a:lnSpc>
              <a:buClr>
                <a:srgbClr val="A42145"/>
              </a:buClr>
              <a:buSzPct val="10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rPr>
              <a:t>2 cancelaciones.</a:t>
            </a:r>
          </a:p>
          <a:p>
            <a:pPr marL="1257278" lvl="2" indent="-342894" algn="just">
              <a:lnSpc>
                <a:spcPct val="110000"/>
              </a:lnSpc>
              <a:buClr>
                <a:srgbClr val="A42145"/>
              </a:buClr>
              <a:buSzPct val="10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rPr>
              <a:t>58 sustituciones.</a:t>
            </a:r>
          </a:p>
          <a:p>
            <a:pPr marL="1257278" lvl="2" indent="-342894" algn="just">
              <a:lnSpc>
                <a:spcPct val="110000"/>
              </a:lnSpc>
              <a:buClr>
                <a:srgbClr val="A42145"/>
              </a:buClr>
              <a:buSzPct val="10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rPr>
              <a:t>35 nuevos arrendamientos.</a:t>
            </a:r>
          </a:p>
          <a:p>
            <a:pPr algn="just">
              <a:lnSpc>
                <a:spcPct val="110000"/>
              </a:lnSpc>
              <a:buClr>
                <a:srgbClr val="C00000"/>
              </a:buClr>
              <a:buSzPct val="176000"/>
            </a:pPr>
            <a:endParaRPr lang="es-MX" sz="1800" b="1" dirty="0">
              <a:solidFill>
                <a:srgbClr val="00B05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Google Shape;78;p8">
            <a:extLst>
              <a:ext uri="{FF2B5EF4-FFF2-40B4-BE49-F238E27FC236}">
                <a16:creationId xmlns:a16="http://schemas.microsoft.com/office/drawing/2014/main" id="{F8AF0E2D-1237-BF8D-ADA7-CADF0B29AF8D}"/>
              </a:ext>
            </a:extLst>
          </p:cNvPr>
          <p:cNvSpPr txBox="1"/>
          <p:nvPr/>
        </p:nvSpPr>
        <p:spPr>
          <a:xfrm>
            <a:off x="915468" y="762642"/>
            <a:ext cx="3288784"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7" name="Imagen 6">
            <a:extLst>
              <a:ext uri="{FF2B5EF4-FFF2-40B4-BE49-F238E27FC236}">
                <a16:creationId xmlns:a16="http://schemas.microsoft.com/office/drawing/2014/main" id="{9D075409-405C-9C34-0A9E-8A1E89FAFF4F}"/>
              </a:ext>
            </a:extLst>
          </p:cNvPr>
          <p:cNvPicPr>
            <a:picLocks noChangeAspect="1"/>
          </p:cNvPicPr>
          <p:nvPr/>
        </p:nvPicPr>
        <p:blipFill>
          <a:blip r:embed="rId3"/>
          <a:stretch>
            <a:fillRect/>
          </a:stretch>
        </p:blipFill>
        <p:spPr>
          <a:xfrm>
            <a:off x="4173391" y="599203"/>
            <a:ext cx="839543" cy="839543"/>
          </a:xfrm>
          <a:prstGeom prst="rect">
            <a:avLst/>
          </a:prstGeom>
        </p:spPr>
      </p:pic>
      <p:sp>
        <p:nvSpPr>
          <p:cNvPr id="10" name="CuadroTexto 9">
            <a:extLst>
              <a:ext uri="{FF2B5EF4-FFF2-40B4-BE49-F238E27FC236}">
                <a16:creationId xmlns:a16="http://schemas.microsoft.com/office/drawing/2014/main" id="{A6A36268-8B12-1CCD-A9F8-1E9B9D801B1B}"/>
              </a:ext>
            </a:extLst>
          </p:cNvPr>
          <p:cNvSpPr txBox="1"/>
          <p:nvPr/>
        </p:nvSpPr>
        <p:spPr>
          <a:xfrm>
            <a:off x="915468" y="1744796"/>
            <a:ext cx="13874594" cy="830997"/>
          </a:xfrm>
          <a:prstGeom prst="rect">
            <a:avLst/>
          </a:prstGeom>
          <a:noFill/>
        </p:spPr>
        <p:txBody>
          <a:bodyPr wrap="square">
            <a:spAutoFit/>
          </a:bodyPr>
          <a:lstStyle/>
          <a:p>
            <a:pPr algn="just"/>
            <a:r>
              <a:rPr lang="es-MX" sz="2400" b="1" dirty="0">
                <a:solidFill>
                  <a:srgbClr val="B7903D"/>
                </a:solidFill>
                <a:latin typeface="Noto Sans"/>
                <a:ea typeface="Noto Sans"/>
                <a:cs typeface="Noto Sans"/>
              </a:rPr>
              <a:t>Autorización del Programa de Arrendamiento Inmobiliario para el año 2026, IMSS-Arrendatario </a:t>
            </a:r>
          </a:p>
        </p:txBody>
      </p:sp>
      <p:pic>
        <p:nvPicPr>
          <p:cNvPr id="3" name="Imagen 2">
            <a:extLst>
              <a:ext uri="{FF2B5EF4-FFF2-40B4-BE49-F238E27FC236}">
                <a16:creationId xmlns:a16="http://schemas.microsoft.com/office/drawing/2014/main" id="{E2739641-FEA5-786E-29CF-243F0DDB9E71}"/>
              </a:ext>
            </a:extLst>
          </p:cNvPr>
          <p:cNvPicPr>
            <a:picLocks noChangeAspect="1"/>
          </p:cNvPicPr>
          <p:nvPr/>
        </p:nvPicPr>
        <p:blipFill>
          <a:blip r:embed="rId4"/>
          <a:stretch>
            <a:fillRect/>
          </a:stretch>
        </p:blipFill>
        <p:spPr>
          <a:xfrm>
            <a:off x="9852991" y="4661150"/>
            <a:ext cx="4615232" cy="33904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Marcador de número de diapositiva 3">
            <a:extLst>
              <a:ext uri="{FF2B5EF4-FFF2-40B4-BE49-F238E27FC236}">
                <a16:creationId xmlns:a16="http://schemas.microsoft.com/office/drawing/2014/main" id="{CFA67D8E-824C-D1CA-6D8C-D661D9C8E9FF}"/>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3</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810551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BA868-E9D2-F0AE-0675-58354B25942A}"/>
            </a:ext>
          </a:extLst>
        </p:cNvPr>
        <p:cNvGrpSpPr/>
        <p:nvPr/>
      </p:nvGrpSpPr>
      <p:grpSpPr>
        <a:xfrm>
          <a:off x="0" y="0"/>
          <a:ext cx="0" cy="0"/>
          <a:chOff x="0" y="0"/>
          <a:chExt cx="0" cy="0"/>
        </a:xfrm>
      </p:grpSpPr>
      <p:sp>
        <p:nvSpPr>
          <p:cNvPr id="2" name="1 Marcador de contenido">
            <a:extLst>
              <a:ext uri="{FF2B5EF4-FFF2-40B4-BE49-F238E27FC236}">
                <a16:creationId xmlns:a16="http://schemas.microsoft.com/office/drawing/2014/main" id="{F186D62D-4BA8-7924-FBF3-B92B7B8C5699}"/>
              </a:ext>
            </a:extLst>
          </p:cNvPr>
          <p:cNvSpPr>
            <a:spLocks noGrp="1"/>
          </p:cNvSpPr>
          <p:nvPr>
            <p:ph idx="1"/>
          </p:nvPr>
        </p:nvSpPr>
        <p:spPr>
          <a:xfrm>
            <a:off x="918342" y="1547741"/>
            <a:ext cx="11604962" cy="6446331"/>
          </a:xfrm>
        </p:spPr>
        <p:txBody>
          <a:bodyPr>
            <a:noAutofit/>
          </a:bodyPr>
          <a:lstStyle/>
          <a:p>
            <a:pPr marL="0" indent="0" algn="just">
              <a:lnSpc>
                <a:spcPct val="100000"/>
              </a:lnSpc>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El 18 de junio de 2026, se reunieron en la Sala de Plenos del Sindicato Nacional de Trabajadores del Seguro Social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SNTSS)</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Sección II Nuevo León, personal del Comité Ejecutivo Nacional del SNTSS y Equipo Normativo, y del Órgano de Operación Administrativa Desconcentrada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OOAD</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Regional Nuevo León, tratando entre otros puntos, el relativo a la visita de trabajo realizada en dos inmuebles del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OOAD</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siendo uno de ellos el Almacén Delegacional en el área denominada “Carpa”, de donde se desprende que las condiciones en materia de seguridad e higiene no permiten que se continúe recibiendo material de ningún tipo y no hay condiciones laborales para que las personas trabajadoras realicen actividades, por lo que es imperante realizar el cierre de una estructura provisional tipo carpa que operaba como espacio de resguardo temporal de insumos y materiales institucionales.</a:t>
            </a:r>
          </a:p>
          <a:p>
            <a:pPr marL="0" indent="0" algn="just">
              <a:lnSpc>
                <a:spcPct val="100000"/>
              </a:lnSpc>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El 19 de junio de 2026, el OOAD Regional Nuevo León, solicitó a la Coordinación de Conservación y Servicios Generales adscrita a la Dirección de Administración, la autorización de inclusión en el presente ejercicio fiscal 2026, de un nuevo arrendamiento para ser destinado como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Bodega de apoyo al Almacén Delegacional</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que permita la conservación, organización, control y resguardo de los insumos y materiales institucionales.</a:t>
            </a:r>
          </a:p>
          <a:p>
            <a:pPr marL="0" indent="0" algn="just">
              <a:lnSpc>
                <a:spcPct val="100000"/>
              </a:lnSpc>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En ese sentido, ante la inexistencia de infraestructura inmobiliaria propia y suficiente, que pudiera emplearse para ser ocupada para cubrir las necesidades descritas, el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OOAD</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Regional Nuevo León consultó al Instituto de Administración y Avalúos de Bienes Nacionales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(INDAABIN</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a través del Formato Único de 25 de junio de 2026, sobre la existencia de algún inmueble federal con las características requeridas para el servicio en comento, y verificó la inexistencia de inmuebles disponibles con las características y ubicación solicitadas, a través de la publicación del portafolio de Inmuebles de Propiedad Federal Disponibles del mes de junio de 2026, que hace el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INDAABIN.</a:t>
            </a:r>
            <a:endPar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4" name="3 Imagen">
            <a:extLst>
              <a:ext uri="{FF2B5EF4-FFF2-40B4-BE49-F238E27FC236}">
                <a16:creationId xmlns:a16="http://schemas.microsoft.com/office/drawing/2014/main" id="{DB8F3468-76FA-607A-199D-7ABA5F9D186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695201" y="2612571"/>
            <a:ext cx="2125476" cy="4106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Marcador de número de diapositiva 3">
            <a:extLst>
              <a:ext uri="{FF2B5EF4-FFF2-40B4-BE49-F238E27FC236}">
                <a16:creationId xmlns:a16="http://schemas.microsoft.com/office/drawing/2014/main" id="{605BEA98-51DB-85A2-BFA5-7DBCDDCC525E}"/>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4</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8B89B800-2845-1E5C-3EF1-46CC070EB3E4}"/>
              </a:ext>
            </a:extLst>
          </p:cNvPr>
          <p:cNvSpPr txBox="1"/>
          <p:nvPr/>
        </p:nvSpPr>
        <p:spPr>
          <a:xfrm>
            <a:off x="918342" y="837601"/>
            <a:ext cx="7817126" cy="492443"/>
          </a:xfrm>
          <a:prstGeom prst="rect">
            <a:avLst/>
          </a:prstGeom>
          <a:noFill/>
        </p:spPr>
        <p:txBody>
          <a:bodyPr wrap="square">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pic>
        <p:nvPicPr>
          <p:cNvPr id="12" name="Google Shape;1153;p15" descr="Portapapeles parcialmente comprobado contorno">
            <a:extLst>
              <a:ext uri="{FF2B5EF4-FFF2-40B4-BE49-F238E27FC236}">
                <a16:creationId xmlns:a16="http://schemas.microsoft.com/office/drawing/2014/main" id="{66E7EA94-A406-6462-6B40-14B756D0423A}"/>
              </a:ext>
            </a:extLst>
          </p:cNvPr>
          <p:cNvPicPr preferRelativeResize="0"/>
          <p:nvPr/>
        </p:nvPicPr>
        <p:blipFill rotWithShape="1">
          <a:blip r:embed="rId3">
            <a:alphaModFix/>
          </a:blip>
          <a:srcRect/>
          <a:stretch/>
        </p:blipFill>
        <p:spPr>
          <a:xfrm>
            <a:off x="3675641" y="611294"/>
            <a:ext cx="773527" cy="773527"/>
          </a:xfrm>
          <a:prstGeom prst="rect">
            <a:avLst/>
          </a:prstGeom>
          <a:noFill/>
          <a:ln>
            <a:noFill/>
          </a:ln>
        </p:spPr>
      </p:pic>
    </p:spTree>
    <p:extLst>
      <p:ext uri="{BB962C8B-B14F-4D97-AF65-F5344CB8AC3E}">
        <p14:creationId xmlns:p14="http://schemas.microsoft.com/office/powerpoint/2010/main" val="590465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contenido"/>
          <p:cNvSpPr>
            <a:spLocks noGrp="1"/>
          </p:cNvSpPr>
          <p:nvPr>
            <p:ph idx="1"/>
          </p:nvPr>
        </p:nvSpPr>
        <p:spPr>
          <a:xfrm>
            <a:off x="955690" y="1993032"/>
            <a:ext cx="13120528" cy="1886241"/>
          </a:xfrm>
        </p:spPr>
        <p:txBody>
          <a:bodyPr>
            <a:noAutofit/>
          </a:bodyPr>
          <a:lstStyle/>
          <a:p>
            <a:pPr marL="0" indent="0" algn="just">
              <a:lnSpc>
                <a:spcPct val="110000"/>
              </a:lnSpc>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Por las razones expuestas, tomando en consideración que el referido requerimiento no fue contemplado en el </a:t>
            </a:r>
            <a:r>
              <a:rPr lang="es-MX" sz="1800" i="1" dirty="0">
                <a:solidFill>
                  <a:schemeClr val="tx1"/>
                </a:solidFill>
                <a:latin typeface="Noto Sans" panose="020B0502040504020204" pitchFamily="34" charset="0"/>
                <a:ea typeface="Noto Sans" panose="020B0502040504020204" pitchFamily="34" charset="0"/>
                <a:cs typeface="Noto Sans" panose="020B0502040504020204" pitchFamily="34" charset="0"/>
              </a:rPr>
              <a:t>“Programa de Arrendamiento Inmobiliario para el año 2026, IMSS-Arrendatario”</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se solicita al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HCT</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del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IMSS</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autorice incluir en dicho Programa la contratación del arrendamiento de un inmueble para atender la necesidad inmobiliaria expuesta, para ser destinado como Bodega de apoyo al Almacén Delegacional.</a:t>
            </a:r>
          </a:p>
          <a:p>
            <a:pPr marL="0" indent="0" algn="just">
              <a:lnSpc>
                <a:spcPct val="110000"/>
              </a:lnSpc>
              <a:buNone/>
            </a:pPr>
            <a:endPar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0" indent="0" algn="just">
              <a:lnSpc>
                <a:spcPct val="110000"/>
              </a:lnSpc>
              <a:buNone/>
            </a:pPr>
            <a:endPar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 name="4 Imagen"/>
          <p:cNvPicPr/>
          <p:nvPr/>
        </p:nvPicPr>
        <p:blipFill rotWithShape="1">
          <a:blip r:embed="rId2" cstate="print">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21411" t="15208" r="31387" b="5104"/>
          <a:stretch/>
        </p:blipFill>
        <p:spPr bwMode="auto">
          <a:xfrm rot="5400000">
            <a:off x="9227853" y="3212281"/>
            <a:ext cx="2173339" cy="2209800"/>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pic>
        <p:nvPicPr>
          <p:cNvPr id="6" name="5 Imagen"/>
          <p:cNvPicPr/>
          <p:nvPr/>
        </p:nvPicPr>
        <p:blipFill rotWithShape="1">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l="9534" t="30194" r="24364" b="15515"/>
          <a:stretch/>
        </p:blipFill>
        <p:spPr bwMode="auto">
          <a:xfrm>
            <a:off x="11758220" y="3230511"/>
            <a:ext cx="2317998" cy="2118012"/>
          </a:xfrm>
          <a:prstGeom prst="rect">
            <a:avLst/>
          </a:prstGeom>
          <a:ln>
            <a:noFill/>
          </a:ln>
          <a:effectLst>
            <a:outerShdw blurRad="292100" dist="139700" dir="2700000" algn="tl" rotWithShape="0">
              <a:srgbClr val="333333">
                <a:alpha val="65000"/>
              </a:srgbClr>
            </a:outerShdw>
          </a:effectLst>
          <a:extLst>
            <a:ext uri="{53640926-AAD7-44D8-BBD7-CCE9431645EC}">
              <a14:shadowObscured xmlns:a14="http://schemas.microsoft.com/office/drawing/2010/main"/>
            </a:ext>
          </a:extLst>
        </p:spPr>
      </p:pic>
      <p:sp>
        <p:nvSpPr>
          <p:cNvPr id="3" name="Marcador de número de diapositiva 3">
            <a:extLst>
              <a:ext uri="{FF2B5EF4-FFF2-40B4-BE49-F238E27FC236}">
                <a16:creationId xmlns:a16="http://schemas.microsoft.com/office/drawing/2014/main" id="{D779A695-804F-8ADA-DFE8-AE82E326089D}"/>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5</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CuadroTexto 3">
            <a:extLst>
              <a:ext uri="{FF2B5EF4-FFF2-40B4-BE49-F238E27FC236}">
                <a16:creationId xmlns:a16="http://schemas.microsoft.com/office/drawing/2014/main" id="{74F07E5B-4179-7DDC-5286-90B6E4C222D2}"/>
              </a:ext>
            </a:extLst>
          </p:cNvPr>
          <p:cNvSpPr txBox="1"/>
          <p:nvPr/>
        </p:nvSpPr>
        <p:spPr>
          <a:xfrm>
            <a:off x="858708" y="797845"/>
            <a:ext cx="7817126" cy="492443"/>
          </a:xfrm>
          <a:prstGeom prst="rect">
            <a:avLst/>
          </a:prstGeom>
          <a:noFill/>
        </p:spPr>
        <p:txBody>
          <a:bodyPr wrap="square">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pic>
        <p:nvPicPr>
          <p:cNvPr id="7" name="Google Shape;1153;p15" descr="Portapapeles parcialmente comprobado contorno">
            <a:extLst>
              <a:ext uri="{FF2B5EF4-FFF2-40B4-BE49-F238E27FC236}">
                <a16:creationId xmlns:a16="http://schemas.microsoft.com/office/drawing/2014/main" id="{2F04BF7C-9C3C-C505-98B3-1D2008E473FA}"/>
              </a:ext>
            </a:extLst>
          </p:cNvPr>
          <p:cNvPicPr preferRelativeResize="0"/>
          <p:nvPr/>
        </p:nvPicPr>
        <p:blipFill rotWithShape="1">
          <a:blip r:embed="rId6">
            <a:alphaModFix/>
          </a:blip>
          <a:srcRect/>
          <a:stretch/>
        </p:blipFill>
        <p:spPr>
          <a:xfrm>
            <a:off x="3616007" y="571538"/>
            <a:ext cx="773527" cy="773527"/>
          </a:xfrm>
          <a:prstGeom prst="rect">
            <a:avLst/>
          </a:prstGeom>
          <a:noFill/>
          <a:ln>
            <a:noFill/>
          </a:ln>
        </p:spPr>
      </p:pic>
    </p:spTree>
    <p:extLst>
      <p:ext uri="{BB962C8B-B14F-4D97-AF65-F5344CB8AC3E}">
        <p14:creationId xmlns:p14="http://schemas.microsoft.com/office/powerpoint/2010/main" val="3671735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a:extLst>
              <a:ext uri="{FF2B5EF4-FFF2-40B4-BE49-F238E27FC236}">
                <a16:creationId xmlns:a16="http://schemas.microsoft.com/office/drawing/2014/main" id="{E057A65A-CC09-3E74-FA69-46D06D568B25}"/>
              </a:ext>
            </a:extLst>
          </p:cNvPr>
          <p:cNvSpPr txBox="1">
            <a:spLocks noChangeArrowheads="1"/>
          </p:cNvSpPr>
          <p:nvPr/>
        </p:nvSpPr>
        <p:spPr bwMode="auto">
          <a:xfrm>
            <a:off x="368279" y="2024837"/>
            <a:ext cx="1433430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ES_tradnl" sz="1800" dirty="0">
                <a:latin typeface="Noto Sans" panose="020B0502040504020204" pitchFamily="34" charset="0"/>
                <a:ea typeface="MS Mincho" panose="02020609040205080304" pitchFamily="49" charset="-128"/>
              </a:rPr>
              <a:t>“Este Consejo Técnico, con fundamento en lo dispuesto por los artículos 251 fracciones IV y XXXVIII, 263 y 264 fracciones III, XIV y XVII de la Ley del Seguro Social; 5 primer y segundo párrafos, 57 y 58 fracción XIV de la Ley Federal de las Entidades Paraestatales; 31 fracciones XVI y XX del Reglamento Interior del Instituto Mexicano del Seguro Social; de conformidad con el planteamiento presentado por el Director General, por conducto de la persona Titular de la Dirección de Administración, en términos del oficio número ____, de ___ de julio de 2026, así como el dictamen del Comité del mismo nombre del propio Órgano de Gobierno, emitido en reunión celebrada el día ____ del mismo mes y año; </a:t>
            </a:r>
            <a:r>
              <a:rPr lang="es-ES_tradnl" sz="1800" b="1" dirty="0">
                <a:latin typeface="Noto Sans" panose="020B0502040504020204" pitchFamily="34" charset="0"/>
                <a:ea typeface="MS Mincho" panose="02020609040205080304" pitchFamily="49" charset="-128"/>
              </a:rPr>
              <a:t>Acuerda: </a:t>
            </a:r>
            <a:endParaRPr lang="es-ES_tradnl" altLang="es-MX" sz="1800" b="1" dirty="0">
              <a:latin typeface="Noto Sans" panose="020B0502040504020204" pitchFamily="34" charset="0"/>
              <a:ea typeface="MS Mincho" panose="02020609040205080304" pitchFamily="49" charset="-128"/>
            </a:endParaRPr>
          </a:p>
        </p:txBody>
      </p:sp>
      <p:sp>
        <p:nvSpPr>
          <p:cNvPr id="10" name="Rectángulo 1">
            <a:extLst>
              <a:ext uri="{FF2B5EF4-FFF2-40B4-BE49-F238E27FC236}">
                <a16:creationId xmlns:a16="http://schemas.microsoft.com/office/drawing/2014/main" id="{FD4A4854-7CEE-004E-9478-B86102652235}"/>
              </a:ext>
            </a:extLst>
          </p:cNvPr>
          <p:cNvSpPr/>
          <p:nvPr/>
        </p:nvSpPr>
        <p:spPr>
          <a:xfrm>
            <a:off x="473948" y="3971787"/>
            <a:ext cx="14228637" cy="1200329"/>
          </a:xfrm>
          <a:prstGeom prst="rect">
            <a:avLst/>
          </a:prstGeom>
          <a:solidFill>
            <a:srgbClr val="235C4F"/>
          </a:solidFill>
        </p:spPr>
        <p:txBody>
          <a:bodyPr wrap="square">
            <a:spAutoFit/>
          </a:bodyPr>
          <a:lstStyle/>
          <a:p>
            <a:pPr algn="just">
              <a:spcAft>
                <a:spcPts val="1122"/>
              </a:spcAft>
            </a:pPr>
            <a:r>
              <a:rPr lang="es-MX" altLang="es-MX" sz="1800" b="1" dirty="0">
                <a:solidFill>
                  <a:schemeClr val="bg1"/>
                </a:solidFill>
                <a:latin typeface="Noto Sans "/>
                <a:ea typeface="Noto Sans" panose="020B0502040504020204" pitchFamily="34" charset="0"/>
                <a:cs typeface="Noto Sans Regular" panose="020B0604020202020204" charset="0"/>
              </a:rPr>
              <a:t>Primero. </a:t>
            </a:r>
            <a:r>
              <a:rPr lang="es-MX" altLang="es-MX" sz="1800" dirty="0">
                <a:solidFill>
                  <a:schemeClr val="bg1"/>
                </a:solidFill>
                <a:latin typeface="Noto Sans "/>
                <a:ea typeface="Noto Sans" panose="020B0502040504020204" pitchFamily="34" charset="0"/>
                <a:cs typeface="Noto Sans Regular" panose="020B0604020202020204" charset="0"/>
              </a:rPr>
              <a:t>Autorizar que se incluya en el </a:t>
            </a:r>
            <a:r>
              <a:rPr lang="es-MX" altLang="es-MX" sz="1800" i="1" dirty="0">
                <a:solidFill>
                  <a:schemeClr val="bg1"/>
                </a:solidFill>
                <a:latin typeface="Noto Sans "/>
                <a:ea typeface="Noto Sans" panose="020B0502040504020204" pitchFamily="34" charset="0"/>
                <a:cs typeface="Noto Sans Regular" panose="020B0604020202020204" charset="0"/>
              </a:rPr>
              <a:t>“Programa de Arrendamiento Inmobiliario para el año 2026, IMSS-Arrendatario“</a:t>
            </a:r>
            <a:r>
              <a:rPr lang="es-MX" altLang="es-MX" sz="1800" dirty="0">
                <a:solidFill>
                  <a:schemeClr val="bg1"/>
                </a:solidFill>
                <a:latin typeface="Noto Sans "/>
                <a:ea typeface="Noto Sans" panose="020B0502040504020204" pitchFamily="34" charset="0"/>
                <a:cs typeface="Noto Sans Regular" panose="020B0604020202020204" charset="0"/>
              </a:rPr>
              <a:t>, aprobado mediante el Acuerdo ACDO.SA2.HCT.281025/326.P.DA de 28 de octubre de 2025 y actualizado con los similares ACDO.SA2.HCT.260226/46.P.DA de 26 de febrero de 2026 y ACDO.SA2.HCT.290626/194.P.DA de 29 de junio de 2026, la celebración de un contrato de arrendamiento de un inmueble con destino de Bodega de apoyo al Almacén Delegacional en el Estado de Nuevo León. </a:t>
            </a:r>
          </a:p>
        </p:txBody>
      </p:sp>
      <p:sp>
        <p:nvSpPr>
          <p:cNvPr id="11" name="Rectángulo 1">
            <a:extLst>
              <a:ext uri="{FF2B5EF4-FFF2-40B4-BE49-F238E27FC236}">
                <a16:creationId xmlns:a16="http://schemas.microsoft.com/office/drawing/2014/main" id="{FC64323E-1171-B231-4C5A-D2FBC3D282FF}"/>
              </a:ext>
            </a:extLst>
          </p:cNvPr>
          <p:cNvSpPr/>
          <p:nvPr/>
        </p:nvSpPr>
        <p:spPr>
          <a:xfrm>
            <a:off x="473947" y="5564917"/>
            <a:ext cx="14228637" cy="1200329"/>
          </a:xfrm>
          <a:prstGeom prst="rect">
            <a:avLst/>
          </a:prstGeom>
          <a:solidFill>
            <a:srgbClr val="235C4F"/>
          </a:solidFill>
        </p:spPr>
        <p:txBody>
          <a:bodyPr wrap="square">
            <a:spAutoFit/>
          </a:bodyPr>
          <a:lstStyle/>
          <a:p>
            <a:pPr algn="just">
              <a:spcAft>
                <a:spcPts val="1122"/>
              </a:spcAft>
            </a:pPr>
            <a:r>
              <a:rPr lang="es-MX" altLang="es-MX" sz="1800" b="1" dirty="0">
                <a:solidFill>
                  <a:schemeClr val="bg1"/>
                </a:solidFill>
                <a:latin typeface="Noto Sans "/>
                <a:ea typeface="Noto Sans" panose="020B0502040504020204" pitchFamily="34" charset="0"/>
              </a:rPr>
              <a:t>Segundo</a:t>
            </a:r>
            <a:r>
              <a:rPr lang="es-MX" altLang="es-MX" sz="1800" dirty="0">
                <a:solidFill>
                  <a:schemeClr val="bg1"/>
                </a:solidFill>
                <a:latin typeface="Noto Sans "/>
                <a:ea typeface="Noto Sans" panose="020B0502040504020204" pitchFamily="34" charset="0"/>
                <a:cs typeface="Noto Sans Regular" panose="020B0604020202020204" charset="0"/>
              </a:rPr>
              <a:t>. Autorizar a la persona Titular del Órgano de Operación Administrativa Desconcentrada Regional Nuevo León para que, una vez integrado el expediente de mérito, de conformidad con las Políticas para la Administración Inmobiliaria del Instituto Mexicano del Seguro Social, y cumplidos los requisitos normativos aplicables, celebre el contrato de arrendamiento referido en el punto que precede. </a:t>
            </a:r>
          </a:p>
        </p:txBody>
      </p:sp>
      <p:sp>
        <p:nvSpPr>
          <p:cNvPr id="12" name="Rectángulo 1">
            <a:extLst>
              <a:ext uri="{FF2B5EF4-FFF2-40B4-BE49-F238E27FC236}">
                <a16:creationId xmlns:a16="http://schemas.microsoft.com/office/drawing/2014/main" id="{8905DA00-8BFE-9A5F-9DA2-22B5032477D4}"/>
              </a:ext>
            </a:extLst>
          </p:cNvPr>
          <p:cNvSpPr/>
          <p:nvPr/>
        </p:nvSpPr>
        <p:spPr>
          <a:xfrm>
            <a:off x="473946" y="6900699"/>
            <a:ext cx="14228637" cy="923330"/>
          </a:xfrm>
          <a:prstGeom prst="rect">
            <a:avLst/>
          </a:prstGeom>
          <a:solidFill>
            <a:srgbClr val="235C4F"/>
          </a:solidFill>
        </p:spPr>
        <p:txBody>
          <a:bodyPr wrap="square">
            <a:spAutoFit/>
          </a:bodyPr>
          <a:lstStyle/>
          <a:p>
            <a:pPr algn="just">
              <a:spcAft>
                <a:spcPts val="1122"/>
              </a:spcAft>
            </a:pPr>
            <a:r>
              <a:rPr lang="es-MX" altLang="es-MX" sz="1800" b="1" dirty="0">
                <a:solidFill>
                  <a:schemeClr val="bg1"/>
                </a:solidFill>
                <a:latin typeface="Noto Sans "/>
                <a:ea typeface="Noto Sans" panose="020B0502040504020204" pitchFamily="34" charset="0"/>
              </a:rPr>
              <a:t>Tercero</a:t>
            </a:r>
            <a:r>
              <a:rPr lang="es-MX" altLang="es-MX" sz="1800" dirty="0">
                <a:solidFill>
                  <a:schemeClr val="bg1"/>
                </a:solidFill>
                <a:latin typeface="Noto Sans "/>
                <a:ea typeface="Noto Sans" panose="020B0502040504020204" pitchFamily="34" charset="0"/>
                <a:cs typeface="Noto Sans Regular" panose="020B0604020202020204" charset="0"/>
              </a:rPr>
              <a:t>. La Dirección de Administración deberá informar el resultado de la autorización referida en el punto Primero de este Acuerdo, en el informe de resultados del </a:t>
            </a:r>
            <a:r>
              <a:rPr lang="es-MX" altLang="es-MX" sz="1800" i="1" dirty="0">
                <a:solidFill>
                  <a:schemeClr val="bg1"/>
                </a:solidFill>
                <a:latin typeface="Noto Sans "/>
                <a:ea typeface="Noto Sans" panose="020B0502040504020204" pitchFamily="34" charset="0"/>
                <a:cs typeface="Noto Sans Regular" panose="020B0604020202020204" charset="0"/>
              </a:rPr>
              <a:t>“Programa de Arrendamiento Inmobiliario para el año 2026, IMSS-Arrendatario“</a:t>
            </a:r>
            <a:r>
              <a:rPr lang="es-MX" altLang="es-MX" sz="1800" dirty="0">
                <a:solidFill>
                  <a:schemeClr val="bg1"/>
                </a:solidFill>
                <a:latin typeface="Noto Sans "/>
                <a:ea typeface="Noto Sans" panose="020B0502040504020204" pitchFamily="34" charset="0"/>
                <a:cs typeface="Noto Sans Regular" panose="020B0604020202020204" charset="0"/>
              </a:rPr>
              <a:t>, durante el primer trimestre del ejercicio fiscal 2027.” </a:t>
            </a:r>
          </a:p>
        </p:txBody>
      </p:sp>
      <p:sp>
        <p:nvSpPr>
          <p:cNvPr id="2" name="Marcador de número de diapositiva 3">
            <a:extLst>
              <a:ext uri="{FF2B5EF4-FFF2-40B4-BE49-F238E27FC236}">
                <a16:creationId xmlns:a16="http://schemas.microsoft.com/office/drawing/2014/main" id="{A85E7C29-267C-D6AA-E521-B5EB1B5EC1E3}"/>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6</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Google Shape;1152;p15">
            <a:extLst>
              <a:ext uri="{FF2B5EF4-FFF2-40B4-BE49-F238E27FC236}">
                <a16:creationId xmlns:a16="http://schemas.microsoft.com/office/drawing/2014/main" id="{A0553E42-4E39-6467-CED5-3E3DF333C3CF}"/>
              </a:ext>
            </a:extLst>
          </p:cNvPr>
          <p:cNvSpPr txBox="1"/>
          <p:nvPr/>
        </p:nvSpPr>
        <p:spPr>
          <a:xfrm>
            <a:off x="867131" y="817968"/>
            <a:ext cx="4589452" cy="449748"/>
          </a:xfrm>
          <a:prstGeom prst="rect">
            <a:avLst/>
          </a:prstGeom>
          <a:noFill/>
          <a:ln>
            <a:noFill/>
          </a:ln>
        </p:spPr>
        <p:txBody>
          <a:bodyPr spcFirstLastPara="1" wrap="square" lIns="91252" tIns="45614" rIns="91252" bIns="45614" anchor="t" anchorCtr="0">
            <a:noAutofit/>
          </a:bodyPr>
          <a:lstStyle/>
          <a:p>
            <a:pPr lvl="0">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III. Proyecto de Acuerdo </a:t>
            </a:r>
          </a:p>
        </p:txBody>
      </p:sp>
      <p:pic>
        <p:nvPicPr>
          <p:cNvPr id="6" name="Google Shape;1098;p11" descr="Apretón De Manos Reunión Acuerdo - Gráficos vectoriales gratis en Pixabay">
            <a:extLst>
              <a:ext uri="{FF2B5EF4-FFF2-40B4-BE49-F238E27FC236}">
                <a16:creationId xmlns:a16="http://schemas.microsoft.com/office/drawing/2014/main" id="{F0D82F30-8B33-896B-2CD4-3942F6FFAA7D}"/>
              </a:ext>
            </a:extLst>
          </p:cNvPr>
          <p:cNvPicPr preferRelativeResize="0"/>
          <p:nvPr/>
        </p:nvPicPr>
        <p:blipFill rotWithShape="1">
          <a:blip r:embed="rId2">
            <a:alphaModFix/>
          </a:blip>
          <a:srcRect/>
          <a:stretch/>
        </p:blipFill>
        <p:spPr>
          <a:xfrm>
            <a:off x="5147412" y="655004"/>
            <a:ext cx="761930" cy="762441"/>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384545224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D0F52-0AA8-4726-AEF1-14A38C2C08CC}">
  <ds:schemaRefs>
    <ds:schemaRef ds:uri="http://schemas.microsoft.com/sharepoint/v3"/>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 ds:uri="http://purl.org/dc/dcmitype/"/>
    <ds:schemaRef ds:uri="http://purl.org/dc/terms/"/>
  </ds:schemaRefs>
</ds:datastoreItem>
</file>

<file path=customXml/itemProps2.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2ED3F0-4B99-442C-8047-AA6F46AD1E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4006</TotalTime>
  <Words>1053</Words>
  <Application>Microsoft Office PowerPoint</Application>
  <PresentationFormat>Personalizado</PresentationFormat>
  <Paragraphs>40</Paragraphs>
  <Slides>6</Slides>
  <Notes>1</Notes>
  <HiddenSlides>0</HiddenSlides>
  <MMClips>0</MMClips>
  <ScaleCrop>false</ScaleCrop>
  <HeadingPairs>
    <vt:vector size="6" baseType="variant">
      <vt:variant>
        <vt:lpstr>Fuentes usadas</vt:lpstr>
      </vt:variant>
      <vt:variant>
        <vt:i4>12</vt:i4>
      </vt:variant>
      <vt:variant>
        <vt:lpstr>Tema</vt:lpstr>
      </vt:variant>
      <vt:variant>
        <vt:i4>2</vt:i4>
      </vt:variant>
      <vt:variant>
        <vt:lpstr>Títulos de diapositiva</vt:lpstr>
      </vt:variant>
      <vt:variant>
        <vt:i4>6</vt:i4>
      </vt:variant>
    </vt:vector>
  </HeadingPairs>
  <TitlesOfParts>
    <vt:vector size="20"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 </vt:lpstr>
      <vt:lpstr>Wingdings</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150</cp:revision>
  <dcterms:created xsi:type="dcterms:W3CDTF">2025-12-30T21:08:16Z</dcterms:created>
  <dcterms:modified xsi:type="dcterms:W3CDTF">2026-07-10T17:15:59Z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