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11"/>
  </p:notesMasterIdLst>
  <p:sldIdLst>
    <p:sldId id="257" r:id="rId5"/>
    <p:sldId id="261" r:id="rId6"/>
    <p:sldId id="289" r:id="rId7"/>
    <p:sldId id="288" r:id="rId8"/>
    <p:sldId id="291" r:id="rId9"/>
    <p:sldId id="282" r:id="rId10"/>
  </p:sldIdLst>
  <p:sldSz cx="15546388" cy="10059988"/>
  <p:notesSz cx="7010400" cy="9296400"/>
  <p:embeddedFontLst>
    <p:embeddedFont>
      <p:font typeface="Montserrat SemiBold" panose="00000700000000000000" pitchFamily="2" charset="0"/>
      <p:bold r:id="rId12"/>
      <p:boldItalic r:id="rId13"/>
    </p:embeddedFont>
    <p:embeddedFont>
      <p:font typeface="Noto Sans" panose="020B0502040504020204" pitchFamily="34" charset="0"/>
      <p:regular r:id="rId14"/>
      <p:bold r:id="rId15"/>
      <p:italic r:id="rId16"/>
      <p:boldItalic r:id="rId17"/>
    </p:embeddedFont>
    <p:embeddedFont>
      <p:font typeface="Noto Sans Regular" panose="020B0502040504020204" pitchFamily="34"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455" userDrawn="1">
          <p15:clr>
            <a:srgbClr val="A4A3A4"/>
          </p15:clr>
        </p15:guide>
        <p15:guide id="2" pos="5181"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8" roundtripDataSignature="AMtx7mh8dox5c0rN+dTo82FBm2GZyBe+I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5C4F"/>
    <a:srgbClr val="A7802D"/>
    <a:srgbClr val="691C32"/>
    <a:srgbClr val="8C1033"/>
    <a:srgbClr val="70002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974" autoAdjust="0"/>
    <p:restoredTop sz="94733"/>
  </p:normalViewPr>
  <p:slideViewPr>
    <p:cSldViewPr snapToGrid="0">
      <p:cViewPr varScale="1">
        <p:scale>
          <a:sx n="70" d="100"/>
          <a:sy n="70" d="100"/>
        </p:scale>
        <p:origin x="1794" y="108"/>
      </p:cViewPr>
      <p:guideLst>
        <p:guide orient="horz" pos="1455"/>
        <p:guide pos="518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2.fntdata"/><Relationship Id="rId18" Type="http://schemas.openxmlformats.org/officeDocument/2006/relationships/font" Target="fonts/font7.fntdata"/><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font" Target="fonts/font1.fntdata"/><Relationship Id="rId17" Type="http://schemas.openxmlformats.org/officeDocument/2006/relationships/font" Target="fonts/font6.fntdata"/><Relationship Id="rId38" Type="http://customschemas.google.com/relationships/presentationmetadata" Target="metadata"/><Relationship Id="rId2" Type="http://schemas.openxmlformats.org/officeDocument/2006/relationships/customXml" Target="../customXml/item2.xml"/><Relationship Id="rId16" Type="http://schemas.openxmlformats.org/officeDocument/2006/relationships/font" Target="fonts/font5.fntdata"/><Relationship Id="rId20" Type="http://schemas.openxmlformats.org/officeDocument/2006/relationships/font" Target="fonts/font9.fntdata"/><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font" Target="fonts/font8.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701040" y="4415790"/>
            <a:ext cx="5608320" cy="4183380"/>
          </a:xfrm>
          <a:prstGeom prst="rect">
            <a:avLst/>
          </a:prstGeom>
          <a:noFill/>
          <a:ln>
            <a:noFill/>
          </a:ln>
        </p:spPr>
        <p:txBody>
          <a:bodyPr spcFirstLastPara="1" wrap="square" lIns="93162" tIns="93162" rIns="93162" bIns="93162"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8896833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82"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2: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90" name="Google Shape;90;p2: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6:notes"/>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62B85D2C-28B1-6BFE-BA98-01570028E04D}"/>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5620FFDC-401F-763A-8563-80637227375E}"/>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
        <p:nvSpPr>
          <p:cNvPr id="130" name="Google Shape;130;p6:notes">
            <a:extLst>
              <a:ext uri="{FF2B5EF4-FFF2-40B4-BE49-F238E27FC236}">
                <a16:creationId xmlns:a16="http://schemas.microsoft.com/office/drawing/2014/main" id="{94220642-544F-B1D3-E321-1D35637FB923}"/>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09482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2662E8E5-57AE-9355-1AB8-C9EF265649BE}"/>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BD5B20E9-15D7-2DC4-C8FB-3224631B3856}"/>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dirty="0"/>
          </a:p>
        </p:txBody>
      </p:sp>
      <p:sp>
        <p:nvSpPr>
          <p:cNvPr id="130" name="Google Shape;130;p6:notes">
            <a:extLst>
              <a:ext uri="{FF2B5EF4-FFF2-40B4-BE49-F238E27FC236}">
                <a16:creationId xmlns:a16="http://schemas.microsoft.com/office/drawing/2014/main" id="{4ED3EA3F-B127-B0E5-EF3E-7AA0DCD1037D}"/>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0016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a:extLst>
            <a:ext uri="{FF2B5EF4-FFF2-40B4-BE49-F238E27FC236}">
              <a16:creationId xmlns:a16="http://schemas.microsoft.com/office/drawing/2014/main" id="{F1D155DE-0350-BFAB-6A65-5B34CD348D93}"/>
            </a:ext>
          </a:extLst>
        </p:cNvPr>
        <p:cNvGrpSpPr/>
        <p:nvPr/>
      </p:nvGrpSpPr>
      <p:grpSpPr>
        <a:xfrm>
          <a:off x="0" y="0"/>
          <a:ext cx="0" cy="0"/>
          <a:chOff x="0" y="0"/>
          <a:chExt cx="0" cy="0"/>
        </a:xfrm>
      </p:grpSpPr>
      <p:sp>
        <p:nvSpPr>
          <p:cNvPr id="129" name="Google Shape;129;p6:notes">
            <a:extLst>
              <a:ext uri="{FF2B5EF4-FFF2-40B4-BE49-F238E27FC236}">
                <a16:creationId xmlns:a16="http://schemas.microsoft.com/office/drawing/2014/main" id="{9EA0AE60-BD81-2688-7E7B-5A4E09A2ED62}"/>
              </a:ext>
            </a:extLst>
          </p:cNvPr>
          <p:cNvSpPr txBox="1">
            <a:spLocks noGrp="1"/>
          </p:cNvSpPr>
          <p:nvPr>
            <p:ph type="body" idx="1"/>
          </p:nvPr>
        </p:nvSpPr>
        <p:spPr>
          <a:xfrm>
            <a:off x="701040" y="4415790"/>
            <a:ext cx="5608320" cy="4183380"/>
          </a:xfrm>
          <a:prstGeom prst="rect">
            <a:avLst/>
          </a:prstGeom>
        </p:spPr>
        <p:txBody>
          <a:bodyPr spcFirstLastPara="1" wrap="square" lIns="93162" tIns="93162" rIns="93162" bIns="93162" anchor="t" anchorCtr="0">
            <a:noAutofit/>
          </a:bodyPr>
          <a:lstStyle/>
          <a:p>
            <a:pPr marL="0" indent="0">
              <a:buNone/>
            </a:pPr>
            <a:endParaRPr/>
          </a:p>
        </p:txBody>
      </p:sp>
      <p:sp>
        <p:nvSpPr>
          <p:cNvPr id="130" name="Google Shape;130;p6:notes">
            <a:extLst>
              <a:ext uri="{FF2B5EF4-FFF2-40B4-BE49-F238E27FC236}">
                <a16:creationId xmlns:a16="http://schemas.microsoft.com/office/drawing/2014/main" id="{47C47472-16CA-931D-FD24-6FBA3E9B5DAB}"/>
              </a:ext>
            </a:extLst>
          </p:cNvPr>
          <p:cNvSpPr>
            <a:spLocks noGrp="1" noRot="1" noChangeAspect="1"/>
          </p:cNvSpPr>
          <p:nvPr>
            <p:ph type="sldImg" idx="2"/>
          </p:nvPr>
        </p:nvSpPr>
        <p:spPr>
          <a:xfrm>
            <a:off x="811213" y="696913"/>
            <a:ext cx="5387975"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692847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y objetos" userDrawn="1">
  <p:cSld name="OBJECT">
    <p:spTree>
      <p:nvGrpSpPr>
        <p:cNvPr id="1" name="Shape 17"/>
        <p:cNvGrpSpPr/>
        <p:nvPr/>
      </p:nvGrpSpPr>
      <p:grpSpPr>
        <a:xfrm>
          <a:off x="0" y="0"/>
          <a:ext cx="0" cy="0"/>
          <a:chOff x="0" y="0"/>
          <a:chExt cx="0" cy="0"/>
        </a:xfrm>
      </p:grpSpPr>
      <p:pic>
        <p:nvPicPr>
          <p:cNvPr id="3" name="Imagen 2">
            <a:extLst>
              <a:ext uri="{FF2B5EF4-FFF2-40B4-BE49-F238E27FC236}">
                <a16:creationId xmlns:a16="http://schemas.microsoft.com/office/drawing/2014/main" id="{87A095EE-1BB4-009F-5082-9C127FC7B001}"/>
              </a:ext>
            </a:extLst>
          </p:cNvPr>
          <p:cNvPicPr>
            <a:picLocks noChangeAspect="1"/>
          </p:cNvPicPr>
          <p:nvPr userDrawn="1"/>
        </p:nvPicPr>
        <p:blipFill>
          <a:blip r:embed="rId2"/>
          <a:stretch>
            <a:fillRect/>
          </a:stretch>
        </p:blipFill>
        <p:spPr>
          <a:xfrm>
            <a:off x="12838" y="0"/>
            <a:ext cx="15533550" cy="10068308"/>
          </a:xfrm>
          <a:prstGeom prst="rect">
            <a:avLst/>
          </a:prstGeom>
        </p:spPr>
      </p:pic>
      <p:pic>
        <p:nvPicPr>
          <p:cNvPr id="4" name="Imagen 3">
            <a:extLst>
              <a:ext uri="{FF2B5EF4-FFF2-40B4-BE49-F238E27FC236}">
                <a16:creationId xmlns:a16="http://schemas.microsoft.com/office/drawing/2014/main" id="{6B37F61D-AFFB-0E88-233D-D155AA91D843}"/>
              </a:ext>
            </a:extLst>
          </p:cNvPr>
          <p:cNvPicPr>
            <a:picLocks noChangeAspect="1"/>
          </p:cNvPicPr>
          <p:nvPr userDrawn="1"/>
        </p:nvPicPr>
        <p:blipFill>
          <a:blip r:embed="rId3"/>
          <a:stretch>
            <a:fillRect/>
          </a:stretch>
        </p:blipFill>
        <p:spPr>
          <a:xfrm>
            <a:off x="2679271" y="324120"/>
            <a:ext cx="10187848" cy="163113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os objetos" userDrawn="1">
  <p:cSld name="TWO_OBJECTS">
    <p:spTree>
      <p:nvGrpSpPr>
        <p:cNvPr id="1" name="Shape 29"/>
        <p:cNvGrpSpPr/>
        <p:nvPr/>
      </p:nvGrpSpPr>
      <p:grpSpPr>
        <a:xfrm>
          <a:off x="0" y="0"/>
          <a:ext cx="0" cy="0"/>
          <a:chOff x="0" y="0"/>
          <a:chExt cx="0" cy="0"/>
        </a:xfrm>
      </p:grpSpPr>
      <p:pic>
        <p:nvPicPr>
          <p:cNvPr id="3" name="Imagen 2">
            <a:extLst>
              <a:ext uri="{FF2B5EF4-FFF2-40B4-BE49-F238E27FC236}">
                <a16:creationId xmlns:a16="http://schemas.microsoft.com/office/drawing/2014/main" id="{2B5E1AA1-E7F1-EB3D-D29B-CCC8ACFB2FFF}"/>
              </a:ext>
            </a:extLst>
          </p:cNvPr>
          <p:cNvPicPr>
            <a:picLocks noChangeAspect="1"/>
          </p:cNvPicPr>
          <p:nvPr userDrawn="1"/>
        </p:nvPicPr>
        <p:blipFill>
          <a:blip r:embed="rId2"/>
          <a:stretch>
            <a:fillRect/>
          </a:stretch>
        </p:blipFill>
        <p:spPr>
          <a:xfrm>
            <a:off x="4977" y="0"/>
            <a:ext cx="15536434" cy="10059988"/>
          </a:xfrm>
          <a:prstGeom prst="rect">
            <a:avLst/>
          </a:prstGeom>
        </p:spPr>
      </p:pic>
      <p:pic>
        <p:nvPicPr>
          <p:cNvPr id="4" name="Imagen 3">
            <a:extLst>
              <a:ext uri="{FF2B5EF4-FFF2-40B4-BE49-F238E27FC236}">
                <a16:creationId xmlns:a16="http://schemas.microsoft.com/office/drawing/2014/main" id="{4BB6AA57-802E-34C7-0CE5-A1DB628DC475}"/>
              </a:ext>
            </a:extLst>
          </p:cNvPr>
          <p:cNvPicPr>
            <a:picLocks noChangeAspect="1"/>
          </p:cNvPicPr>
          <p:nvPr userDrawn="1"/>
        </p:nvPicPr>
        <p:blipFill>
          <a:blip r:embed="rId3"/>
          <a:stretch>
            <a:fillRect/>
          </a:stretch>
        </p:blipFill>
        <p:spPr>
          <a:xfrm>
            <a:off x="10195953" y="506845"/>
            <a:ext cx="4841483" cy="157805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5"/>
        <p:cNvGrpSpPr/>
        <p:nvPr/>
      </p:nvGrpSpPr>
      <p:grpSpPr>
        <a:xfrm>
          <a:off x="0" y="0"/>
          <a:ext cx="0" cy="0"/>
          <a:chOff x="0" y="0"/>
          <a:chExt cx="0" cy="0"/>
        </a:xfrm>
      </p:grpSpPr>
      <p:sp>
        <p:nvSpPr>
          <p:cNvPr id="46" name="Google Shape;46;g3235c341f5e_19_4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g3235c341f5e_19_4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g3235c341f5e_19_4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g3235c341f5e_19_4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50"/>
        <p:cNvGrpSpPr/>
        <p:nvPr/>
      </p:nvGrpSpPr>
      <p:grpSpPr>
        <a:xfrm>
          <a:off x="0" y="0"/>
          <a:ext cx="0" cy="0"/>
          <a:chOff x="0" y="0"/>
          <a:chExt cx="0" cy="0"/>
        </a:xfrm>
      </p:grpSpPr>
      <p:sp>
        <p:nvSpPr>
          <p:cNvPr id="51" name="Google Shape;51;g3235c341f5e_19_45"/>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g3235c341f5e_19_45"/>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g3235c341f5e_19_45"/>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g3235c341f5e_19_49"/>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g3235c341f5e_19_49"/>
          <p:cNvSpPr txBox="1">
            <a:spLocks noGrp="1"/>
          </p:cNvSpPr>
          <p:nvPr>
            <p:ph type="body" idx="1"/>
          </p:nvPr>
        </p:nvSpPr>
        <p:spPr>
          <a:xfrm>
            <a:off x="6609240" y="1448452"/>
            <a:ext cx="7870359" cy="7148928"/>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g3235c341f5e_19_49"/>
          <p:cNvSpPr txBox="1">
            <a:spLocks noGrp="1"/>
          </p:cNvSpPr>
          <p:nvPr>
            <p:ph type="body" idx="2"/>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g3235c341f5e_19_4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g3235c341f5e_19_4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g3235c341f5e_19_4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g3235c341f5e_19_56"/>
          <p:cNvSpPr txBox="1">
            <a:spLocks noGrp="1"/>
          </p:cNvSpPr>
          <p:nvPr>
            <p:ph type="title"/>
          </p:nvPr>
        </p:nvSpPr>
        <p:spPr>
          <a:xfrm>
            <a:off x="1070839" y="670666"/>
            <a:ext cx="5013940" cy="234733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g3235c341f5e_19_56"/>
          <p:cNvSpPr>
            <a:spLocks noGrp="1"/>
          </p:cNvSpPr>
          <p:nvPr>
            <p:ph type="pic" idx="2"/>
          </p:nvPr>
        </p:nvSpPr>
        <p:spPr>
          <a:xfrm>
            <a:off x="6609240" y="1448452"/>
            <a:ext cx="7870359" cy="7148928"/>
          </a:xfrm>
          <a:prstGeom prst="rect">
            <a:avLst/>
          </a:prstGeom>
          <a:noFill/>
          <a:ln>
            <a:noFill/>
          </a:ln>
        </p:spPr>
      </p:sp>
      <p:sp>
        <p:nvSpPr>
          <p:cNvPr id="64" name="Google Shape;64;g3235c341f5e_19_56"/>
          <p:cNvSpPr txBox="1">
            <a:spLocks noGrp="1"/>
          </p:cNvSpPr>
          <p:nvPr>
            <p:ph type="body" idx="1"/>
          </p:nvPr>
        </p:nvSpPr>
        <p:spPr>
          <a:xfrm>
            <a:off x="1070839" y="3017996"/>
            <a:ext cx="5013940" cy="55910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g3235c341f5e_19_56"/>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g3235c341f5e_19_56"/>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g3235c341f5e_19_56"/>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g3235c341f5e_19_63"/>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g3235c341f5e_19_63"/>
          <p:cNvSpPr txBox="1">
            <a:spLocks noGrp="1"/>
          </p:cNvSpPr>
          <p:nvPr>
            <p:ph type="body" idx="1"/>
          </p:nvPr>
        </p:nvSpPr>
        <p:spPr>
          <a:xfrm rot="5400000">
            <a:off x="4581810" y="-834990"/>
            <a:ext cx="6382768" cy="1340876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g3235c341f5e_19_63"/>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g3235c341f5e_19_63"/>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g3235c341f5e_19_63"/>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g3235c341f5e_19_69"/>
          <p:cNvSpPr txBox="1">
            <a:spLocks noGrp="1"/>
          </p:cNvSpPr>
          <p:nvPr>
            <p:ph type="title"/>
          </p:nvPr>
        </p:nvSpPr>
        <p:spPr>
          <a:xfrm rot="5400000">
            <a:off x="8538746" y="3122239"/>
            <a:ext cx="8525466" cy="335219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g3235c341f5e_19_69"/>
          <p:cNvSpPr txBox="1">
            <a:spLocks noGrp="1"/>
          </p:cNvSpPr>
          <p:nvPr>
            <p:ph type="body" idx="1"/>
          </p:nvPr>
        </p:nvSpPr>
        <p:spPr>
          <a:xfrm rot="5400000">
            <a:off x="1737201" y="-132786"/>
            <a:ext cx="8525466" cy="986224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g3235c341f5e_19_69"/>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g3235c341f5e_19_69"/>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g3235c341f5e_19_69"/>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s-MX" smtClean="0"/>
              <a:pPr/>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g3235c341f5e_19_0"/>
          <p:cNvSpPr txBox="1">
            <a:spLocks noGrp="1"/>
          </p:cNvSpPr>
          <p:nvPr>
            <p:ph type="title"/>
          </p:nvPr>
        </p:nvSpPr>
        <p:spPr>
          <a:xfrm>
            <a:off x="1068814" y="535601"/>
            <a:ext cx="13408760" cy="194466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g3235c341f5e_19_0"/>
          <p:cNvSpPr txBox="1">
            <a:spLocks noGrp="1"/>
          </p:cNvSpPr>
          <p:nvPr>
            <p:ph type="body" idx="1"/>
          </p:nvPr>
        </p:nvSpPr>
        <p:spPr>
          <a:xfrm>
            <a:off x="1068814" y="2678006"/>
            <a:ext cx="13408760" cy="638276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g3235c341f5e_19_0"/>
          <p:cNvSpPr txBox="1">
            <a:spLocks noGrp="1"/>
          </p:cNvSpPr>
          <p:nvPr>
            <p:ph type="dt" idx="10"/>
          </p:nvPr>
        </p:nvSpPr>
        <p:spPr>
          <a:xfrm>
            <a:off x="1068814" y="9324118"/>
            <a:ext cx="3497937" cy="53556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g3235c341f5e_19_0"/>
          <p:cNvSpPr txBox="1">
            <a:spLocks noGrp="1"/>
          </p:cNvSpPr>
          <p:nvPr>
            <p:ph type="ftr" idx="11"/>
          </p:nvPr>
        </p:nvSpPr>
        <p:spPr>
          <a:xfrm>
            <a:off x="5149741" y="9324118"/>
            <a:ext cx="5246906" cy="53556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g3235c341f5e_19_0"/>
          <p:cNvSpPr txBox="1">
            <a:spLocks noGrp="1"/>
          </p:cNvSpPr>
          <p:nvPr>
            <p:ph type="sldNum" idx="12"/>
          </p:nvPr>
        </p:nvSpPr>
        <p:spPr>
          <a:xfrm>
            <a:off x="10979637" y="9324118"/>
            <a:ext cx="3497937" cy="53556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s-MX" smtClean="0"/>
              <a:pPr/>
              <a:t>‹Nº›</a:t>
            </a:fld>
            <a:endParaRPr lang="es-MX"/>
          </a:p>
        </p:txBody>
      </p:sp>
    </p:spTree>
  </p:cSld>
  <p:clrMap bg1="lt1" tx1="dk1" bg2="dk2" tx2="lt2" accent1="accent1" accent2="accent2" accent3="accent3" accent4="accent4" accent5="accent5" accent6="accent6" hlink="hlink" folHlink="folHlink"/>
  <p:sldLayoutIdLst>
    <p:sldLayoutId id="2147483650" r:id="rId1"/>
    <p:sldLayoutId id="2147483652" r:id="rId2"/>
    <p:sldLayoutId id="2147483654" r:id="rId3"/>
    <p:sldLayoutId id="2147483655" r:id="rId4"/>
    <p:sldLayoutId id="2147483656" r:id="rId5"/>
    <p:sldLayoutId id="2147483657" r:id="rId6"/>
    <p:sldLayoutId id="2147483658" r:id="rId7"/>
    <p:sldLayoutId id="2147483659"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g"/><Relationship Id="rId7" Type="http://schemas.openxmlformats.org/officeDocument/2006/relationships/image" Target="../media/image10.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2"/>
          <p:cNvSpPr txBox="1"/>
          <p:nvPr/>
        </p:nvSpPr>
        <p:spPr>
          <a:xfrm>
            <a:off x="3197075" y="3087341"/>
            <a:ext cx="9144000" cy="1202285"/>
          </a:xfrm>
          <a:prstGeom prst="rect">
            <a:avLst/>
          </a:prstGeom>
          <a:noFill/>
          <a:ln>
            <a:noFill/>
          </a:ln>
        </p:spPr>
        <p:txBody>
          <a:bodyPr spcFirstLastPara="1" wrap="square" lIns="91425" tIns="45700" rIns="91425" bIns="45700" anchor="ctr" anchorCtr="0">
            <a:noAutofit/>
          </a:bodyPr>
          <a:lstStyle/>
          <a:p>
            <a:pPr algn="ctr">
              <a:lnSpc>
                <a:spcPct val="90000"/>
              </a:lnSpc>
              <a:buClr>
                <a:srgbClr val="EDD899"/>
              </a:buClr>
              <a:buSzPts val="4400"/>
            </a:pPr>
            <a:r>
              <a:rPr lang="es-MX" sz="4400" b="1" dirty="0">
                <a:solidFill>
                  <a:srgbClr val="EDD899"/>
                </a:solidFill>
                <a:latin typeface="Noto Sans"/>
                <a:ea typeface="Noto Sans"/>
                <a:cs typeface="Noto Sans"/>
                <a:sym typeface="Noto Sans"/>
              </a:rPr>
              <a:t>Comité de Administración </a:t>
            </a:r>
          </a:p>
          <a:p>
            <a:pPr algn="ctr">
              <a:lnSpc>
                <a:spcPct val="90000"/>
              </a:lnSpc>
              <a:buClr>
                <a:srgbClr val="EDD899"/>
              </a:buClr>
              <a:buSzPts val="4400"/>
            </a:pPr>
            <a:r>
              <a:rPr lang="es-MX" sz="4400" b="1" dirty="0">
                <a:solidFill>
                  <a:srgbClr val="EDD899"/>
                </a:solidFill>
                <a:latin typeface="Noto Sans"/>
                <a:ea typeface="Noto Sans"/>
                <a:cs typeface="Noto Sans"/>
                <a:sym typeface="Noto Sans"/>
              </a:rPr>
              <a:t>del Honorable Consejo Técnico</a:t>
            </a:r>
            <a:endParaRPr sz="4400" dirty="0"/>
          </a:p>
        </p:txBody>
      </p:sp>
      <p:cxnSp>
        <p:nvCxnSpPr>
          <p:cNvPr id="94" name="Google Shape;94;p2"/>
          <p:cNvCxnSpPr/>
          <p:nvPr/>
        </p:nvCxnSpPr>
        <p:spPr>
          <a:xfrm>
            <a:off x="4506891" y="4384219"/>
            <a:ext cx="6524368" cy="0"/>
          </a:xfrm>
          <a:prstGeom prst="straightConnector1">
            <a:avLst/>
          </a:prstGeom>
          <a:noFill/>
          <a:ln w="38100" cap="flat" cmpd="sng">
            <a:solidFill>
              <a:srgbClr val="EDD899"/>
            </a:solidFill>
            <a:prstDash val="solid"/>
            <a:miter lim="800000"/>
            <a:headEnd type="none" w="sm" len="sm"/>
            <a:tailEnd type="none" w="sm" len="sm"/>
          </a:ln>
        </p:spPr>
      </p:cxnSp>
      <p:sp>
        <p:nvSpPr>
          <p:cNvPr id="3" name="CuadroTexto 2">
            <a:extLst>
              <a:ext uri="{FF2B5EF4-FFF2-40B4-BE49-F238E27FC236}">
                <a16:creationId xmlns:a16="http://schemas.microsoft.com/office/drawing/2014/main" id="{BFB477F0-BF08-CF84-C2DD-1F1A30C17198}"/>
              </a:ext>
            </a:extLst>
          </p:cNvPr>
          <p:cNvSpPr txBox="1"/>
          <p:nvPr/>
        </p:nvSpPr>
        <p:spPr>
          <a:xfrm>
            <a:off x="9417801" y="8535019"/>
            <a:ext cx="5601719" cy="461665"/>
          </a:xfrm>
          <a:prstGeom prst="rect">
            <a:avLst/>
          </a:prstGeom>
          <a:noFill/>
        </p:spPr>
        <p:txBody>
          <a:bodyPr wrap="square">
            <a:spAutoFit/>
          </a:bodyPr>
          <a:lstStyle/>
          <a:p>
            <a:pPr algn="ctr"/>
            <a:r>
              <a:rPr lang="es-MX" sz="2400" b="1" dirty="0">
                <a:solidFill>
                  <a:srgbClr val="EDD899"/>
                </a:solidFill>
                <a:latin typeface="Noto Sans"/>
                <a:ea typeface="Noto Sans"/>
                <a:cs typeface="Noto Sans"/>
              </a:rPr>
              <a:t>Ciudad de México, abril de 2025.</a:t>
            </a:r>
          </a:p>
        </p:txBody>
      </p:sp>
      <p:sp>
        <p:nvSpPr>
          <p:cNvPr id="7" name="CuadroTexto 6">
            <a:extLst>
              <a:ext uri="{FF2B5EF4-FFF2-40B4-BE49-F238E27FC236}">
                <a16:creationId xmlns:a16="http://schemas.microsoft.com/office/drawing/2014/main" id="{2EBED482-B8D7-D78C-8802-2D544F6F9CB0}"/>
              </a:ext>
            </a:extLst>
          </p:cNvPr>
          <p:cNvSpPr txBox="1"/>
          <p:nvPr/>
        </p:nvSpPr>
        <p:spPr>
          <a:xfrm>
            <a:off x="7642448" y="1494279"/>
            <a:ext cx="5677705" cy="400110"/>
          </a:xfrm>
          <a:prstGeom prst="rect">
            <a:avLst/>
          </a:prstGeom>
          <a:noFill/>
        </p:spPr>
        <p:txBody>
          <a:bodyPr wrap="square">
            <a:spAutoFit/>
          </a:bodyPr>
          <a:lstStyle/>
          <a:p>
            <a:r>
              <a:rPr kumimoji="0" lang="es-MX" sz="2000" b="1" i="0" u="none" strike="noStrike" kern="0" cap="none" spc="0" normalizeH="0" baseline="0" noProof="0" dirty="0">
                <a:ln>
                  <a:noFill/>
                </a:ln>
                <a:solidFill>
                  <a:schemeClr val="bg1"/>
                </a:solidFill>
                <a:effectLst/>
                <a:uLnTx/>
                <a:uFillTx/>
                <a:latin typeface="Noto Sans"/>
                <a:ea typeface="Noto Sans"/>
                <a:cs typeface="Noto Sans"/>
                <a:sym typeface="Noto Sans"/>
              </a:rPr>
              <a:t>Dirección de  Administración </a:t>
            </a:r>
            <a:endParaRPr lang="es-MX" sz="1050" dirty="0">
              <a:solidFill>
                <a:schemeClr val="bg1"/>
              </a:solidFill>
            </a:endParaRPr>
          </a:p>
        </p:txBody>
      </p:sp>
      <p:sp>
        <p:nvSpPr>
          <p:cNvPr id="2" name="CuadroTexto 1">
            <a:extLst>
              <a:ext uri="{FF2B5EF4-FFF2-40B4-BE49-F238E27FC236}">
                <a16:creationId xmlns:a16="http://schemas.microsoft.com/office/drawing/2014/main" id="{9E1E2A62-1EC7-32FE-7C63-5797CA944647}"/>
              </a:ext>
            </a:extLst>
          </p:cNvPr>
          <p:cNvSpPr txBox="1"/>
          <p:nvPr/>
        </p:nvSpPr>
        <p:spPr>
          <a:xfrm>
            <a:off x="1292719" y="4607926"/>
            <a:ext cx="13401066" cy="3194721"/>
          </a:xfrm>
          <a:prstGeom prst="rect">
            <a:avLst/>
          </a:prstGeom>
          <a:noFill/>
        </p:spPr>
        <p:txBody>
          <a:bodyPr wrap="square">
            <a:spAutoFit/>
          </a:bodyPr>
          <a:lstStyle>
            <a:defPPr marR="0" lvl="0" algn="l" rtl="0">
              <a:lnSpc>
                <a:spcPct val="100000"/>
              </a:lnSpc>
              <a:spcBef>
                <a:spcPts val="0"/>
              </a:spcBef>
              <a:spcAft>
                <a:spcPts val="0"/>
              </a:spcAft>
            </a:defPPr>
            <a:lvl1pPr algn="just" defTabSz="1341333">
              <a:lnSpc>
                <a:spcPct val="90000"/>
              </a:lnSpc>
              <a:buClr>
                <a:schemeClr val="lt1"/>
              </a:buClr>
              <a:buSzPts val="2800"/>
              <a:defRPr sz="2800" b="1">
                <a:solidFill>
                  <a:schemeClr val="lt1"/>
                </a:solidFill>
                <a:latin typeface="Noto Sans"/>
                <a:ea typeface="Noto Sans"/>
                <a:cs typeface="Noto Sans"/>
              </a:defRPr>
            </a:lvl1pPr>
          </a:lstStyle>
          <a:p>
            <a:r>
              <a:rPr lang="es-MX" dirty="0"/>
              <a:t>Solicitud de autorización para que se incluya en el Programa de Arrendamiento Inmobiliario para el año 2025, IMSS-Arrendatario Régimen Ordinario, autorizado</a:t>
            </a:r>
            <a:r>
              <a:rPr lang="es-MX" dirty="0">
                <a:solidFill>
                  <a:srgbClr val="00B050"/>
                </a:solidFill>
              </a:rPr>
              <a:t> </a:t>
            </a:r>
            <a:r>
              <a:rPr lang="es-MX" dirty="0"/>
              <a:t>y actualizado mediante los Acuerdos números ACDO.SA2.HCT.240924/355.P.DA de 24 de septiembre de 2024 y ACDO.SA2.HCT.260225/48.P.DA de 26 de febrero de 2025, la celebración de un contrato de nuevo arrendamiento a través de la persona Titular del Órgano de Operación Administrativa Desconcentrada Regional Veracruz Sur, sobre un inmueble que sirva como Almacén Delegacional.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1"/>
        <p:cNvGrpSpPr/>
        <p:nvPr/>
      </p:nvGrpSpPr>
      <p:grpSpPr>
        <a:xfrm>
          <a:off x="0" y="0"/>
          <a:ext cx="0" cy="0"/>
          <a:chOff x="0" y="0"/>
          <a:chExt cx="0" cy="0"/>
        </a:xfrm>
      </p:grpSpPr>
      <p:sp>
        <p:nvSpPr>
          <p:cNvPr id="2" name="Google Shape;106;p3">
            <a:extLst>
              <a:ext uri="{FF2B5EF4-FFF2-40B4-BE49-F238E27FC236}">
                <a16:creationId xmlns:a16="http://schemas.microsoft.com/office/drawing/2014/main" id="{BF070304-5331-3E71-39A7-89784239815B}"/>
              </a:ext>
            </a:extLst>
          </p:cNvPr>
          <p:cNvSpPr txBox="1">
            <a:spLocks/>
          </p:cNvSpPr>
          <p:nvPr/>
        </p:nvSpPr>
        <p:spPr>
          <a:xfrm>
            <a:off x="562375" y="983937"/>
            <a:ext cx="8668369" cy="450674"/>
          </a:xfrm>
          <a:prstGeom prst="rect">
            <a:avLst/>
          </a:prstGeom>
          <a:noFill/>
          <a:ln>
            <a:noFill/>
          </a:ln>
        </p:spPr>
        <p:txBody>
          <a:bodyPr spcFirstLastPara="1" wrap="square" lIns="91425" tIns="45700" rIns="91425" bIns="45700" anchor="t" anchorCtr="0">
            <a:noAutofit/>
          </a:bodyPr>
          <a:lstStyle>
            <a:lvl1pPr marL="0" indent="0" algn="ctr" defTabSz="914400" rtl="0" eaLnBrk="1" latinLnBrk="0" hangingPunct="1">
              <a:lnSpc>
                <a:spcPct val="90000"/>
              </a:lnSpc>
              <a:spcBef>
                <a:spcPts val="1000"/>
              </a:spcBef>
              <a:buFont typeface="Arial" panose="020B0604020202020204" pitchFamily="34" charset="0"/>
              <a:buNone/>
              <a:defRPr sz="2800" b="1" kern="1200">
                <a:solidFill>
                  <a:srgbClr val="A7802D"/>
                </a:solidFill>
                <a:latin typeface="MadrePatri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spcBef>
                <a:spcPts val="0"/>
              </a:spcBef>
              <a:buClr>
                <a:srgbClr val="BC945A"/>
              </a:buClr>
              <a:buSzPts val="2400"/>
            </a:pPr>
            <a:r>
              <a:rPr lang="es-MX" sz="2600" dirty="0">
                <a:solidFill>
                  <a:srgbClr val="235C4F"/>
                </a:solidFill>
                <a:latin typeface="Noto Son Bold"/>
                <a:ea typeface="Noto Sans Bold" panose="020B0802040504020204" pitchFamily="34" charset="0"/>
                <a:cs typeface="Noto Sans Bold" panose="020B0802040504020204" pitchFamily="34" charset="0"/>
              </a:rPr>
              <a:t>Contenido</a:t>
            </a:r>
          </a:p>
          <a:p>
            <a:pPr algn="l">
              <a:spcBef>
                <a:spcPts val="0"/>
              </a:spcBef>
              <a:buClr>
                <a:srgbClr val="BC945A"/>
              </a:buClr>
              <a:buSzPts val="2400"/>
            </a:pPr>
            <a:endParaRPr lang="en-US" sz="26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3" name="CuadroTexto 2">
            <a:extLst>
              <a:ext uri="{FF2B5EF4-FFF2-40B4-BE49-F238E27FC236}">
                <a16:creationId xmlns:a16="http://schemas.microsoft.com/office/drawing/2014/main" id="{7B083A2B-0A19-058E-B0AF-D1E0D88EB220}"/>
              </a:ext>
            </a:extLst>
          </p:cNvPr>
          <p:cNvSpPr txBox="1"/>
          <p:nvPr/>
        </p:nvSpPr>
        <p:spPr>
          <a:xfrm>
            <a:off x="2214797" y="2099646"/>
            <a:ext cx="8668370" cy="4124206"/>
          </a:xfrm>
          <a:prstGeom prst="rect">
            <a:avLst/>
          </a:prstGeom>
          <a:noFill/>
        </p:spPr>
        <p:txBody>
          <a:bodyPr wrap="square">
            <a:spAutoFit/>
          </a:bodyPr>
          <a:lstStyle/>
          <a:p>
            <a:endParaRPr lang="es-MX" sz="2600" dirty="0">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 Antecedentes</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 Desarrollo</a:t>
            </a: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endParaRPr lang="es-MX" sz="2400" b="1" kern="1200" dirty="0">
              <a:solidFill>
                <a:srgbClr val="235C4F"/>
              </a:solidFill>
              <a:latin typeface="Noto Son Bold"/>
              <a:ea typeface="Noto Sans" panose="020B0502040504020204" pitchFamily="34" charset="0"/>
              <a:cs typeface="Noto Sans" panose="020B0502040504020204" pitchFamily="34" charset="0"/>
            </a:endParaRPr>
          </a:p>
          <a:p>
            <a:pPr marL="0" lvl="1"/>
            <a:r>
              <a:rPr lang="es-MX" sz="2400" b="1" kern="1200" dirty="0">
                <a:solidFill>
                  <a:srgbClr val="235C4F"/>
                </a:solidFill>
                <a:latin typeface="Noto Son Bold"/>
                <a:ea typeface="Noto Sans" panose="020B0502040504020204" pitchFamily="34" charset="0"/>
                <a:cs typeface="Noto Sans" panose="020B0502040504020204" pitchFamily="34" charset="0"/>
              </a:rPr>
              <a:t>III. Proyecto de Acuerdo</a:t>
            </a:r>
          </a:p>
          <a:p>
            <a:pPr marL="0" lvl="1"/>
            <a:endParaRPr lang="es-MX" sz="2000" b="1" dirty="0">
              <a:solidFill>
                <a:srgbClr val="A7802D"/>
              </a:solidFill>
              <a:latin typeface="Noto Son Bold"/>
              <a:ea typeface="Noto Sans" panose="020B0502040504020204" pitchFamily="34" charset="0"/>
              <a:cs typeface="Noto Sans" panose="020B0502040504020204" pitchFamily="34" charset="0"/>
            </a:endParaRPr>
          </a:p>
        </p:txBody>
      </p:sp>
      <p:pic>
        <p:nvPicPr>
          <p:cNvPr id="4" name="Gráfico 3" descr="Blog contorno">
            <a:extLst>
              <a:ext uri="{FF2B5EF4-FFF2-40B4-BE49-F238E27FC236}">
                <a16:creationId xmlns:a16="http://schemas.microsoft.com/office/drawing/2014/main" id="{0BA9D7A9-D29D-545C-C631-F015AB886242}"/>
              </a:ext>
            </a:extLst>
          </p:cNvPr>
          <p:cNvPicPr>
            <a:picLocks noChangeAspect="1"/>
          </p:cNvPicPr>
          <p:nvPr/>
        </p:nvPicPr>
        <p:blipFill>
          <a:blip r:embed="rId4">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5"/>
              </a:ext>
            </a:extLst>
          </a:blip>
          <a:stretch>
            <a:fillRect/>
          </a:stretch>
        </p:blipFill>
        <p:spPr>
          <a:xfrm>
            <a:off x="10652223" y="2266535"/>
            <a:ext cx="756415" cy="756415"/>
          </a:xfrm>
          <a:prstGeom prst="rect">
            <a:avLst/>
          </a:prstGeom>
        </p:spPr>
      </p:pic>
      <p:pic>
        <p:nvPicPr>
          <p:cNvPr id="5" name="Gráfico 4" descr="Portapapeles parcialmente comprobado contorno">
            <a:extLst>
              <a:ext uri="{FF2B5EF4-FFF2-40B4-BE49-F238E27FC236}">
                <a16:creationId xmlns:a16="http://schemas.microsoft.com/office/drawing/2014/main" id="{C9051D53-FD29-C477-F40D-E6885DC0C9BD}"/>
              </a:ext>
            </a:extLst>
          </p:cNvPr>
          <p:cNvPicPr>
            <a:picLocks noChangeAspect="1"/>
          </p:cNvPicPr>
          <p:nvPr/>
        </p:nvPicPr>
        <p:blipFill>
          <a:blip r:embed="rId6">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7"/>
              </a:ext>
            </a:extLst>
          </a:blip>
          <a:stretch>
            <a:fillRect/>
          </a:stretch>
        </p:blipFill>
        <p:spPr>
          <a:xfrm>
            <a:off x="10644538" y="3582758"/>
            <a:ext cx="756415" cy="756415"/>
          </a:xfrm>
          <a:prstGeom prst="rect">
            <a:avLst/>
          </a:prstGeom>
        </p:spPr>
      </p:pic>
      <p:pic>
        <p:nvPicPr>
          <p:cNvPr id="6" name="Picture 15" descr="Apretón De Manos Reunión Acuerdo - Gráficos vectoriales gratis en Pixabay">
            <a:extLst>
              <a:ext uri="{FF2B5EF4-FFF2-40B4-BE49-F238E27FC236}">
                <a16:creationId xmlns:a16="http://schemas.microsoft.com/office/drawing/2014/main" id="{2517274A-EB45-1401-AA69-E6900D127011}"/>
              </a:ext>
            </a:extLst>
          </p:cNvPr>
          <p:cNvPicPr>
            <a:picLocks noChangeAspect="1" noChangeArrowheads="1"/>
          </p:cNvPicPr>
          <p:nvPr/>
        </p:nvPicPr>
        <p:blipFill>
          <a:blip r:embed="rId8" cstate="print">
            <a:duotone>
              <a:srgbClr val="A5A5A5">
                <a:shade val="45000"/>
                <a:satMod val="135000"/>
              </a:srgbClr>
              <a:prstClr val="white"/>
            </a:duotone>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10652222" y="5029994"/>
            <a:ext cx="756415" cy="719682"/>
          </a:xfrm>
          <a:prstGeom prst="rect">
            <a:avLst/>
          </a:prstGeom>
          <a:noFill/>
          <a:ln>
            <a:noFill/>
          </a:ln>
          <a:effectLst>
            <a:outerShdw blurRad="50800" dist="50800" dir="5400000" algn="ctr" rotWithShape="0">
              <a:sysClr val="window" lastClr="FFFFFF"/>
            </a:outerShdw>
          </a:effectLst>
          <a:extLst>
            <a:ext uri="{909E8E84-426E-40DD-AFC4-6F175D3DCCD1}">
              <a14:hiddenFill xmlns:a14="http://schemas.microsoft.com/office/drawing/2010/main">
                <a:solidFill>
                  <a:srgbClr val="FFFFFF"/>
                </a:solidFill>
              </a14:hiddenFill>
            </a:ext>
          </a:extLst>
        </p:spPr>
      </p:pic>
      <p:sp>
        <p:nvSpPr>
          <p:cNvPr id="7" name="Marcador de número de diapositiva 3">
            <a:extLst>
              <a:ext uri="{FF2B5EF4-FFF2-40B4-BE49-F238E27FC236}">
                <a16:creationId xmlns:a16="http://schemas.microsoft.com/office/drawing/2014/main" id="{7DE3FEB7-AC8F-D530-9C2B-A3638B854573}"/>
              </a:ext>
            </a:extLst>
          </p:cNvPr>
          <p:cNvSpPr txBox="1">
            <a:spLocks/>
          </p:cNvSpPr>
          <p:nvPr/>
        </p:nvSpPr>
        <p:spPr>
          <a:xfrm>
            <a:off x="14490034"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2</a:t>
            </a:fld>
            <a:endParaRPr lang="es-MX" sz="2040" dirty="0">
              <a:solidFill>
                <a:srgbClr val="235C4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06;p3">
            <a:extLst>
              <a:ext uri="{FF2B5EF4-FFF2-40B4-BE49-F238E27FC236}">
                <a16:creationId xmlns:a16="http://schemas.microsoft.com/office/drawing/2014/main" id="{D88DF3C6-2C31-2249-994A-AAB666FD153F}"/>
              </a:ext>
            </a:extLst>
          </p:cNvPr>
          <p:cNvSpPr txBox="1">
            <a:spLocks/>
          </p:cNvSpPr>
          <p:nvPr/>
        </p:nvSpPr>
        <p:spPr>
          <a:xfrm>
            <a:off x="643657" y="1157774"/>
            <a:ext cx="3680150"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 Antecedentes</a:t>
            </a:r>
            <a:endParaRPr lang="en-US" dirty="0"/>
          </a:p>
        </p:txBody>
      </p:sp>
      <p:sp>
        <p:nvSpPr>
          <p:cNvPr id="5" name="CuadroTexto 4">
            <a:extLst>
              <a:ext uri="{FF2B5EF4-FFF2-40B4-BE49-F238E27FC236}">
                <a16:creationId xmlns:a16="http://schemas.microsoft.com/office/drawing/2014/main" id="{D12236A2-CE12-57DB-2798-4EFBC7770458}"/>
              </a:ext>
            </a:extLst>
          </p:cNvPr>
          <p:cNvSpPr txBox="1"/>
          <p:nvPr/>
        </p:nvSpPr>
        <p:spPr>
          <a:xfrm>
            <a:off x="643656" y="2446329"/>
            <a:ext cx="13728005" cy="3416320"/>
          </a:xfrm>
          <a:prstGeom prst="rect">
            <a:avLst/>
          </a:prstGeom>
          <a:noFill/>
        </p:spPr>
        <p:txBody>
          <a:bodyPr wrap="square">
            <a:spAutoFit/>
          </a:bodyPr>
          <a:lstStyle/>
          <a:p>
            <a:pPr marL="285750" indent="-285750" algn="just" defTabSz="457200">
              <a:buClr>
                <a:srgbClr val="B38E5D"/>
              </a:buClr>
              <a:buSzPct val="130000"/>
              <a:buFont typeface="Arial" panose="020B0604020202020204" pitchFamily="34" charset="0"/>
              <a:buChar char="•"/>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La infraestructura inmobiliaria del Instituto Mexicano del Seguro Social (IMSS) está distribuida estratégicamente a lo largo de todo el territorio nacional con el objetivo de acercar los servicios a la población. No obstante, el incremento continuo en el número de asegurados y derechohabientes, así como la falta de infraestructura inmobiliaria propia en algunos estados de la República ha llevado a considerar como alternativa la ocupación de inmuebles federales disponibles. Ante la falta de opciones en este sentido, se ha optado por contratar en arrendamiento propiedades privadas para garantizar la prestación de los servicios. </a:t>
            </a: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marL="285750" indent="-285750" algn="just" defTabSz="457200">
              <a:buClr>
                <a:srgbClr val="B38E5D"/>
              </a:buClr>
              <a:buSzPct val="130000"/>
              <a:buFont typeface="Arial" panose="020B0604020202020204" pitchFamily="34" charset="0"/>
              <a:buChar char="•"/>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H. Consejo Técnico (HCT) del IMSS, mediante Acuerdo ACDO.SA2.HCT.240924/355.P.DA del 24 de septiembre de 2024, autorizó el </a:t>
            </a:r>
            <a:r>
              <a:rPr lang="es-MX" sz="1800" i="1"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de Arrendamiento Inmobiliario para el año 2025, IMSS-Arrendatario: Régimen Ordinario” </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(Programa), sin embargo, al mes de diciembre de ese mismo año surgieron nuevas necesidades, por lo que mediante similar ACDO.SA2.HCT.260225/48.P.DA del 26 de febrero de 2025, se autorizó la actualización de dicho Programa, el cual contempló un total de 292 operaciones inmobiliarias, con un </a:t>
            </a:r>
            <a:r>
              <a:rPr lang="es-MX" sz="1800" dirty="0">
                <a:solidFill>
                  <a:srgbClr val="235C4F"/>
                </a:solidFill>
              </a:rPr>
              <a:t>presupuesto de 522.1 millones de pesos,</a:t>
            </a: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 conforme lo siguiente:</a:t>
            </a:r>
          </a:p>
        </p:txBody>
      </p:sp>
      <p:graphicFrame>
        <p:nvGraphicFramePr>
          <p:cNvPr id="7" name="28 Tabla">
            <a:extLst>
              <a:ext uri="{FF2B5EF4-FFF2-40B4-BE49-F238E27FC236}">
                <a16:creationId xmlns:a16="http://schemas.microsoft.com/office/drawing/2014/main" id="{E408B179-4138-5C19-7581-32D2B88BEF01}"/>
              </a:ext>
            </a:extLst>
          </p:cNvPr>
          <p:cNvGraphicFramePr>
            <a:graphicFrameLocks noGrp="1"/>
          </p:cNvGraphicFramePr>
          <p:nvPr>
            <p:extLst>
              <p:ext uri="{D42A27DB-BD31-4B8C-83A1-F6EECF244321}">
                <p14:modId xmlns:p14="http://schemas.microsoft.com/office/powerpoint/2010/main" val="3771007054"/>
              </p:ext>
            </p:extLst>
          </p:nvPr>
        </p:nvGraphicFramePr>
        <p:xfrm>
          <a:off x="4491218" y="6258101"/>
          <a:ext cx="6032879" cy="2164589"/>
        </p:xfrm>
        <a:graphic>
          <a:graphicData uri="http://schemas.openxmlformats.org/drawingml/2006/table">
            <a:tbl>
              <a:tblPr firstRow="1" bandRow="1"/>
              <a:tblGrid>
                <a:gridCol w="2960460">
                  <a:extLst>
                    <a:ext uri="{9D8B030D-6E8A-4147-A177-3AD203B41FA5}">
                      <a16:colId xmlns:a16="http://schemas.microsoft.com/office/drawing/2014/main" val="20000"/>
                    </a:ext>
                  </a:extLst>
                </a:gridCol>
                <a:gridCol w="3072419">
                  <a:extLst>
                    <a:ext uri="{9D8B030D-6E8A-4147-A177-3AD203B41FA5}">
                      <a16:colId xmlns:a16="http://schemas.microsoft.com/office/drawing/2014/main" val="20001"/>
                    </a:ext>
                  </a:extLst>
                </a:gridCol>
              </a:tblGrid>
              <a:tr h="385120">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Tipo</a:t>
                      </a:r>
                      <a:endParaRPr lang="es-MX" sz="1800" b="0"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b="1" kern="1200">
                          <a:solidFill>
                            <a:schemeClr val="tx1"/>
                          </a:solidFill>
                          <a:latin typeface="Montserrat"/>
                        </a:defRPr>
                      </a:lvl1pPr>
                      <a:lvl2pPr marL="457200" algn="l" defTabSz="914400" rtl="0" eaLnBrk="1" latinLnBrk="0" hangingPunct="1">
                        <a:defRPr sz="1800" b="1" kern="1200">
                          <a:solidFill>
                            <a:schemeClr val="tx1"/>
                          </a:solidFill>
                          <a:latin typeface="Montserrat"/>
                        </a:defRPr>
                      </a:lvl2pPr>
                      <a:lvl3pPr marL="914400" algn="l" defTabSz="914400" rtl="0" eaLnBrk="1" latinLnBrk="0" hangingPunct="1">
                        <a:defRPr sz="1800" b="1" kern="1200">
                          <a:solidFill>
                            <a:schemeClr val="tx1"/>
                          </a:solidFill>
                          <a:latin typeface="Montserrat"/>
                        </a:defRPr>
                      </a:lvl3pPr>
                      <a:lvl4pPr marL="1371600" algn="l" defTabSz="914400" rtl="0" eaLnBrk="1" latinLnBrk="0" hangingPunct="1">
                        <a:defRPr sz="1800" b="1" kern="1200">
                          <a:solidFill>
                            <a:schemeClr val="tx1"/>
                          </a:solidFill>
                          <a:latin typeface="Montserrat"/>
                        </a:defRPr>
                      </a:lvl4pPr>
                      <a:lvl5pPr marL="1828800" algn="l" defTabSz="914400" rtl="0" eaLnBrk="1" latinLnBrk="0" hangingPunct="1">
                        <a:defRPr sz="1800" b="1" kern="1200">
                          <a:solidFill>
                            <a:schemeClr val="tx1"/>
                          </a:solidFill>
                          <a:latin typeface="Montserrat"/>
                        </a:defRPr>
                      </a:lvl5pPr>
                      <a:lvl6pPr marL="2286000" algn="l" defTabSz="914400" rtl="0" eaLnBrk="1" latinLnBrk="0" hangingPunct="1">
                        <a:defRPr sz="1800" b="1" kern="1200">
                          <a:solidFill>
                            <a:schemeClr val="tx1"/>
                          </a:solidFill>
                          <a:latin typeface="Montserrat"/>
                        </a:defRPr>
                      </a:lvl6pPr>
                      <a:lvl7pPr marL="2743200" algn="l" defTabSz="914400" rtl="0" eaLnBrk="1" latinLnBrk="0" hangingPunct="1">
                        <a:defRPr sz="1800" b="1" kern="1200">
                          <a:solidFill>
                            <a:schemeClr val="tx1"/>
                          </a:solidFill>
                          <a:latin typeface="Montserrat"/>
                        </a:defRPr>
                      </a:lvl7pPr>
                      <a:lvl8pPr marL="3200400" algn="l" defTabSz="914400" rtl="0" eaLnBrk="1" latinLnBrk="0" hangingPunct="1">
                        <a:defRPr sz="1800" b="1" kern="1200">
                          <a:solidFill>
                            <a:schemeClr val="tx1"/>
                          </a:solidFill>
                          <a:latin typeface="Montserrat"/>
                        </a:defRPr>
                      </a:lvl8pPr>
                      <a:lvl9pPr marL="3657600" algn="l" defTabSz="914400" rtl="0" eaLnBrk="1" latinLnBrk="0" hangingPunct="1">
                        <a:defRPr sz="1800" b="1"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Número</a:t>
                      </a:r>
                      <a:endParaRPr lang="es-MX" sz="1800" b="0"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0"/>
                  </a:ext>
                </a:extLst>
              </a:tr>
              <a:tr h="367513">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Renovación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210</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4972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Cancelación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Sustitución</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44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56149">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177800" marR="53975" lvl="1" indent="6350"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Nuevos</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fontAlgn="b" latinLnBrk="0" hangingPunct="1">
                        <a:lnSpc>
                          <a:spcPct val="115000"/>
                        </a:lnSpc>
                        <a:spcAft>
                          <a:spcPts val="0"/>
                        </a:spcAft>
                      </a:pPr>
                      <a:r>
                        <a:rPr lang="es-MX" sz="1800" b="0" kern="1200" spc="-5"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34</a:t>
                      </a:r>
                    </a:p>
                  </a:txBody>
                  <a:tcPr marL="9110" marR="9110" marT="11627"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49934">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Total</a:t>
                      </a: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tc>
                  <a:txBody>
                    <a:bodyPr/>
                    <a:lstStyle>
                      <a:lvl1pPr marL="0" algn="l" defTabSz="914400" rtl="0" eaLnBrk="1" latinLnBrk="0" hangingPunct="1">
                        <a:defRPr sz="1800" kern="1200">
                          <a:solidFill>
                            <a:schemeClr val="tx1"/>
                          </a:solidFill>
                          <a:latin typeface="Montserrat"/>
                        </a:defRPr>
                      </a:lvl1pPr>
                      <a:lvl2pPr marL="457200" algn="l" defTabSz="914400" rtl="0" eaLnBrk="1" latinLnBrk="0" hangingPunct="1">
                        <a:defRPr sz="1800" kern="1200">
                          <a:solidFill>
                            <a:schemeClr val="tx1"/>
                          </a:solidFill>
                          <a:latin typeface="Montserrat"/>
                        </a:defRPr>
                      </a:lvl2pPr>
                      <a:lvl3pPr marL="914400" algn="l" defTabSz="914400" rtl="0" eaLnBrk="1" latinLnBrk="0" hangingPunct="1">
                        <a:defRPr sz="1800" kern="1200">
                          <a:solidFill>
                            <a:schemeClr val="tx1"/>
                          </a:solidFill>
                          <a:latin typeface="Montserrat"/>
                        </a:defRPr>
                      </a:lvl3pPr>
                      <a:lvl4pPr marL="1371600" algn="l" defTabSz="914400" rtl="0" eaLnBrk="1" latinLnBrk="0" hangingPunct="1">
                        <a:defRPr sz="1800" kern="1200">
                          <a:solidFill>
                            <a:schemeClr val="tx1"/>
                          </a:solidFill>
                          <a:latin typeface="Montserrat"/>
                        </a:defRPr>
                      </a:lvl4pPr>
                      <a:lvl5pPr marL="1828800" algn="l" defTabSz="914400" rtl="0" eaLnBrk="1" latinLnBrk="0" hangingPunct="1">
                        <a:defRPr sz="1800" kern="1200">
                          <a:solidFill>
                            <a:schemeClr val="tx1"/>
                          </a:solidFill>
                          <a:latin typeface="Montserrat"/>
                        </a:defRPr>
                      </a:lvl5pPr>
                      <a:lvl6pPr marL="2286000" algn="l" defTabSz="914400" rtl="0" eaLnBrk="1" latinLnBrk="0" hangingPunct="1">
                        <a:defRPr sz="1800" kern="1200">
                          <a:solidFill>
                            <a:schemeClr val="tx1"/>
                          </a:solidFill>
                          <a:latin typeface="Montserrat"/>
                        </a:defRPr>
                      </a:lvl6pPr>
                      <a:lvl7pPr marL="2743200" algn="l" defTabSz="914400" rtl="0" eaLnBrk="1" latinLnBrk="0" hangingPunct="1">
                        <a:defRPr sz="1800" kern="1200">
                          <a:solidFill>
                            <a:schemeClr val="tx1"/>
                          </a:solidFill>
                          <a:latin typeface="Montserrat"/>
                        </a:defRPr>
                      </a:lvl7pPr>
                      <a:lvl8pPr marL="3200400" algn="l" defTabSz="914400" rtl="0" eaLnBrk="1" latinLnBrk="0" hangingPunct="1">
                        <a:defRPr sz="1800" kern="1200">
                          <a:solidFill>
                            <a:schemeClr val="tx1"/>
                          </a:solidFill>
                          <a:latin typeface="Montserrat"/>
                        </a:defRPr>
                      </a:lvl8pPr>
                      <a:lvl9pPr marL="3657600" algn="l" defTabSz="914400" rtl="0" eaLnBrk="1" latinLnBrk="0" hangingPunct="1">
                        <a:defRPr sz="1800" kern="1200">
                          <a:solidFill>
                            <a:schemeClr val="tx1"/>
                          </a:solidFill>
                          <a:latin typeface="Montserrat"/>
                        </a:defRPr>
                      </a:lvl9pPr>
                    </a:lstStyle>
                    <a:p>
                      <a:pPr marL="0" marR="53975" algn="ctr" defTabSz="914400" rtl="0" eaLnBrk="1" latinLnBrk="0" hangingPunct="1">
                        <a:lnSpc>
                          <a:spcPct val="115000"/>
                        </a:lnSpc>
                        <a:spcAft>
                          <a:spcPts val="0"/>
                        </a:spcAft>
                      </a:pPr>
                      <a:r>
                        <a:rPr lang="es-MX" sz="1800" b="1" u="none" strike="noStrike" kern="1200" spc="-5" dirty="0">
                          <a:solidFill>
                            <a:schemeClr val="bg1"/>
                          </a:solidFill>
                          <a:effectLst/>
                          <a:latin typeface="Noto Sans" panose="020B0502040504020204" pitchFamily="34" charset="0"/>
                          <a:ea typeface="Noto Sans" panose="020B0502040504020204" pitchFamily="34" charset="0"/>
                          <a:cs typeface="Noto Sans" panose="020B0502040504020204" pitchFamily="34" charset="0"/>
                        </a:rPr>
                        <a:t>292</a:t>
                      </a:r>
                      <a:endParaRPr lang="es-MX" sz="1800" b="1" u="none" strike="noStrike" kern="1200" spc="-5" baseline="30000" dirty="0">
                        <a:solidFill>
                          <a:srgbClr val="00B050"/>
                        </a:solidFill>
                        <a:effectLst/>
                        <a:latin typeface="Noto Sans" panose="020B0502040504020204" pitchFamily="34" charset="0"/>
                        <a:ea typeface="Noto Sans" panose="020B0502040504020204" pitchFamily="34" charset="0"/>
                        <a:cs typeface="Noto Sans" panose="020B0502040504020204" pitchFamily="34" charset="0"/>
                      </a:endParaRPr>
                    </a:p>
                  </a:txBody>
                  <a:tcPr marL="42510" marR="4251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45C4F"/>
                    </a:solidFill>
                  </a:tcPr>
                </a:tc>
                <a:extLst>
                  <a:ext uri="{0D108BD9-81ED-4DB2-BD59-A6C34878D82A}">
                    <a16:rowId xmlns:a16="http://schemas.microsoft.com/office/drawing/2014/main" val="10006"/>
                  </a:ext>
                </a:extLst>
              </a:tr>
            </a:tbl>
          </a:graphicData>
        </a:graphic>
      </p:graphicFrame>
      <p:pic>
        <p:nvPicPr>
          <p:cNvPr id="3" name="Gráfico 2" descr="Blog contorno">
            <a:extLst>
              <a:ext uri="{FF2B5EF4-FFF2-40B4-BE49-F238E27FC236}">
                <a16:creationId xmlns:a16="http://schemas.microsoft.com/office/drawing/2014/main" id="{2FBA0DB4-36E3-613C-7E9A-347B6A03C84A}"/>
              </a:ext>
            </a:extLst>
          </p:cNvPr>
          <p:cNvPicPr>
            <a:picLocks noChangeAspect="1"/>
          </p:cNvPicPr>
          <p:nvPr/>
        </p:nvPicPr>
        <p:blipFill>
          <a:blip r:embed="rId2">
            <a:duotone>
              <a:srgbClr val="A5A5A5">
                <a:shade val="45000"/>
                <a:satMod val="135000"/>
              </a:srgbClr>
              <a:prstClr val="white"/>
            </a:duotone>
            <a:clrChange>
              <a:clrFrom>
                <a:srgbClr val="000000">
                  <a:alpha val="0"/>
                </a:srgbClr>
              </a:clrFrom>
              <a:clrTo>
                <a:srgbClr val="000000">
                  <a:alpha val="0"/>
                </a:srgbClr>
              </a:clrTo>
            </a:clrChange>
            <a:extLst>
              <a:ext uri="{96DAC541-7B7A-43D3-8B79-37D633B846F1}">
                <asvg:svgBlip xmlns:asvg="http://schemas.microsoft.com/office/drawing/2016/SVG/main" r:embed="rId3"/>
              </a:ext>
            </a:extLst>
          </a:blip>
          <a:stretch>
            <a:fillRect/>
          </a:stretch>
        </p:blipFill>
        <p:spPr>
          <a:xfrm>
            <a:off x="3130664" y="1004903"/>
            <a:ext cx="756415" cy="756415"/>
          </a:xfrm>
          <a:prstGeom prst="rect">
            <a:avLst/>
          </a:prstGeom>
        </p:spPr>
      </p:pic>
      <p:sp>
        <p:nvSpPr>
          <p:cNvPr id="31" name="Marcador de número de diapositiva 3">
            <a:extLst>
              <a:ext uri="{FF2B5EF4-FFF2-40B4-BE49-F238E27FC236}">
                <a16:creationId xmlns:a16="http://schemas.microsoft.com/office/drawing/2014/main" id="{777D439F-C3FB-67A9-2069-5B60850E4018}"/>
              </a:ext>
            </a:extLst>
          </p:cNvPr>
          <p:cNvSpPr txBox="1">
            <a:spLocks/>
          </p:cNvSpPr>
          <p:nvPr/>
        </p:nvSpPr>
        <p:spPr>
          <a:xfrm>
            <a:off x="14490034"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3</a:t>
            </a:fld>
            <a:endParaRPr lang="es-MX" sz="2040" dirty="0">
              <a:solidFill>
                <a:srgbClr val="235C4F"/>
              </a:solidFill>
            </a:endParaRPr>
          </a:p>
        </p:txBody>
      </p:sp>
    </p:spTree>
    <p:extLst>
      <p:ext uri="{BB962C8B-B14F-4D97-AF65-F5344CB8AC3E}">
        <p14:creationId xmlns:p14="http://schemas.microsoft.com/office/powerpoint/2010/main" val="2539777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0C96819B-5697-BC60-FC3A-91DF136114E4}"/>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AC13C9D2-771F-98E8-2404-CE17698C0840}"/>
              </a:ext>
            </a:extLst>
          </p:cNvPr>
          <p:cNvSpPr txBox="1">
            <a:spLocks/>
          </p:cNvSpPr>
          <p:nvPr/>
        </p:nvSpPr>
        <p:spPr>
          <a:xfrm>
            <a:off x="460376" y="816434"/>
            <a:ext cx="2570208"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p:txBody>
      </p:sp>
      <p:sp>
        <p:nvSpPr>
          <p:cNvPr id="9" name="CuadroTexto 8">
            <a:extLst>
              <a:ext uri="{FF2B5EF4-FFF2-40B4-BE49-F238E27FC236}">
                <a16:creationId xmlns:a16="http://schemas.microsoft.com/office/drawing/2014/main" id="{36671C3F-0E63-B3BD-9FC1-79C3966B4B85}"/>
              </a:ext>
            </a:extLst>
          </p:cNvPr>
          <p:cNvSpPr txBox="1"/>
          <p:nvPr/>
        </p:nvSpPr>
        <p:spPr>
          <a:xfrm>
            <a:off x="648441" y="2698586"/>
            <a:ext cx="9455921" cy="4662815"/>
          </a:xfrm>
          <a:prstGeom prst="rect">
            <a:avLst/>
          </a:prstGeom>
          <a:noFill/>
        </p:spPr>
        <p:txBody>
          <a:bodyPr wrap="square">
            <a:spAutoFit/>
          </a:bodyPr>
          <a:lstStyle/>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El Órgano de Operación Administrativa Desconcentrada (OOAD) Regional Veracruz Sur cuenta con un inmueble institucional propio, ubicado en Calle Norte 22, No. 2, Colonia Santa Catarina, C.P. 94732, municipio de Río Blanco, Veracruz, con el servicio de Almacén Delegacional, con una antigüedad de 50 años.</a:t>
            </a:r>
          </a:p>
          <a:p>
            <a:pPr algn="just" defTabSz="457200">
              <a:buClr>
                <a:srgbClr val="B38E5D"/>
              </a:buClr>
              <a:buSzPct val="130000"/>
              <a:defRPr/>
            </a:pPr>
            <a:endPar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En consecuencia, el OOAD Regional Veracruz Sur llevó a cabo acciones de prevención y reducción de riesgo en las instalaciones del Almacén Delegacional, identificando diversas condiciones que ponen en riesgo tanto la operación como la seguridad de los trabajadores y visitantes, por lo que en el mes de septiembre de 2024, se solicitó Dictamen de Seguridad Estructural, el cual reveló, entre otros hallazgos, un desplome de 9 centímetros en un muro colindante, falla estructural principalmente relacionadas con el asentamiento, fracturas en el piso y el colapso de un muro adyacente al parque de beisbol, con recomendaciones de rehabilitación del inmueble, retirar todos los racks que ejerzan una fuerza hacia el muro, realizar trabajos de adosamiento y colocar grapas a lo largo de las alturas de las columnas, sugiriendo además el uso de tensores para reforzar la estructura. </a:t>
            </a:r>
          </a:p>
          <a:p>
            <a:pPr algn="just" defTabSz="457200">
              <a:buClr>
                <a:srgbClr val="B38E5D"/>
              </a:buClr>
              <a:buSzPct val="130000"/>
              <a:defRPr/>
            </a:pPr>
            <a:endParaRPr lang="es-MX" sz="9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p:txBody>
      </p:sp>
      <p:sp>
        <p:nvSpPr>
          <p:cNvPr id="3" name="AutoShape 2" descr="blob:https://web.whatsapp.com/cf676943-3d1f-4680-82fb-9eb56301d6f5"/>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027" name="Picture 3" descr="C:\Users\david.reyeshe\Downloads\WhatsApp Image 2025-03-26 at 5.03.14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67851" y="2423307"/>
            <a:ext cx="4678510" cy="288597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8" name="Picture 5"/>
          <p:cNvPicPr>
            <a:picLocks noChangeAspect="1" noChangeArrowheads="1"/>
          </p:cNvPicPr>
          <p:nvPr/>
        </p:nvPicPr>
        <p:blipFill rotWithShape="1">
          <a:blip r:embed="rId4">
            <a:extLst>
              <a:ext uri="{28A0092B-C50C-407E-A947-70E740481C1C}">
                <a14:useLocalDpi xmlns:a14="http://schemas.microsoft.com/office/drawing/2010/main" val="0"/>
              </a:ext>
            </a:extLst>
          </a:blip>
          <a:srcRect l="1840" t="4174" r="4578"/>
          <a:stretch/>
        </p:blipFill>
        <p:spPr bwMode="auto">
          <a:xfrm>
            <a:off x="10567851" y="5749282"/>
            <a:ext cx="4678509" cy="28554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Marcador de número de diapositiva 3">
            <a:extLst>
              <a:ext uri="{FF2B5EF4-FFF2-40B4-BE49-F238E27FC236}">
                <a16:creationId xmlns:a16="http://schemas.microsoft.com/office/drawing/2014/main" id="{D84859EE-B1B8-7897-C510-32A8413EFC61}"/>
              </a:ext>
            </a:extLst>
          </p:cNvPr>
          <p:cNvSpPr txBox="1">
            <a:spLocks/>
          </p:cNvSpPr>
          <p:nvPr/>
        </p:nvSpPr>
        <p:spPr>
          <a:xfrm>
            <a:off x="14490034"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4</a:t>
            </a:fld>
            <a:endParaRPr lang="es-MX" sz="2040" dirty="0">
              <a:solidFill>
                <a:srgbClr val="235C4F"/>
              </a:solidFill>
            </a:endParaRPr>
          </a:p>
        </p:txBody>
      </p:sp>
      <p:sp>
        <p:nvSpPr>
          <p:cNvPr id="5" name="Google Shape;106;p3">
            <a:extLst>
              <a:ext uri="{FF2B5EF4-FFF2-40B4-BE49-F238E27FC236}">
                <a16:creationId xmlns:a16="http://schemas.microsoft.com/office/drawing/2014/main" id="{1AE3BEF1-AE44-B0AB-F69C-17912B98E933}"/>
              </a:ext>
            </a:extLst>
          </p:cNvPr>
          <p:cNvSpPr txBox="1">
            <a:spLocks/>
          </p:cNvSpPr>
          <p:nvPr/>
        </p:nvSpPr>
        <p:spPr>
          <a:xfrm>
            <a:off x="643657" y="1157774"/>
            <a:ext cx="3680150"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10" name="Gráfico 9" descr="Portapapeles parcialmente comprobado contorno">
            <a:extLst>
              <a:ext uri="{FF2B5EF4-FFF2-40B4-BE49-F238E27FC236}">
                <a16:creationId xmlns:a16="http://schemas.microsoft.com/office/drawing/2014/main" id="{5B90D678-85B1-4D60-44DD-23314BAFAFB9}"/>
              </a:ext>
            </a:extLst>
          </p:cNvPr>
          <p:cNvPicPr>
            <a:picLocks noChangeAspect="1"/>
          </p:cNvPicPr>
          <p:nvPr/>
        </p:nvPicPr>
        <p:blipFill>
          <a:blip r:embed="rId5">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6"/>
              </a:ext>
            </a:extLst>
          </a:blip>
          <a:stretch>
            <a:fillRect/>
          </a:stretch>
        </p:blipFill>
        <p:spPr>
          <a:xfrm>
            <a:off x="2542573" y="1004903"/>
            <a:ext cx="756415" cy="756415"/>
          </a:xfrm>
          <a:prstGeom prst="rect">
            <a:avLst/>
          </a:prstGeom>
        </p:spPr>
      </p:pic>
    </p:spTree>
    <p:extLst>
      <p:ext uri="{BB962C8B-B14F-4D97-AF65-F5344CB8AC3E}">
        <p14:creationId xmlns:p14="http://schemas.microsoft.com/office/powerpoint/2010/main" val="1912321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20EEFCA2-EDE1-009E-DAAC-8416AD09B7AE}"/>
            </a:ext>
          </a:extLst>
        </p:cNvPr>
        <p:cNvGrpSpPr/>
        <p:nvPr/>
      </p:nvGrpSpPr>
      <p:grpSpPr>
        <a:xfrm>
          <a:off x="0" y="0"/>
          <a:ext cx="0" cy="0"/>
          <a:chOff x="0" y="0"/>
          <a:chExt cx="0" cy="0"/>
        </a:xfrm>
      </p:grpSpPr>
      <p:sp>
        <p:nvSpPr>
          <p:cNvPr id="9" name="CuadroTexto 8">
            <a:extLst>
              <a:ext uri="{FF2B5EF4-FFF2-40B4-BE49-F238E27FC236}">
                <a16:creationId xmlns:a16="http://schemas.microsoft.com/office/drawing/2014/main" id="{8D1ECD9C-61B4-D620-99BD-1A34FB19A2CA}"/>
              </a:ext>
            </a:extLst>
          </p:cNvPr>
          <p:cNvSpPr txBox="1"/>
          <p:nvPr/>
        </p:nvSpPr>
        <p:spPr>
          <a:xfrm>
            <a:off x="643657" y="1998395"/>
            <a:ext cx="7952105" cy="6063198"/>
          </a:xfrm>
          <a:prstGeom prst="rect">
            <a:avLst/>
          </a:prstGeom>
          <a:noFill/>
        </p:spPr>
        <p:txBody>
          <a:bodyPr wrap="square">
            <a:spAutoFit/>
          </a:bodyPr>
          <a:lstStyle/>
          <a:p>
            <a:pPr algn="just" defTabSz="457200">
              <a:buClr>
                <a:srgbClr val="B38E5D"/>
              </a:buClr>
              <a:buSzPct val="130000"/>
              <a:defRPr/>
            </a:pPr>
            <a:endParaRPr lang="es-MX" sz="9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Por lo anterior, mediante oficio número 329001130100/DCYPI/163/2025 del 11 de febrero de 2025, el Titular de ese OOAD Regional Veracruz Sur, comunicó al Titular de la Coordinación de Conservación y Servicios Generales, adscrito a la Dirección de Administración, la necesidad de contar con la autorización de un nuevo arrendamiento para el servicio de Almacén Delegacional, derivado de la falla estructural que presenta el almacén propio. La contratación del nuevo almacén contribuirá con la operación de ese OOAD, permitiendo tener la superficie de almacenaje suficiente y necesaria; garantizando, adicionalmente las condiciones de seguridad tanto para el personal y resguardo de los bienes terapéuticos y no terapéuticos, que serán suministrados a las unidades médicas y administrativas de esa localidad.</a:t>
            </a:r>
          </a:p>
          <a:p>
            <a:pPr algn="just" defTabSz="457200">
              <a:buClr>
                <a:srgbClr val="B38E5D"/>
              </a:buClr>
              <a:buSzPct val="130000"/>
              <a:defRPr/>
            </a:pPr>
            <a:endPar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a:p>
            <a:pPr algn="just" defTabSz="457200">
              <a:buClr>
                <a:srgbClr val="B38E5D"/>
              </a:buClr>
              <a:buSzPct val="130000"/>
              <a:defRPr/>
            </a:pPr>
            <a:r>
              <a:rPr lang="es-MX" sz="1800" kern="100" dirty="0">
                <a:solidFill>
                  <a:srgbClr val="235C4F"/>
                </a:solidFill>
                <a:latin typeface="Noto Sans Regular" panose="020B0604020202020204" charset="0"/>
                <a:ea typeface="Noto Sans" panose="020B0502040504020204" pitchFamily="34" charset="0"/>
                <a:cs typeface="Noto Sans Regular" panose="020B0604020202020204" charset="0"/>
              </a:rPr>
              <a:t>Por las razones expuestas y considerando que la necesidad de un nuevo arrendamiento no fue contemplada en el ya mencionado Programa, es fundamental obtener la autorización correspondiente para incluir esta solicitud en el mismo. Esto permitirá contar con infraestructura adecuada para resguardar y proteger los bienes terapéuticos y no terapéuticos de las localidades de Orizaba, Córdoba, Cosamaloapan, Minatitlán y Coatzacoalcos, garantizando la seguridad de los trabajadores y visitantes sin poner en riesgo la operación del servicio.</a:t>
            </a:r>
            <a:endParaRPr lang="es-MX" sz="1900" kern="100" dirty="0">
              <a:solidFill>
                <a:srgbClr val="235C4F"/>
              </a:solidFill>
              <a:latin typeface="Noto Sans Regular" panose="020B0604020202020204" charset="0"/>
              <a:ea typeface="Noto Sans" panose="020B0502040504020204" pitchFamily="34" charset="0"/>
              <a:cs typeface="Noto Sans Regular" panose="020B0604020202020204" charset="0"/>
            </a:endParaRPr>
          </a:p>
        </p:txBody>
      </p:sp>
      <p:sp>
        <p:nvSpPr>
          <p:cNvPr id="3" name="AutoShape 2" descr="blob:https://web.whatsapp.com/cf676943-3d1f-4680-82fb-9eb56301d6f5">
            <a:extLst>
              <a:ext uri="{FF2B5EF4-FFF2-40B4-BE49-F238E27FC236}">
                <a16:creationId xmlns:a16="http://schemas.microsoft.com/office/drawing/2014/main" id="{3F92FB48-179A-FCCC-F12B-DD60065BC896}"/>
              </a:ext>
            </a:extLst>
          </p:cNvP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4" name="Marcador de número de diapositiva 3">
            <a:extLst>
              <a:ext uri="{FF2B5EF4-FFF2-40B4-BE49-F238E27FC236}">
                <a16:creationId xmlns:a16="http://schemas.microsoft.com/office/drawing/2014/main" id="{1481139D-0305-B770-ABE9-52FEF8753CD6}"/>
              </a:ext>
            </a:extLst>
          </p:cNvPr>
          <p:cNvSpPr txBox="1">
            <a:spLocks/>
          </p:cNvSpPr>
          <p:nvPr/>
        </p:nvSpPr>
        <p:spPr>
          <a:xfrm>
            <a:off x="14490034"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5</a:t>
            </a:fld>
            <a:endParaRPr lang="es-MX" sz="2040" dirty="0">
              <a:solidFill>
                <a:srgbClr val="235C4F"/>
              </a:solidFill>
            </a:endParaRPr>
          </a:p>
        </p:txBody>
      </p:sp>
      <p:pic>
        <p:nvPicPr>
          <p:cNvPr id="5" name="Picture 2">
            <a:extLst>
              <a:ext uri="{FF2B5EF4-FFF2-40B4-BE49-F238E27FC236}">
                <a16:creationId xmlns:a16="http://schemas.microsoft.com/office/drawing/2014/main" id="{45581203-00EE-99B6-7863-7C20661FBB1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377" t="3356" r="5429" b="4140"/>
          <a:stretch/>
        </p:blipFill>
        <p:spPr bwMode="auto">
          <a:xfrm>
            <a:off x="12067262" y="2134135"/>
            <a:ext cx="3179098" cy="2790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a:extLst>
              <a:ext uri="{FF2B5EF4-FFF2-40B4-BE49-F238E27FC236}">
                <a16:creationId xmlns:a16="http://schemas.microsoft.com/office/drawing/2014/main" id="{341331C7-509F-36F5-E6A6-E754587C91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518" t="1875" r="7203" b="2359"/>
          <a:stretch/>
        </p:blipFill>
        <p:spPr bwMode="auto">
          <a:xfrm>
            <a:off x="10329902" y="5135292"/>
            <a:ext cx="3474720" cy="32298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4">
            <a:extLst>
              <a:ext uri="{FF2B5EF4-FFF2-40B4-BE49-F238E27FC236}">
                <a16:creationId xmlns:a16="http://schemas.microsoft.com/office/drawing/2014/main" id="{5B0051B9-3C00-4907-AF9C-077C89E5906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169" r="4547" b="2517"/>
          <a:stretch/>
        </p:blipFill>
        <p:spPr bwMode="auto">
          <a:xfrm>
            <a:off x="8791303" y="2134135"/>
            <a:ext cx="3051045" cy="27905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Google Shape;106;p3">
            <a:extLst>
              <a:ext uri="{FF2B5EF4-FFF2-40B4-BE49-F238E27FC236}">
                <a16:creationId xmlns:a16="http://schemas.microsoft.com/office/drawing/2014/main" id="{67ECB610-01FD-D525-5464-268A1A50E279}"/>
              </a:ext>
            </a:extLst>
          </p:cNvPr>
          <p:cNvSpPr txBox="1">
            <a:spLocks/>
          </p:cNvSpPr>
          <p:nvPr/>
        </p:nvSpPr>
        <p:spPr>
          <a:xfrm>
            <a:off x="643657" y="1157774"/>
            <a:ext cx="3680150"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 Desarrollo</a:t>
            </a:r>
            <a:endParaRPr lang="en-US" dirty="0"/>
          </a:p>
        </p:txBody>
      </p:sp>
      <p:pic>
        <p:nvPicPr>
          <p:cNvPr id="11" name="Gráfico 10" descr="Portapapeles parcialmente comprobado contorno">
            <a:extLst>
              <a:ext uri="{FF2B5EF4-FFF2-40B4-BE49-F238E27FC236}">
                <a16:creationId xmlns:a16="http://schemas.microsoft.com/office/drawing/2014/main" id="{4A9AAC71-9CF5-4FA2-98EA-F4A6A9AAFD9A}"/>
              </a:ext>
            </a:extLst>
          </p:cNvPr>
          <p:cNvPicPr>
            <a:picLocks noChangeAspect="1"/>
          </p:cNvPicPr>
          <p:nvPr/>
        </p:nvPicPr>
        <p:blipFill>
          <a:blip r:embed="rId6">
            <a:clrChange>
              <a:clrFrom>
                <a:srgbClr val="000000">
                  <a:alpha val="0"/>
                </a:srgbClr>
              </a:clrFrom>
              <a:clrTo>
                <a:srgbClr val="000000">
                  <a:alpha val="0"/>
                </a:srgbClr>
              </a:clrTo>
            </a:clrChange>
            <a:duotone>
              <a:srgbClr val="A5A5A5">
                <a:shade val="45000"/>
                <a:satMod val="135000"/>
              </a:srgbClr>
              <a:prstClr val="white"/>
            </a:duotone>
            <a:extLst>
              <a:ext uri="{96DAC541-7B7A-43D3-8B79-37D633B846F1}">
                <asvg:svgBlip xmlns:asvg="http://schemas.microsoft.com/office/drawing/2016/SVG/main" r:embed="rId7"/>
              </a:ext>
            </a:extLst>
          </a:blip>
          <a:stretch>
            <a:fillRect/>
          </a:stretch>
        </p:blipFill>
        <p:spPr>
          <a:xfrm>
            <a:off x="2542573" y="1004903"/>
            <a:ext cx="756415" cy="756415"/>
          </a:xfrm>
          <a:prstGeom prst="rect">
            <a:avLst/>
          </a:prstGeom>
        </p:spPr>
      </p:pic>
    </p:spTree>
    <p:extLst>
      <p:ext uri="{BB962C8B-B14F-4D97-AF65-F5344CB8AC3E}">
        <p14:creationId xmlns:p14="http://schemas.microsoft.com/office/powerpoint/2010/main" val="921369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1">
          <a:extLst>
            <a:ext uri="{FF2B5EF4-FFF2-40B4-BE49-F238E27FC236}">
              <a16:creationId xmlns:a16="http://schemas.microsoft.com/office/drawing/2014/main" id="{CC128CE1-BBA5-49CC-9652-D59850629930}"/>
            </a:ext>
          </a:extLst>
        </p:cNvPr>
        <p:cNvGrpSpPr/>
        <p:nvPr/>
      </p:nvGrpSpPr>
      <p:grpSpPr>
        <a:xfrm>
          <a:off x="0" y="0"/>
          <a:ext cx="0" cy="0"/>
          <a:chOff x="0" y="0"/>
          <a:chExt cx="0" cy="0"/>
        </a:xfrm>
      </p:grpSpPr>
      <p:sp>
        <p:nvSpPr>
          <p:cNvPr id="2" name="Google Shape;106;p3">
            <a:extLst>
              <a:ext uri="{FF2B5EF4-FFF2-40B4-BE49-F238E27FC236}">
                <a16:creationId xmlns:a16="http://schemas.microsoft.com/office/drawing/2014/main" id="{3360B3CA-B72D-D692-7745-D249B7A354A7}"/>
              </a:ext>
            </a:extLst>
          </p:cNvPr>
          <p:cNvSpPr txBox="1">
            <a:spLocks/>
          </p:cNvSpPr>
          <p:nvPr/>
        </p:nvSpPr>
        <p:spPr>
          <a:xfrm>
            <a:off x="509867" y="1030713"/>
            <a:ext cx="3722500" cy="450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0" indent="0" defTabSz="914400" eaLnBrk="1" latinLnBrk="0" hangingPunct="1">
              <a:lnSpc>
                <a:spcPct val="90000"/>
              </a:lnSpc>
              <a:buClr>
                <a:srgbClr val="BC945A"/>
              </a:buClr>
              <a:buSzPts val="2400"/>
              <a:buFont typeface="Arial" panose="020B0604020202020204" pitchFamily="34" charset="0"/>
              <a:buNone/>
              <a:defRPr sz="2600" b="1" kern="1200">
                <a:solidFill>
                  <a:srgbClr val="235C4F"/>
                </a:solidFill>
                <a:latin typeface="Noto Son Bold"/>
                <a:ea typeface="Noto Sans" panose="020B0502040504020204" pitchFamily="34" charset="0"/>
                <a:cs typeface="Noto Sans" panose="020B0502040504020204" pitchFamily="34" charset="0"/>
              </a:defRPr>
            </a:lvl1pPr>
            <a:lvl2pPr marL="685800" indent="-228600" defTabSz="91440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defTabSz="91440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defTabSz="91440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ym typeface="Montserrat SemiBold"/>
              </a:rPr>
              <a:t>III. Proyecto de Acuerdo</a:t>
            </a:r>
            <a:endParaRPr lang="en-US" dirty="0"/>
          </a:p>
        </p:txBody>
      </p:sp>
      <p:sp>
        <p:nvSpPr>
          <p:cNvPr id="4" name="Marcador de número de diapositiva 3">
            <a:extLst>
              <a:ext uri="{FF2B5EF4-FFF2-40B4-BE49-F238E27FC236}">
                <a16:creationId xmlns:a16="http://schemas.microsoft.com/office/drawing/2014/main" id="{B2866386-A49D-4FEA-01AE-DB8E314D3D9B}"/>
              </a:ext>
            </a:extLst>
          </p:cNvPr>
          <p:cNvSpPr txBox="1">
            <a:spLocks/>
          </p:cNvSpPr>
          <p:nvPr/>
        </p:nvSpPr>
        <p:spPr>
          <a:xfrm>
            <a:off x="14633725" y="9380367"/>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40">
                <a:solidFill>
                  <a:srgbClr val="235C4F"/>
                </a:solidFill>
              </a:rPr>
              <a:pPr algn="ctr"/>
              <a:t>6</a:t>
            </a:fld>
            <a:endParaRPr lang="es-MX" sz="2040" dirty="0">
              <a:solidFill>
                <a:srgbClr val="235C4F"/>
              </a:solidFill>
            </a:endParaRPr>
          </a:p>
        </p:txBody>
      </p:sp>
      <p:sp>
        <p:nvSpPr>
          <p:cNvPr id="3" name="CuadroTexto 2">
            <a:extLst>
              <a:ext uri="{FF2B5EF4-FFF2-40B4-BE49-F238E27FC236}">
                <a16:creationId xmlns:a16="http://schemas.microsoft.com/office/drawing/2014/main" id="{38557DFF-A829-EB5F-7832-D892DB67FB27}"/>
              </a:ext>
            </a:extLst>
          </p:cNvPr>
          <p:cNvSpPr txBox="1"/>
          <p:nvPr/>
        </p:nvSpPr>
        <p:spPr>
          <a:xfrm>
            <a:off x="509866" y="1933611"/>
            <a:ext cx="14074752" cy="1754326"/>
          </a:xfrm>
          <a:prstGeom prst="rect">
            <a:avLst/>
          </a:prstGeom>
          <a:noFill/>
        </p:spPr>
        <p:txBody>
          <a:bodyPr wrap="square">
            <a:spAutoFit/>
          </a:bodyPr>
          <a:lstStyle/>
          <a:p>
            <a:pPr lvl="2" algn="just"/>
            <a:r>
              <a:rPr lang="es-ES_tradnl" sz="1800" dirty="0">
                <a:effectLst/>
                <a:latin typeface="Noto Sans" panose="020B0502040504020204" pitchFamily="34" charset="0"/>
                <a:ea typeface="MS Mincho" panose="02020609040205080304" pitchFamily="49" charset="-128"/>
              </a:rPr>
              <a:t>“Este Consejo Técnico, con fundamento en lo dispuesto por los artículos 251, fracciones IV, V y XXXVIII, 263 y 264, fracciones III, XIV y XVII, de la Ley del Seguro Social; 5, 57 y 58, fracción XIV, de la Ley Federal de las Entidades Paraestatales; y 31, fracciones XVI y XX, del Reglamento Interior del Instituto Mexicano del Seguro Social; de conformidad con el planteamiento presentado por el Director General, por conducto de la persona Titular de la Dirección de Administración, en términos del oficio número ______, de ___ de________ de 2025, así como del dictamen del Comité de Administración del propio Órgano de Gobierno, emitido en reunión celebrada el día ____ del mismo mes y año</a:t>
            </a:r>
            <a:r>
              <a:rPr lang="es-MX" sz="1800" b="1" kern="100" dirty="0">
                <a:solidFill>
                  <a:srgbClr val="235C4F"/>
                </a:solidFill>
                <a:latin typeface="Noto Sans Regular" panose="020B0604020202020204" charset="0"/>
                <a:ea typeface="Noto Sans" panose="020B0502040504020204" pitchFamily="34" charset="0"/>
                <a:cs typeface="Noto Sans Regular" panose="020B0604020202020204" charset="0"/>
              </a:rPr>
              <a:t>:</a:t>
            </a:r>
          </a:p>
        </p:txBody>
      </p:sp>
      <p:sp>
        <p:nvSpPr>
          <p:cNvPr id="9" name="Rectángulo 1">
            <a:extLst>
              <a:ext uri="{FF2B5EF4-FFF2-40B4-BE49-F238E27FC236}">
                <a16:creationId xmlns:a16="http://schemas.microsoft.com/office/drawing/2014/main" id="{BA5B646C-3F62-2A5F-62E6-AB2A45C3A29D}"/>
              </a:ext>
            </a:extLst>
          </p:cNvPr>
          <p:cNvSpPr/>
          <p:nvPr/>
        </p:nvSpPr>
        <p:spPr>
          <a:xfrm>
            <a:off x="509866" y="3968192"/>
            <a:ext cx="14074752" cy="1477328"/>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Primero.-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Autorizar que en el Programa de Arrendamiento Inmobiliario para el año 2025, IMSS-Arrendatario: Régimen Ordinario, aprobado mediante el similar ACDO.SA2.HCT.240924/355.P.DA de 24 de septiembre de 2024, actualizado mediante el Acuerdo número ACDO.SA2.HCT.260225/48.P.DA de 26 de febrero de 2025, se incluya el contrato de arrendamiento de un inmueble localizado en el Estado de Veracruz, que sirva como Almacén Delegacional de Bienes Terapéuticos y no Terapéuticos, a fin de resguardar y proteger los bienes que actualmente se ubican en el mismo. </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sp>
        <p:nvSpPr>
          <p:cNvPr id="10" name="Rectángulo 1">
            <a:extLst>
              <a:ext uri="{FF2B5EF4-FFF2-40B4-BE49-F238E27FC236}">
                <a16:creationId xmlns:a16="http://schemas.microsoft.com/office/drawing/2014/main" id="{45CB1F61-F338-99F8-9DB6-8F42685E3D44}"/>
              </a:ext>
            </a:extLst>
          </p:cNvPr>
          <p:cNvSpPr/>
          <p:nvPr/>
        </p:nvSpPr>
        <p:spPr>
          <a:xfrm>
            <a:off x="509866" y="5561999"/>
            <a:ext cx="14074752" cy="1200329"/>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Segundo.-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Autorizar a la persona titular del Órgano de Operación Administrativa Desconcentrada Regional Veracruz Sur para que, una vez integrado el expediente de mérito, de conformidad con las Políticas para la Administración Inmobiliaria del Instituto Mexicano del Seguro Social y sus anexos, y cumplidos los requisitos normativos aplicables, celebre el contrato referido en el punto que precede.</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sp>
        <p:nvSpPr>
          <p:cNvPr id="11" name="Rectángulo 1">
            <a:extLst>
              <a:ext uri="{FF2B5EF4-FFF2-40B4-BE49-F238E27FC236}">
                <a16:creationId xmlns:a16="http://schemas.microsoft.com/office/drawing/2014/main" id="{E0128CD5-E6A8-B77E-D4B6-AFB48E75F7AD}"/>
              </a:ext>
            </a:extLst>
          </p:cNvPr>
          <p:cNvSpPr/>
          <p:nvPr/>
        </p:nvSpPr>
        <p:spPr>
          <a:xfrm>
            <a:off x="490733" y="6878807"/>
            <a:ext cx="14074752" cy="1200329"/>
          </a:xfrm>
          <a:prstGeom prst="rect">
            <a:avLst/>
          </a:prstGeom>
          <a:solidFill>
            <a:srgbClr val="235C4F"/>
          </a:solidFill>
        </p:spPr>
        <p:txBody>
          <a:bodyPr wrap="square">
            <a:spAutoFit/>
          </a:bodyPr>
          <a:lstStyle/>
          <a:p>
            <a:pPr algn="just">
              <a:spcAft>
                <a:spcPts val="880"/>
              </a:spcAft>
              <a:buClr>
                <a:srgbClr val="000000"/>
              </a:buClr>
              <a:buFont typeface="Arial"/>
            </a:pPr>
            <a:r>
              <a:rPr lang="es-ES" altLang="es-MX" sz="1800" b="1" dirty="0">
                <a:solidFill>
                  <a:schemeClr val="bg1"/>
                </a:solidFill>
                <a:latin typeface="Noto Sans Regular" panose="020B0604020202020204" charset="0"/>
                <a:ea typeface="Noto Sans" panose="020B0502040504020204" pitchFamily="34" charset="0"/>
                <a:cs typeface="Noto Sans Regular" panose="020B0604020202020204" charset="0"/>
                <a:sym typeface="Arial"/>
              </a:rPr>
              <a:t>Tercero.- </a:t>
            </a:r>
            <a:r>
              <a:rPr lang="es-MX" sz="1800" kern="100" dirty="0">
                <a:solidFill>
                  <a:schemeClr val="bg1"/>
                </a:solidFill>
                <a:latin typeface="Noto Sans Regular" panose="020B0604020202020204" charset="0"/>
                <a:ea typeface="Noto Sans" panose="020B0502040504020204" pitchFamily="34" charset="0"/>
                <a:cs typeface="Noto Sans Regular" panose="020B0604020202020204" charset="0"/>
              </a:rPr>
              <a:t>La Dirección de Administración incluirá el arrendamiento referido en el punto Primero de este Acuerdo como parte del informe de resultados del Programa de Arrendamiento Inmobiliario para el año 2025, IMSS-Arrendatario: Régimen Ordinario, que se presente durante el primer trimestre del ejercicio 2026, en cumplimiento de los Acuerdos ACDO.SA2.HCT.240924/355.P.DA y ACDO.SA2.HCT.260225/48.P.DA.”</a:t>
            </a:r>
            <a:endParaRPr lang="es-ES" altLang="es-MX" sz="1800" dirty="0">
              <a:solidFill>
                <a:schemeClr val="bg1"/>
              </a:solidFill>
              <a:latin typeface="Noto Sans Regular" panose="020B0604020202020204" charset="0"/>
              <a:ea typeface="Noto Sans" panose="020B0502040504020204" pitchFamily="34" charset="0"/>
              <a:cs typeface="Noto Sans Regular" panose="020B0604020202020204" charset="0"/>
              <a:sym typeface="Arial"/>
            </a:endParaRPr>
          </a:p>
        </p:txBody>
      </p:sp>
      <p:pic>
        <p:nvPicPr>
          <p:cNvPr id="5" name="Picture 15" descr="Apretón De Manos Reunión Acuerdo - Gráficos vectoriales gratis en Pixabay">
            <a:extLst>
              <a:ext uri="{FF2B5EF4-FFF2-40B4-BE49-F238E27FC236}">
                <a16:creationId xmlns:a16="http://schemas.microsoft.com/office/drawing/2014/main" id="{C0E7463E-246A-9219-5BA0-97CCF4D89C94}"/>
              </a:ext>
            </a:extLst>
          </p:cNvPr>
          <p:cNvPicPr>
            <a:picLocks noChangeAspect="1" noChangeArrowheads="1"/>
          </p:cNvPicPr>
          <p:nvPr/>
        </p:nvPicPr>
        <p:blipFill>
          <a:blip r:embed="rId3" cstate="print">
            <a:duotone>
              <a:schemeClr val="accent3">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4232367" y="916505"/>
            <a:ext cx="665155" cy="632854"/>
          </a:xfrm>
          <a:prstGeom prst="rect">
            <a:avLst/>
          </a:prstGeom>
          <a:noFill/>
          <a:ln>
            <a:noFill/>
          </a:ln>
          <a:effectLst>
            <a:outerShdw blurRad="50800" dist="50800" dir="5400000" algn="ctr" rotWithShape="0">
              <a:schemeClr val="bg1"/>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0292459"/>
      </p:ext>
    </p:extLst>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C985F9-5627-4741-9617-D752FE8E1959}">
  <ds:schemaRefs>
    <ds:schemaRef ds:uri="http://schemas.microsoft.com/office/2006/metadata/properties"/>
    <ds:schemaRef ds:uri="http://www.w3.org/2000/xmlns/"/>
    <ds:schemaRef ds:uri="http://schemas.microsoft.com/sharepoint/v3"/>
    <ds:schemaRef ds:uri="http://www.w3.org/2001/XMLSchema-instance"/>
    <ds:schemaRef ds:uri="http://schemas.microsoft.com/office/infopath/2007/PartnerControls"/>
  </ds:schemaRefs>
</ds:datastoreItem>
</file>

<file path=customXml/itemProps2.xml><?xml version="1.0" encoding="utf-8"?>
<ds:datastoreItem xmlns:ds="http://schemas.openxmlformats.org/officeDocument/2006/customXml" ds:itemID="{6793DE11-4462-449F-B6B5-8898C267CFC3}">
  <ds:schemaRefs>
    <ds:schemaRef ds:uri="http://schemas.microsoft.com/sharepoint/v3/contenttype/forms"/>
  </ds:schemaRefs>
</ds:datastoreItem>
</file>

<file path=customXml/itemProps3.xml><?xml version="1.0" encoding="utf-8"?>
<ds:datastoreItem xmlns:ds="http://schemas.openxmlformats.org/officeDocument/2006/customXml" ds:itemID="{38041864-E57F-4E6F-9F8A-887294599DF1}">
  <ds:schemaRefs>
    <ds:schemaRef ds:uri="http://schemas.microsoft.com/office/2006/metadata/contentType"/>
    <ds:schemaRef ds:uri="http://schemas.microsoft.com/office/2006/metadata/properties/metaAttributes"/>
    <ds:schemaRef ds:uri="http://www.w3.org/2000/xmlns/"/>
    <ds:schemaRef ds:uri="http://www.w3.org/2001/XMLSchema"/>
    <ds:schemaRef ds:uri="http://schemas.microsoft.com/sharepoint/v3"/>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5220</TotalTime>
  <Words>1196</Words>
  <Application>Microsoft Office PowerPoint</Application>
  <PresentationFormat>Personalizado</PresentationFormat>
  <Paragraphs>51</Paragraphs>
  <Slides>6</Slides>
  <Notes>5</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6</vt:i4>
      </vt:variant>
    </vt:vector>
  </HeadingPairs>
  <TitlesOfParts>
    <vt:vector size="13" baseType="lpstr">
      <vt:lpstr>Noto Sans</vt:lpstr>
      <vt:lpstr>Calibri</vt:lpstr>
      <vt:lpstr>Noto Sans Regular</vt:lpstr>
      <vt:lpstr>Noto Son Bold</vt:lpstr>
      <vt:lpstr>Montserrat SemiBold</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Ximena Pérez Viveros</dc:creator>
  <cp:lastModifiedBy>Guillermo Enrique Gomez Parra</cp:lastModifiedBy>
  <cp:revision>176</cp:revision>
  <cp:lastPrinted>2025-01-31T19:12:22Z</cp:lastPrinted>
  <dcterms:created xsi:type="dcterms:W3CDTF">2024-12-28T21:44:20Z</dcterms:created>
  <dcterms:modified xsi:type="dcterms:W3CDTF">2025-04-26T00:24:27Z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