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8"/>
  </p:notesMasterIdLst>
  <p:handoutMasterIdLst>
    <p:handoutMasterId r:id="rId19"/>
  </p:handoutMasterIdLst>
  <p:sldIdLst>
    <p:sldId id="264" r:id="rId5"/>
    <p:sldId id="295" r:id="rId6"/>
    <p:sldId id="288" r:id="rId7"/>
    <p:sldId id="272" r:id="rId8"/>
    <p:sldId id="296" r:id="rId9"/>
    <p:sldId id="294" r:id="rId10"/>
    <p:sldId id="299" r:id="rId11"/>
    <p:sldId id="300" r:id="rId12"/>
    <p:sldId id="298" r:id="rId13"/>
    <p:sldId id="297" r:id="rId14"/>
    <p:sldId id="274" r:id="rId15"/>
    <p:sldId id="293" r:id="rId16"/>
    <p:sldId id="289" r:id="rId17"/>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83">
          <p15:clr>
            <a:srgbClr val="A4A3A4"/>
          </p15:clr>
        </p15:guide>
        <p15:guide id="2" pos="7460">
          <p15:clr>
            <a:srgbClr val="A4A3A4"/>
          </p15:clr>
        </p15:guide>
        <p15:guide id="3" orient="horz" pos="667">
          <p15:clr>
            <a:srgbClr val="A4A3A4"/>
          </p15:clr>
        </p15:guide>
        <p15:guide id="4" pos="21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038"/>
    <a:srgbClr val="0B5445"/>
    <a:srgbClr val="D8CA8B"/>
    <a:srgbClr val="D0C486"/>
    <a:srgbClr val="D6C989"/>
    <a:srgbClr val="CCCA14"/>
    <a:srgbClr val="F2FF00"/>
    <a:srgbClr val="691831"/>
    <a:srgbClr val="FFD579"/>
    <a:srgbClr val="CACB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38" autoAdjust="0"/>
    <p:restoredTop sz="94684" autoAdjust="0"/>
  </p:normalViewPr>
  <p:slideViewPr>
    <p:cSldViewPr snapToGrid="0">
      <p:cViewPr varScale="1">
        <p:scale>
          <a:sx n="101" d="100"/>
          <a:sy n="101" d="100"/>
        </p:scale>
        <p:origin x="774" y="108"/>
      </p:cViewPr>
      <p:guideLst>
        <p:guide orient="horz" pos="2583"/>
        <p:guide pos="7460"/>
        <p:guide orient="horz" pos="667"/>
        <p:guide pos="21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57871959969325E-2"/>
          <c:y val="9.4760136319403804E-2"/>
          <c:w val="0.56802333085804579"/>
          <c:h val="0.90139473833703798"/>
        </c:manualLayout>
      </c:layout>
      <c:pieChart>
        <c:varyColors val="1"/>
        <c:ser>
          <c:idx val="0"/>
          <c:order val="0"/>
          <c:tx>
            <c:strRef>
              <c:f>Hoja1!$B$1</c:f>
              <c:strCache>
                <c:ptCount val="1"/>
                <c:pt idx="0">
                  <c:v>Serie 1</c:v>
                </c:pt>
              </c:strCache>
            </c:strRef>
          </c:tx>
          <c:dPt>
            <c:idx val="0"/>
            <c:bubble3D val="0"/>
            <c:spPr>
              <a:gradFill flip="none" rotWithShape="1">
                <a:gsLst>
                  <a:gs pos="0">
                    <a:schemeClr val="bg1">
                      <a:lumMod val="75000"/>
                      <a:shade val="30000"/>
                      <a:satMod val="115000"/>
                    </a:schemeClr>
                  </a:gs>
                  <a:gs pos="50000">
                    <a:schemeClr val="bg1">
                      <a:lumMod val="75000"/>
                      <a:shade val="67500"/>
                      <a:satMod val="115000"/>
                    </a:schemeClr>
                  </a:gs>
                  <a:gs pos="100000">
                    <a:schemeClr val="bg1">
                      <a:lumMod val="75000"/>
                      <a:shade val="100000"/>
                      <a:satMod val="115000"/>
                    </a:schemeClr>
                  </a:gs>
                </a:gsLst>
                <a:lin ang="5400000" scaled="1"/>
                <a:tileRect/>
              </a:gradFill>
              <a:ln>
                <a:noFill/>
              </a:ln>
              <a:effectLst/>
            </c:spPr>
            <c:extLst>
              <c:ext xmlns:c16="http://schemas.microsoft.com/office/drawing/2014/chart" uri="{C3380CC4-5D6E-409C-BE32-E72D297353CC}">
                <c16:uniqueId val="{00000001-647F-482A-BBED-A70BDCDB1271}"/>
              </c:ext>
            </c:extLst>
          </c:dPt>
          <c:dPt>
            <c:idx val="1"/>
            <c:bubble3D val="0"/>
            <c:sp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ln>
                <a:noFill/>
              </a:ln>
              <a:effectLst/>
            </c:spPr>
            <c:extLst>
              <c:ext xmlns:c16="http://schemas.microsoft.com/office/drawing/2014/chart" uri="{C3380CC4-5D6E-409C-BE32-E72D297353CC}">
                <c16:uniqueId val="{00000003-647F-482A-BBED-A70BDCDB1271}"/>
              </c:ext>
            </c:extLst>
          </c:dPt>
          <c:dPt>
            <c:idx val="2"/>
            <c:bubble3D val="0"/>
            <c:spPr>
              <a:gradFill flip="none" rotWithShape="1">
                <a:gsLst>
                  <a:gs pos="0">
                    <a:srgbClr val="881038">
                      <a:shade val="30000"/>
                      <a:satMod val="115000"/>
                    </a:srgbClr>
                  </a:gs>
                  <a:gs pos="50000">
                    <a:srgbClr val="881038">
                      <a:shade val="67500"/>
                      <a:satMod val="115000"/>
                    </a:srgbClr>
                  </a:gs>
                  <a:gs pos="100000">
                    <a:srgbClr val="881038">
                      <a:shade val="100000"/>
                      <a:satMod val="115000"/>
                    </a:srgbClr>
                  </a:gs>
                </a:gsLst>
                <a:lin ang="13500000" scaled="1"/>
                <a:tileRect/>
              </a:gradFill>
              <a:ln>
                <a:noFill/>
              </a:ln>
              <a:effectLst/>
            </c:spPr>
            <c:extLst>
              <c:ext xmlns:c16="http://schemas.microsoft.com/office/drawing/2014/chart" uri="{C3380CC4-5D6E-409C-BE32-E72D297353CC}">
                <c16:uniqueId val="{00000005-647F-482A-BBED-A70BDCDB1271}"/>
              </c:ext>
            </c:extLst>
          </c:dPt>
          <c:dPt>
            <c:idx val="3"/>
            <c:bubble3D val="0"/>
            <c:spPr>
              <a:gradFill flip="none" rotWithShape="1">
                <a:gsLst>
                  <a:gs pos="0">
                    <a:schemeClr val="tx1">
                      <a:lumMod val="65000"/>
                      <a:lumOff val="35000"/>
                      <a:shade val="30000"/>
                      <a:satMod val="115000"/>
                    </a:schemeClr>
                  </a:gs>
                  <a:gs pos="50000">
                    <a:schemeClr val="tx1">
                      <a:lumMod val="65000"/>
                      <a:lumOff val="35000"/>
                      <a:shade val="67500"/>
                      <a:satMod val="115000"/>
                    </a:schemeClr>
                  </a:gs>
                  <a:gs pos="100000">
                    <a:schemeClr val="tx1">
                      <a:lumMod val="65000"/>
                      <a:lumOff val="35000"/>
                      <a:shade val="100000"/>
                      <a:satMod val="115000"/>
                    </a:schemeClr>
                  </a:gs>
                </a:gsLst>
                <a:lin ang="0" scaled="1"/>
                <a:tileRect/>
              </a:gradFill>
              <a:ln>
                <a:noFill/>
              </a:ln>
              <a:effectLst/>
            </c:spPr>
            <c:extLst>
              <c:ext xmlns:c16="http://schemas.microsoft.com/office/drawing/2014/chart" uri="{C3380CC4-5D6E-409C-BE32-E72D297353CC}">
                <c16:uniqueId val="{00000007-647F-482A-BBED-A70BDCDB1271}"/>
              </c:ext>
            </c:extLst>
          </c:dPt>
          <c:dPt>
            <c:idx val="4"/>
            <c:bubble3D val="0"/>
            <c:spPr>
              <a:gradFill flip="none" rotWithShape="1">
                <a:gsLst>
                  <a:gs pos="0">
                    <a:srgbClr val="D0C486">
                      <a:shade val="30000"/>
                      <a:satMod val="115000"/>
                    </a:srgbClr>
                  </a:gs>
                  <a:gs pos="50000">
                    <a:srgbClr val="D0C486">
                      <a:shade val="67500"/>
                      <a:satMod val="115000"/>
                    </a:srgbClr>
                  </a:gs>
                  <a:gs pos="100000">
                    <a:srgbClr val="D0C486">
                      <a:shade val="100000"/>
                      <a:satMod val="115000"/>
                    </a:srgbClr>
                  </a:gs>
                </a:gsLst>
                <a:lin ang="2700000" scaled="1"/>
                <a:tileRect/>
              </a:gradFill>
              <a:ln>
                <a:noFill/>
              </a:ln>
              <a:effectLst/>
            </c:spPr>
            <c:extLst>
              <c:ext xmlns:c16="http://schemas.microsoft.com/office/drawing/2014/chart" uri="{C3380CC4-5D6E-409C-BE32-E72D297353CC}">
                <c16:uniqueId val="{00000009-647F-482A-BBED-A70BDCDB1271}"/>
              </c:ext>
            </c:extLst>
          </c:dPt>
          <c:dLbls>
            <c:dLbl>
              <c:idx val="3"/>
              <c:layout>
                <c:manualLayout>
                  <c:x val="-8.1602523862077114E-3"/>
                  <c:y val="-0.2883990767843768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7F-482A-BBED-A70BDCDB1271}"/>
                </c:ext>
              </c:extLst>
            </c:dLbl>
            <c:dLbl>
              <c:idx val="4"/>
              <c:layout>
                <c:manualLayout>
                  <c:x val="8.4809665524774772E-2"/>
                  <c:y val="2.55298680173599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7F-482A-BBED-A70BDCDB1271}"/>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es-MX"/>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Hoja1!$A$2:$A$6</c:f>
              <c:strCache>
                <c:ptCount val="5"/>
                <c:pt idx="0">
                  <c:v>Plazas Autorizadas en Proceso de Cobertura</c:v>
                </c:pt>
                <c:pt idx="1">
                  <c:v>Plazas Autorizadas Cubiertas</c:v>
                </c:pt>
                <c:pt idx="2">
                  <c:v>Plazas Sin Proceso de Reordenamiento</c:v>
                </c:pt>
                <c:pt idx="3">
                  <c:v>Plazas Sin Disponibilidad Presupuestal</c:v>
                </c:pt>
                <c:pt idx="4">
                  <c:v>Plazas en Proceso de Reordenamiento</c:v>
                </c:pt>
              </c:strCache>
            </c:strRef>
          </c:cat>
          <c:val>
            <c:numRef>
              <c:f>Hoja1!$B$2:$B$6</c:f>
              <c:numCache>
                <c:formatCode>General</c:formatCode>
                <c:ptCount val="5"/>
                <c:pt idx="0">
                  <c:v>4</c:v>
                </c:pt>
                <c:pt idx="1">
                  <c:v>10</c:v>
                </c:pt>
                <c:pt idx="2">
                  <c:v>16</c:v>
                </c:pt>
                <c:pt idx="3">
                  <c:v>32</c:v>
                </c:pt>
                <c:pt idx="4">
                  <c:v>58</c:v>
                </c:pt>
              </c:numCache>
            </c:numRef>
          </c:val>
          <c:extLst>
            <c:ext xmlns:c16="http://schemas.microsoft.com/office/drawing/2014/chart" uri="{C3380CC4-5D6E-409C-BE32-E72D297353CC}">
              <c16:uniqueId val="{0000000C-647F-482A-BBED-A70BDCDB1271}"/>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2405694238109854"/>
          <c:y val="0.42788710985050044"/>
          <c:w val="0.36485446808312483"/>
          <c:h val="0.5721128901494996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s-MX"/>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05/02/2026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2/5/2026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2</a:t>
            </a:fld>
            <a:endParaRPr lang="en-US"/>
          </a:p>
        </p:txBody>
      </p:sp>
    </p:spTree>
    <p:extLst>
      <p:ext uri="{BB962C8B-B14F-4D97-AF65-F5344CB8AC3E}">
        <p14:creationId xmlns:p14="http://schemas.microsoft.com/office/powerpoint/2010/main" val="8974394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9292" y="0"/>
            <a:ext cx="12210583" cy="68579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56643" y="-4604"/>
            <a:ext cx="12307986" cy="6867210"/>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9280" y="0"/>
            <a:ext cx="12182720" cy="6863227"/>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38" cy="682485"/>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36127" y="0"/>
            <a:ext cx="12264255" cy="68580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687" y="125898"/>
            <a:ext cx="5118644" cy="682485"/>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29671" y="-3985"/>
            <a:ext cx="12251342" cy="6865969"/>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28867" y="0"/>
            <a:ext cx="12249735" cy="68580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4372" y="0"/>
            <a:ext cx="12200744" cy="68579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5"/>
            <a:ext cx="2668454" cy="713656"/>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2458"/>
            <a:ext cx="12192000" cy="6862916"/>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30351" y="109614"/>
            <a:ext cx="2668454" cy="713656"/>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chart" Target="../charts/chart1.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4025832-E7AC-6897-4B55-0A693E63320F}"/>
              </a:ext>
            </a:extLst>
          </p:cNvPr>
          <p:cNvSpPr>
            <a:spLocks noGrp="1"/>
          </p:cNvSpPr>
          <p:nvPr>
            <p:ph type="title"/>
          </p:nvPr>
        </p:nvSpPr>
        <p:spPr>
          <a:xfrm>
            <a:off x="2814938" y="1405773"/>
            <a:ext cx="9377062" cy="1325563"/>
          </a:xfrm>
        </p:spPr>
        <p:txBody>
          <a:bodyPr/>
          <a:lstStyle/>
          <a:p>
            <a:pPr algn="ctr"/>
            <a:r>
              <a:rPr lang="es-MX" dirty="0"/>
              <a:t>Coordinación de Conservación y Servicios Generales</a:t>
            </a:r>
            <a:br>
              <a:rPr lang="es-MX" dirty="0"/>
            </a:br>
            <a:br>
              <a:rPr lang="es-MX" dirty="0"/>
            </a:br>
            <a:endParaRPr lang="es-MX" dirty="0"/>
          </a:p>
        </p:txBody>
      </p:sp>
      <p:sp>
        <p:nvSpPr>
          <p:cNvPr id="6" name="Google Shape;50;p2"/>
          <p:cNvSpPr txBox="1"/>
          <p:nvPr/>
        </p:nvSpPr>
        <p:spPr>
          <a:xfrm>
            <a:off x="1657350" y="3635919"/>
            <a:ext cx="9233387" cy="464594"/>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Arial"/>
              <a:buNone/>
            </a:pPr>
            <a:r>
              <a:rPr lang="es-ES" sz="2800" b="1" dirty="0">
                <a:solidFill>
                  <a:schemeClr val="lt1"/>
                </a:solidFill>
                <a:latin typeface="Noto Sans"/>
                <a:ea typeface="Noto Sans"/>
                <a:cs typeface="Noto Sans"/>
                <a:sym typeface="Noto Sans"/>
              </a:rPr>
              <a:t>Coordinación Técnica de Administración de Activos </a:t>
            </a:r>
          </a:p>
          <a:p>
            <a:pPr marL="0" marR="0" lvl="0" indent="0" algn="ctr" rtl="0">
              <a:lnSpc>
                <a:spcPct val="90000"/>
              </a:lnSpc>
              <a:spcBef>
                <a:spcPts val="0"/>
              </a:spcBef>
              <a:spcAft>
                <a:spcPts val="0"/>
              </a:spcAft>
              <a:buClr>
                <a:schemeClr val="lt1"/>
              </a:buClr>
              <a:buSzPts val="2800"/>
              <a:buFont typeface="Arial"/>
              <a:buNone/>
            </a:pPr>
            <a:r>
              <a:rPr lang="es-ES" sz="2800" dirty="0">
                <a:solidFill>
                  <a:schemeClr val="lt1"/>
                </a:solidFill>
                <a:latin typeface="Noto Sans"/>
                <a:ea typeface="Noto Sans"/>
                <a:cs typeface="Noto Sans"/>
                <a:sym typeface="Noto Sans"/>
              </a:rPr>
              <a:t>Temas Inmobiliarios</a:t>
            </a:r>
            <a:endParaRPr sz="2800" b="0" i="0" u="none" strike="noStrike" cap="none" dirty="0">
              <a:solidFill>
                <a:schemeClr val="lt1"/>
              </a:solidFill>
              <a:latin typeface="Calibri"/>
              <a:ea typeface="Calibri"/>
              <a:cs typeface="Calibri"/>
              <a:sym typeface="Calibri"/>
            </a:endParaRPr>
          </a:p>
          <a:p>
            <a:pPr marL="228600" marR="0" lvl="0" indent="-50800" algn="l" rtl="0">
              <a:lnSpc>
                <a:spcPct val="90000"/>
              </a:lnSpc>
              <a:spcBef>
                <a:spcPts val="1000"/>
              </a:spcBef>
              <a:spcAft>
                <a:spcPts val="0"/>
              </a:spcAft>
              <a:buClr>
                <a:schemeClr val="dk1"/>
              </a:buClr>
              <a:buSzPts val="2800"/>
              <a:buFont typeface="Arial"/>
              <a:buNone/>
            </a:pPr>
            <a:endParaRPr sz="2800" b="0" i="0" u="none" strike="noStrike" cap="none" dirty="0">
              <a:solidFill>
                <a:schemeClr val="lt1"/>
              </a:solidFill>
              <a:latin typeface="Calibri"/>
              <a:ea typeface="Calibri"/>
              <a:cs typeface="Calibri"/>
              <a:sym typeface="Calibri"/>
            </a:endParaRPr>
          </a:p>
        </p:txBody>
      </p:sp>
      <p:sp>
        <p:nvSpPr>
          <p:cNvPr id="2" name="CuadroTexto 1">
            <a:extLst>
              <a:ext uri="{FF2B5EF4-FFF2-40B4-BE49-F238E27FC236}">
                <a16:creationId xmlns:a16="http://schemas.microsoft.com/office/drawing/2014/main" id="{0E5E5B9E-B589-D042-E535-C735399E009E}"/>
              </a:ext>
            </a:extLst>
          </p:cNvPr>
          <p:cNvSpPr txBox="1"/>
          <p:nvPr/>
        </p:nvSpPr>
        <p:spPr>
          <a:xfrm>
            <a:off x="6796827" y="5801571"/>
            <a:ext cx="4590763" cy="344069"/>
          </a:xfrm>
          <a:prstGeom prst="rect">
            <a:avLst/>
          </a:prstGeom>
          <a:noFill/>
        </p:spPr>
        <p:txBody>
          <a:bodyPr wrap="square">
            <a:spAutoFit/>
          </a:bodyPr>
          <a:lstStyle/>
          <a:p>
            <a:pPr algn="ctr"/>
            <a:r>
              <a:rPr lang="es-MX" sz="1636" b="1" dirty="0">
                <a:solidFill>
                  <a:srgbClr val="EDD899"/>
                </a:solidFill>
                <a:latin typeface="Noto Sans"/>
                <a:ea typeface="Noto Sans"/>
                <a:cs typeface="Noto Sans"/>
              </a:rPr>
              <a:t>Ciudad de México, febrero de 2026.</a:t>
            </a: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A68F-5615-E2C1-D2E3-9E978FA6F5C5}"/>
            </a:ext>
          </a:extLst>
        </p:cNvPr>
        <p:cNvGrpSpPr/>
        <p:nvPr/>
      </p:nvGrpSpPr>
      <p:grpSpPr>
        <a:xfrm>
          <a:off x="0" y="0"/>
          <a:ext cx="0" cy="0"/>
          <a:chOff x="0" y="0"/>
          <a:chExt cx="0" cy="0"/>
        </a:xfrm>
      </p:grpSpPr>
      <p:sp>
        <p:nvSpPr>
          <p:cNvPr id="26" name="Rectángulo redondeado 25">
            <a:extLst>
              <a:ext uri="{FF2B5EF4-FFF2-40B4-BE49-F238E27FC236}">
                <a16:creationId xmlns:a16="http://schemas.microsoft.com/office/drawing/2014/main" id="{CC57B730-36AF-282E-6819-015A5A3ABA59}"/>
              </a:ext>
            </a:extLst>
          </p:cNvPr>
          <p:cNvSpPr/>
          <p:nvPr/>
        </p:nvSpPr>
        <p:spPr>
          <a:xfrm>
            <a:off x="6154558" y="1278078"/>
            <a:ext cx="5817587" cy="5040946"/>
          </a:xfrm>
          <a:prstGeom prst="roundRect">
            <a:avLst>
              <a:gd name="adj" fmla="val 12159"/>
            </a:avLst>
          </a:prstGeom>
          <a:gradFill flip="none" rotWithShape="1">
            <a:gsLst>
              <a:gs pos="0">
                <a:srgbClr val="881038">
                  <a:tint val="66000"/>
                  <a:satMod val="160000"/>
                </a:srgbClr>
              </a:gs>
              <a:gs pos="50000">
                <a:srgbClr val="881038">
                  <a:tint val="44500"/>
                  <a:satMod val="160000"/>
                </a:srgbClr>
              </a:gs>
              <a:gs pos="100000">
                <a:srgbClr val="881038">
                  <a:tint val="23500"/>
                  <a:satMod val="16000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5" name="Rectángulo redondeado 24">
            <a:extLst>
              <a:ext uri="{FF2B5EF4-FFF2-40B4-BE49-F238E27FC236}">
                <a16:creationId xmlns:a16="http://schemas.microsoft.com/office/drawing/2014/main" id="{0D27ABEF-A0BF-0B4E-0A2B-9E959A24F9FC}"/>
              </a:ext>
            </a:extLst>
          </p:cNvPr>
          <p:cNvSpPr/>
          <p:nvPr/>
        </p:nvSpPr>
        <p:spPr>
          <a:xfrm>
            <a:off x="398360" y="1278077"/>
            <a:ext cx="5512189" cy="5567746"/>
          </a:xfrm>
          <a:prstGeom prst="roundRect">
            <a:avLst>
              <a:gd name="adj" fmla="val 12159"/>
            </a:avLst>
          </a:prstGeom>
          <a:gradFill flip="none" rotWithShape="1">
            <a:gsLst>
              <a:gs pos="0">
                <a:srgbClr val="0B5445">
                  <a:tint val="66000"/>
                  <a:satMod val="160000"/>
                </a:srgbClr>
              </a:gs>
              <a:gs pos="50000">
                <a:srgbClr val="0B5445">
                  <a:tint val="44500"/>
                  <a:satMod val="160000"/>
                </a:srgbClr>
              </a:gs>
              <a:gs pos="100000">
                <a:srgbClr val="0B5445">
                  <a:tint val="23500"/>
                  <a:satMod val="160000"/>
                </a:srgb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 name="Título 2">
            <a:extLst>
              <a:ext uri="{FF2B5EF4-FFF2-40B4-BE49-F238E27FC236}">
                <a16:creationId xmlns:a16="http://schemas.microsoft.com/office/drawing/2014/main" id="{3A9A8FFF-701E-17A0-C867-EFE567679E94}"/>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A942D41E-8F29-7E9E-DBEE-BA6B38040376}"/>
              </a:ext>
            </a:extLst>
          </p:cNvPr>
          <p:cNvGrpSpPr/>
          <p:nvPr/>
        </p:nvGrpSpPr>
        <p:grpSpPr>
          <a:xfrm>
            <a:off x="6766429" y="145529"/>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D34C57CF-BE71-832C-9244-DC94A253CF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D2C14D7A-B68A-DEAD-94FE-BFFB97F07F0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5 CuadroTexto">
            <a:extLst>
              <a:ext uri="{FF2B5EF4-FFF2-40B4-BE49-F238E27FC236}">
                <a16:creationId xmlns:a16="http://schemas.microsoft.com/office/drawing/2014/main" id="{63297F8B-C1AF-249E-F0A9-3B48374FF67B}"/>
              </a:ext>
            </a:extLst>
          </p:cNvPr>
          <p:cNvSpPr txBox="1"/>
          <p:nvPr/>
        </p:nvSpPr>
        <p:spPr>
          <a:xfrm>
            <a:off x="398361" y="615055"/>
            <a:ext cx="6213454"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Universo de Inmuebles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CuadroTexto 1">
            <a:extLst>
              <a:ext uri="{FF2B5EF4-FFF2-40B4-BE49-F238E27FC236}">
                <a16:creationId xmlns:a16="http://schemas.microsoft.com/office/drawing/2014/main" id="{2AF9D7D6-7558-096A-EF2A-9B0190450E2C}"/>
              </a:ext>
            </a:extLst>
          </p:cNvPr>
          <p:cNvSpPr txBox="1"/>
          <p:nvPr/>
        </p:nvSpPr>
        <p:spPr>
          <a:xfrm>
            <a:off x="1811020" y="1278077"/>
            <a:ext cx="3010761"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UMF PLUS</a:t>
            </a:r>
          </a:p>
        </p:txBody>
      </p:sp>
      <p:sp>
        <p:nvSpPr>
          <p:cNvPr id="4" name="CuadroTexto 3">
            <a:extLst>
              <a:ext uri="{FF2B5EF4-FFF2-40B4-BE49-F238E27FC236}">
                <a16:creationId xmlns:a16="http://schemas.microsoft.com/office/drawing/2014/main" id="{88B16E53-CD30-D883-B7F4-602460CCC651}"/>
              </a:ext>
            </a:extLst>
          </p:cNvPr>
          <p:cNvSpPr txBox="1"/>
          <p:nvPr/>
        </p:nvSpPr>
        <p:spPr>
          <a:xfrm>
            <a:off x="7877771" y="1299921"/>
            <a:ext cx="2371162" cy="369332"/>
          </a:xfrm>
          <a:prstGeom prst="rect">
            <a:avLst/>
          </a:prstGeom>
          <a:noFill/>
        </p:spPr>
        <p:txBody>
          <a:bodyPr wrap="none" rtlCol="0">
            <a:spAutoFit/>
          </a:bodyPr>
          <a:lstStyle/>
          <a:p>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Terrenos para CECI</a:t>
            </a:r>
          </a:p>
        </p:txBody>
      </p:sp>
      <p:graphicFrame>
        <p:nvGraphicFramePr>
          <p:cNvPr id="11" name="Tabla 10">
            <a:extLst>
              <a:ext uri="{FF2B5EF4-FFF2-40B4-BE49-F238E27FC236}">
                <a16:creationId xmlns:a16="http://schemas.microsoft.com/office/drawing/2014/main" id="{A7F84158-5C6A-1B7B-2198-BA6C99F06145}"/>
              </a:ext>
            </a:extLst>
          </p:cNvPr>
          <p:cNvGraphicFramePr>
            <a:graphicFrameLocks noGrp="1"/>
          </p:cNvGraphicFramePr>
          <p:nvPr>
            <p:extLst>
              <p:ext uri="{D42A27DB-BD31-4B8C-83A1-F6EECF244321}">
                <p14:modId xmlns:p14="http://schemas.microsoft.com/office/powerpoint/2010/main" val="41765805"/>
              </p:ext>
            </p:extLst>
          </p:nvPr>
        </p:nvGraphicFramePr>
        <p:xfrm>
          <a:off x="6248405" y="1687907"/>
          <a:ext cx="2858423" cy="3395690"/>
        </p:xfrm>
        <a:graphic>
          <a:graphicData uri="http://schemas.openxmlformats.org/drawingml/2006/table">
            <a:tbl>
              <a:tblPr/>
              <a:tblGrid>
                <a:gridCol w="212084">
                  <a:extLst>
                    <a:ext uri="{9D8B030D-6E8A-4147-A177-3AD203B41FA5}">
                      <a16:colId xmlns:a16="http://schemas.microsoft.com/office/drawing/2014/main" val="2245539715"/>
                    </a:ext>
                  </a:extLst>
                </a:gridCol>
                <a:gridCol w="1135745">
                  <a:extLst>
                    <a:ext uri="{9D8B030D-6E8A-4147-A177-3AD203B41FA5}">
                      <a16:colId xmlns:a16="http://schemas.microsoft.com/office/drawing/2014/main" val="4204629887"/>
                    </a:ext>
                  </a:extLst>
                </a:gridCol>
                <a:gridCol w="755297">
                  <a:extLst>
                    <a:ext uri="{9D8B030D-6E8A-4147-A177-3AD203B41FA5}">
                      <a16:colId xmlns:a16="http://schemas.microsoft.com/office/drawing/2014/main" val="2100873199"/>
                    </a:ext>
                  </a:extLst>
                </a:gridCol>
                <a:gridCol w="755297">
                  <a:extLst>
                    <a:ext uri="{9D8B030D-6E8A-4147-A177-3AD203B41FA5}">
                      <a16:colId xmlns:a16="http://schemas.microsoft.com/office/drawing/2014/main" val="413509446"/>
                    </a:ext>
                  </a:extLst>
                </a:gridCol>
              </a:tblGrid>
              <a:tr h="273095">
                <a:tc>
                  <a:txBody>
                    <a:bodyPr/>
                    <a:lstStyle/>
                    <a:p>
                      <a:pPr algn="ctr" rtl="0" fontAlgn="ctr">
                        <a:buNone/>
                      </a:pPr>
                      <a:r>
                        <a:rPr lang="es-MX" sz="100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Aguascalientes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0283968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Baja California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Baja California</a:t>
                      </a:r>
                    </a:p>
                    <a:p>
                      <a:pPr algn="l" rtl="0" fontAlgn="b">
                        <a:buNone/>
                      </a:pPr>
                      <a:r>
                        <a:rPr lang="es-MX" sz="1100" b="0" i="0" u="none" strike="noStrike" dirty="0">
                          <a:solidFill>
                            <a:srgbClr val="000000"/>
                          </a:solidFill>
                          <a:effectLst/>
                          <a:latin typeface="Noto Sans" panose="020B0502040504020204" pitchFamily="34" charset="0"/>
                        </a:rPr>
                        <a:t>Sur</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Chiapas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Chihuahua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a:solidFill>
                            <a:srgbClr val="000000"/>
                          </a:solidFill>
                          <a:effectLst/>
                          <a:latin typeface="Noto Sans" panose="020B0502040504020204" pitchFamily="34" charset="0"/>
                        </a:rPr>
                        <a:t>Coahuila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Colima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Durango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Ote.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Edo. Mex. Pte.</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Guanajuato</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Guerrero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Hidalgo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Jalisco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11</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Michoacán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3</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2840197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Morelos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200" b="0" i="0" u="none" strike="noStrike" dirty="0">
                          <a:solidFill>
                            <a:srgbClr val="000000"/>
                          </a:solidFill>
                          <a:effectLst/>
                          <a:latin typeface="Noto Sans" panose="020B0502040504020204" pitchFamily="34" charset="0"/>
                        </a:rPr>
                        <a:t>2</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16601875"/>
                  </a:ext>
                </a:extLst>
              </a:tr>
            </a:tbl>
          </a:graphicData>
        </a:graphic>
      </p:graphicFrame>
      <p:graphicFrame>
        <p:nvGraphicFramePr>
          <p:cNvPr id="16" name="Tabla 15">
            <a:extLst>
              <a:ext uri="{FF2B5EF4-FFF2-40B4-BE49-F238E27FC236}">
                <a16:creationId xmlns:a16="http://schemas.microsoft.com/office/drawing/2014/main" id="{863045A1-B886-B739-7FF4-E8FA6D1FABF1}"/>
              </a:ext>
            </a:extLst>
          </p:cNvPr>
          <p:cNvGraphicFramePr>
            <a:graphicFrameLocks noGrp="1"/>
          </p:cNvGraphicFramePr>
          <p:nvPr>
            <p:extLst>
              <p:ext uri="{D42A27DB-BD31-4B8C-83A1-F6EECF244321}">
                <p14:modId xmlns:p14="http://schemas.microsoft.com/office/powerpoint/2010/main" val="3486337082"/>
              </p:ext>
            </p:extLst>
          </p:nvPr>
        </p:nvGraphicFramePr>
        <p:xfrm>
          <a:off x="9200540" y="1687907"/>
          <a:ext cx="2694093" cy="3367398"/>
        </p:xfrm>
        <a:graphic>
          <a:graphicData uri="http://schemas.openxmlformats.org/drawingml/2006/table">
            <a:tbl>
              <a:tblPr/>
              <a:tblGrid>
                <a:gridCol w="232046">
                  <a:extLst>
                    <a:ext uri="{9D8B030D-6E8A-4147-A177-3AD203B41FA5}">
                      <a16:colId xmlns:a16="http://schemas.microsoft.com/office/drawing/2014/main" val="2621874069"/>
                    </a:ext>
                  </a:extLst>
                </a:gridCol>
                <a:gridCol w="1029699">
                  <a:extLst>
                    <a:ext uri="{9D8B030D-6E8A-4147-A177-3AD203B41FA5}">
                      <a16:colId xmlns:a16="http://schemas.microsoft.com/office/drawing/2014/main" val="599169478"/>
                    </a:ext>
                  </a:extLst>
                </a:gridCol>
                <a:gridCol w="659198">
                  <a:extLst>
                    <a:ext uri="{9D8B030D-6E8A-4147-A177-3AD203B41FA5}">
                      <a16:colId xmlns:a16="http://schemas.microsoft.com/office/drawing/2014/main" val="4106426415"/>
                    </a:ext>
                  </a:extLst>
                </a:gridCol>
                <a:gridCol w="773150">
                  <a:extLst>
                    <a:ext uri="{9D8B030D-6E8A-4147-A177-3AD203B41FA5}">
                      <a16:colId xmlns:a16="http://schemas.microsoft.com/office/drawing/2014/main" val="3186080231"/>
                    </a:ext>
                  </a:extLst>
                </a:gridCol>
              </a:tblGrid>
              <a:tr h="245553">
                <a:tc>
                  <a:txBody>
                    <a:bodyPr/>
                    <a:lstStyle/>
                    <a:p>
                      <a:pPr algn="ctr" rtl="0" fontAlgn="ctr">
                        <a:buNone/>
                      </a:pPr>
                      <a:r>
                        <a:rPr lang="es-MX" sz="10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tc>
                  <a:txBody>
                    <a:bodyPr/>
                    <a:lstStyle/>
                    <a:p>
                      <a:pPr algn="ctr" rtl="0" fontAlgn="ctr">
                        <a:buNone/>
                      </a:pPr>
                      <a:r>
                        <a:rPr lang="es-MX" sz="1000" b="1" i="0" u="none" strike="noStrike" dirty="0">
                          <a:solidFill>
                            <a:srgbClr val="FFFFFF"/>
                          </a:solidFill>
                          <a:effectLst/>
                          <a:latin typeface="Noto Sans" panose="020B0502040504020204" pitchFamily="34" charset="0"/>
                        </a:rPr>
                        <a:t>DONACION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881038"/>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Nayarit</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Nuevo León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Oaxaca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1" i="0" u="none" strike="noStrike" dirty="0">
                          <a:solidFill>
                            <a:srgbClr val="000000"/>
                          </a:solidFill>
                          <a:effectLst/>
                          <a:latin typeface="Noto Sans" panose="020B0502040504020204" pitchFamily="34" charset="0"/>
                        </a:rPr>
                        <a:t>Puebla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Queretaro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Quintana Roo</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San Luis Potosí</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Sinaloa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Sonora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Tabasco</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200" b="0" i="0" u="none" strike="noStrike" dirty="0">
                          <a:solidFill>
                            <a:srgbClr val="000000"/>
                          </a:solidFill>
                          <a:effectLst/>
                          <a:latin typeface="Noto Sans" panose="020B0502040504020204" pitchFamily="34" charset="0"/>
                        </a:rPr>
                        <a:t>Tlaxcala</a:t>
                      </a:r>
                    </a:p>
                  </a:txBody>
                  <a:tcPr marL="9525" marR="9525" marT="9525"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Tamaulipas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s-MX" sz="1100" b="0" i="0" u="none" strike="noStrike" dirty="0">
                          <a:solidFill>
                            <a:srgbClr val="000000"/>
                          </a:solidFill>
                          <a:effectLst/>
                          <a:latin typeface="Noto Sans" panose="020B0502040504020204" pitchFamily="34" charset="0"/>
                        </a:rPr>
                        <a:t>Veracruz Nte</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Veracruz Sur</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Yucatán</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b">
                        <a:buNone/>
                      </a:pPr>
                      <a:r>
                        <a:rPr lang="es-MX" sz="1100" b="0" i="0" u="none" strike="noStrike" dirty="0">
                          <a:solidFill>
                            <a:srgbClr val="000000"/>
                          </a:solidFill>
                          <a:effectLst/>
                          <a:latin typeface="Noto Sans" panose="020B0502040504020204" pitchFamily="34" charset="0"/>
                        </a:rPr>
                        <a:t>Zacatecas</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100" b="0" i="0" u="none" strike="noStrike" dirty="0">
                          <a:solidFill>
                            <a:srgbClr val="000000"/>
                          </a:solidFill>
                          <a:effectLst/>
                          <a:latin typeface="Noto Sans" panose="020B0502040504020204" pitchFamily="34" charset="0"/>
                        </a:rPr>
                        <a:t>-</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52</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96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graphicFrame>
        <p:nvGraphicFramePr>
          <p:cNvPr id="19" name="Tabla 18">
            <a:extLst>
              <a:ext uri="{FF2B5EF4-FFF2-40B4-BE49-F238E27FC236}">
                <a16:creationId xmlns:a16="http://schemas.microsoft.com/office/drawing/2014/main" id="{3BFD7649-91F1-2266-236E-C43815C7A265}"/>
              </a:ext>
            </a:extLst>
          </p:cNvPr>
          <p:cNvGraphicFramePr>
            <a:graphicFrameLocks noGrp="1"/>
          </p:cNvGraphicFramePr>
          <p:nvPr>
            <p:extLst>
              <p:ext uri="{D42A27DB-BD31-4B8C-83A1-F6EECF244321}">
                <p14:modId xmlns:p14="http://schemas.microsoft.com/office/powerpoint/2010/main" val="790760817"/>
              </p:ext>
            </p:extLst>
          </p:nvPr>
        </p:nvGraphicFramePr>
        <p:xfrm>
          <a:off x="474962" y="1938874"/>
          <a:ext cx="2078067" cy="3401481"/>
        </p:xfrm>
        <a:graphic>
          <a:graphicData uri="http://schemas.openxmlformats.org/drawingml/2006/table">
            <a:tbl>
              <a:tblPr/>
              <a:tblGrid>
                <a:gridCol w="226365">
                  <a:extLst>
                    <a:ext uri="{9D8B030D-6E8A-4147-A177-3AD203B41FA5}">
                      <a16:colId xmlns:a16="http://schemas.microsoft.com/office/drawing/2014/main" val="2245539715"/>
                    </a:ext>
                  </a:extLst>
                </a:gridCol>
                <a:gridCol w="1212220">
                  <a:extLst>
                    <a:ext uri="{9D8B030D-6E8A-4147-A177-3AD203B41FA5}">
                      <a16:colId xmlns:a16="http://schemas.microsoft.com/office/drawing/2014/main" val="4204629887"/>
                    </a:ext>
                  </a:extLst>
                </a:gridCol>
                <a:gridCol w="639482">
                  <a:extLst>
                    <a:ext uri="{9D8B030D-6E8A-4147-A177-3AD203B41FA5}">
                      <a16:colId xmlns:a16="http://schemas.microsoft.com/office/drawing/2014/main" val="519364182"/>
                    </a:ext>
                  </a:extLst>
                </a:gridCol>
              </a:tblGrid>
              <a:tr h="299112">
                <a:tc>
                  <a:txBody>
                    <a:bodyPr/>
                    <a:lstStyle/>
                    <a:p>
                      <a:pPr algn="ctr" rtl="0" fontAlgn="ctr">
                        <a:buNone/>
                      </a:pPr>
                      <a:r>
                        <a:rPr lang="es-MX" sz="1050" b="1" i="0" u="none" strike="noStrike">
                          <a:solidFill>
                            <a:srgbClr val="FFFFFF"/>
                          </a:solidFill>
                          <a:effectLst/>
                          <a:latin typeface="Noto Sans" panose="020B0502040504020204" pitchFamily="34" charset="0"/>
                        </a:rPr>
                        <a:t>Nº</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05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F2F2F2"/>
                      </a:solidFill>
                      <a:prstDash val="solid"/>
                      <a:round/>
                      <a:headEnd type="none" w="med" len="med"/>
                      <a:tailEnd type="none" w="med" len="med"/>
                    </a:lnL>
                    <a:lnR w="12700" cap="flat" cmpd="sng" algn="ctr">
                      <a:solidFill>
                        <a:srgbClr val="F2F2F2"/>
                      </a:solidFill>
                      <a:prstDash val="solid"/>
                      <a:round/>
                      <a:headEnd type="none" w="med" len="med"/>
                      <a:tailEnd type="none" w="med" len="med"/>
                    </a:lnR>
                    <a:lnT w="12700" cap="flat" cmpd="sng" algn="ctr">
                      <a:solidFill>
                        <a:srgbClr val="F2F2F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217293792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959123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103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7532566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CDMX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6716483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Chiapas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389955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433467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6163124"/>
                  </a:ext>
                </a:extLst>
              </a:tr>
              <a:tr h="149398">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02697375"/>
                  </a:ext>
                </a:extLst>
              </a:tr>
              <a:tr h="191454">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2334796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4789026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317200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8906958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7703614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34967475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30377777"/>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l"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b">
                        <a:buNone/>
                      </a:pPr>
                      <a:r>
                        <a:rPr lang="es-MX" sz="11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037400073"/>
                  </a:ext>
                </a:extLst>
              </a:tr>
              <a:tr h="177405">
                <a:tc>
                  <a:txBody>
                    <a:bodyPr/>
                    <a:lstStyle/>
                    <a:p>
                      <a:pPr algn="ctr" rtl="0" fontAlgn="b">
                        <a:buNone/>
                      </a:pPr>
                      <a:endParaRPr lang="es-MX" sz="12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r" rtl="0" fontAlgn="b">
                        <a:buNone/>
                      </a:pPr>
                      <a:r>
                        <a:rPr lang="es-MX" sz="1600" b="1" i="0" u="none" strike="noStrike" dirty="0">
                          <a:solidFill>
                            <a:srgbClr val="000000"/>
                          </a:solidFill>
                          <a:effectLst/>
                          <a:latin typeface="Noto Sans" panose="020B0502040504020204" pitchFamily="34" charset="0"/>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b">
                        <a:buNone/>
                      </a:pPr>
                      <a:r>
                        <a:rPr lang="es-MX" sz="1600" b="1" i="0" u="none" strike="noStrike" dirty="0">
                          <a:solidFill>
                            <a:srgbClr val="000000"/>
                          </a:solidFill>
                          <a:effectLst/>
                          <a:latin typeface="Noto Sans" panose="020B0502040504020204" pitchFamily="34" charset="0"/>
                        </a:rPr>
                        <a:t>24</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52628152"/>
                  </a:ext>
                </a:extLst>
              </a:tr>
            </a:tbl>
          </a:graphicData>
        </a:graphic>
      </p:graphicFrame>
      <p:graphicFrame>
        <p:nvGraphicFramePr>
          <p:cNvPr id="20" name="Tabla 19">
            <a:extLst>
              <a:ext uri="{FF2B5EF4-FFF2-40B4-BE49-F238E27FC236}">
                <a16:creationId xmlns:a16="http://schemas.microsoft.com/office/drawing/2014/main" id="{2B7C7776-67D8-D3A0-21D7-DC2191BE031B}"/>
              </a:ext>
            </a:extLst>
          </p:cNvPr>
          <p:cNvGraphicFramePr>
            <a:graphicFrameLocks noGrp="1"/>
          </p:cNvGraphicFramePr>
          <p:nvPr>
            <p:extLst>
              <p:ext uri="{D42A27DB-BD31-4B8C-83A1-F6EECF244321}">
                <p14:modId xmlns:p14="http://schemas.microsoft.com/office/powerpoint/2010/main" val="3535517889"/>
              </p:ext>
            </p:extLst>
          </p:nvPr>
        </p:nvGraphicFramePr>
        <p:xfrm>
          <a:off x="2691130" y="1946914"/>
          <a:ext cx="3078606" cy="4455387"/>
        </p:xfrm>
        <a:graphic>
          <a:graphicData uri="http://schemas.openxmlformats.org/drawingml/2006/table">
            <a:tbl>
              <a:tblPr/>
              <a:tblGrid>
                <a:gridCol w="259206">
                  <a:extLst>
                    <a:ext uri="{9D8B030D-6E8A-4147-A177-3AD203B41FA5}">
                      <a16:colId xmlns:a16="http://schemas.microsoft.com/office/drawing/2014/main" val="2621874069"/>
                    </a:ext>
                  </a:extLst>
                </a:gridCol>
                <a:gridCol w="1219200">
                  <a:extLst>
                    <a:ext uri="{9D8B030D-6E8A-4147-A177-3AD203B41FA5}">
                      <a16:colId xmlns:a16="http://schemas.microsoft.com/office/drawing/2014/main" val="599169478"/>
                    </a:ext>
                  </a:extLst>
                </a:gridCol>
                <a:gridCol w="729343">
                  <a:extLst>
                    <a:ext uri="{9D8B030D-6E8A-4147-A177-3AD203B41FA5}">
                      <a16:colId xmlns:a16="http://schemas.microsoft.com/office/drawing/2014/main" val="2583257699"/>
                    </a:ext>
                  </a:extLst>
                </a:gridCol>
                <a:gridCol w="870857">
                  <a:extLst>
                    <a:ext uri="{9D8B030D-6E8A-4147-A177-3AD203B41FA5}">
                      <a16:colId xmlns:a16="http://schemas.microsoft.com/office/drawing/2014/main" val="1785656320"/>
                    </a:ext>
                  </a:extLst>
                </a:gridCol>
              </a:tblGrid>
              <a:tr h="299112">
                <a:tc>
                  <a:txBody>
                    <a:bodyPr/>
                    <a:lstStyle/>
                    <a:p>
                      <a:pPr algn="ctr" rtl="0" fontAlgn="ctr">
                        <a:buNone/>
                      </a:pPr>
                      <a:r>
                        <a:rPr lang="es-MX" sz="1100" b="1" i="0" u="none" strike="noStrike" dirty="0">
                          <a:solidFill>
                            <a:srgbClr val="FFFFFF"/>
                          </a:solidFill>
                          <a:effectLst/>
                          <a:latin typeface="Noto Sans" panose="020B0502040504020204" pitchFamily="34" charset="0"/>
                        </a:rPr>
                        <a:t>Nº</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OOAD</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RESERVA</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tc>
                  <a:txBody>
                    <a:bodyPr/>
                    <a:lstStyle/>
                    <a:p>
                      <a:pPr algn="ctr" rtl="0" fontAlgn="ctr">
                        <a:buNone/>
                      </a:pPr>
                      <a:r>
                        <a:rPr lang="es-MX" sz="1100" b="1" i="0" u="none" strike="noStrike" dirty="0">
                          <a:solidFill>
                            <a:srgbClr val="FFFFFF"/>
                          </a:solidFill>
                          <a:effectLst/>
                          <a:latin typeface="Noto Sans" panose="020B0502040504020204" pitchFamily="34" charset="0"/>
                        </a:rPr>
                        <a:t>DONACIÓN</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0B5445"/>
                    </a:solidFill>
                  </a:tcPr>
                </a:tc>
                <a:extLst>
                  <a:ext uri="{0D108BD9-81ED-4DB2-BD59-A6C34878D82A}">
                    <a16:rowId xmlns:a16="http://schemas.microsoft.com/office/drawing/2014/main" val="167546059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349974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Baja California Sur</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214722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3</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Coahuila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endPar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endParaRP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5820187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Colima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s-MX" sz="1100" b="0" i="0" u="none" strike="noStrike" kern="1200" cap="none" spc="0" normalizeH="0" baseline="0" noProof="0" dirty="0">
                          <a:ln>
                            <a:noFill/>
                          </a:ln>
                          <a:solidFill>
                            <a:srgbClr val="000000"/>
                          </a:solidFill>
                          <a:effectLst/>
                          <a:uLnTx/>
                          <a:uFillTx/>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1716285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Guanajuato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40830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Guerrero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1036482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7</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Jalisco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9774292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8</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Oriente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7759653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9</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México Poniente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917994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10</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Michoacán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10011865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11</a:t>
                      </a:r>
                    </a:p>
                  </a:txBody>
                  <a:tcPr marL="6240" marR="6240" marT="6240"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Morelos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557126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Nayarit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22318229"/>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13</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Nuevo León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92949141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14</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Puebla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90511145"/>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15</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Quintana Roo</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238660762"/>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16</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San Luis Potosí</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117085251"/>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17</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Sinaloa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16427890"/>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18</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Sonora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38131308"/>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19</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Tamaulipas</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50120573"/>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20</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Tlaxcala</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221707806"/>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21</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Veracruz Norte</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96256334"/>
                  </a:ext>
                </a:extLst>
              </a:tr>
              <a:tr h="177405">
                <a:tc>
                  <a:txBody>
                    <a:bodyPr/>
                    <a:lstStyle/>
                    <a:p>
                      <a:pPr algn="ctr" rtl="0" fontAlgn="b">
                        <a:buNone/>
                      </a:pPr>
                      <a:r>
                        <a:rPr lang="es-MX" sz="1100" b="0" i="0" u="none" strike="noStrike" dirty="0">
                          <a:solidFill>
                            <a:srgbClr val="000000"/>
                          </a:solidFill>
                          <a:effectLst/>
                          <a:latin typeface="Noto Sans" panose="020B0502040504020204" pitchFamily="34" charset="0"/>
                        </a:rPr>
                        <a:t>22</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fontAlgn="b">
                        <a:buNone/>
                      </a:pPr>
                      <a:r>
                        <a:rPr lang="es-MX" sz="1100" b="0" i="0" u="none" strike="noStrike" kern="1200" dirty="0">
                          <a:solidFill>
                            <a:srgbClr val="000000"/>
                          </a:solidFill>
                          <a:effectLst/>
                          <a:latin typeface="Noto Sans" panose="020B0502040504020204" pitchFamily="34" charset="0"/>
                          <a:ea typeface="+mn-ea"/>
                          <a:cs typeface="+mn-cs"/>
                        </a:rPr>
                        <a:t>Yucatán</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1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t>
                      </a:r>
                    </a:p>
                  </a:txBody>
                  <a:tcPr marL="0" marR="0" marT="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300141438"/>
                  </a:ext>
                </a:extLst>
              </a:tr>
              <a:tr h="154929">
                <a:tc>
                  <a:txBody>
                    <a:bodyPr/>
                    <a:lstStyle/>
                    <a:p>
                      <a:pPr algn="ctr" rtl="0" fontAlgn="b">
                        <a:buNone/>
                      </a:pPr>
                      <a:endParaRPr lang="es-MX" sz="1100" b="0" i="0" u="none" strike="noStrike" dirty="0">
                        <a:solidFill>
                          <a:srgbClr val="000000"/>
                        </a:solidFill>
                        <a:effectLst/>
                        <a:latin typeface="Noto Sans" panose="020B0502040504020204" pitchFamily="34" charset="0"/>
                      </a:endParaRP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Suma</a:t>
                      </a:r>
                    </a:p>
                  </a:txBody>
                  <a:tcPr marL="6240" marR="6240" marT="6240"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27</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algn="ctr" defTabSz="914400" rtl="0" eaLnBrk="1" fontAlgn="b" latinLnBrk="0" hangingPunct="1">
                        <a:buNone/>
                      </a:pPr>
                      <a:r>
                        <a:rPr lang="es-MX" sz="1600" b="1" i="0" u="none" strike="noStrike" kern="1200" dirty="0">
                          <a:solidFill>
                            <a:srgbClr val="000000"/>
                          </a:solidFill>
                          <a:effectLst/>
                          <a:latin typeface="Noto Sans" panose="020B0502040504020204" pitchFamily="34" charset="0"/>
                          <a:ea typeface="+mn-ea"/>
                          <a:cs typeface="+mn-cs"/>
                        </a:rPr>
                        <a:t>16</a:t>
                      </a:r>
                    </a:p>
                  </a:txBody>
                  <a:tcPr marL="9525" marR="9525" marT="9525" marB="0" anchor="b">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90049448"/>
                  </a:ext>
                </a:extLst>
              </a:tr>
            </a:tbl>
          </a:graphicData>
        </a:graphic>
      </p:graphicFrame>
      <p:sp>
        <p:nvSpPr>
          <p:cNvPr id="27" name="CuadroTexto 26">
            <a:extLst>
              <a:ext uri="{FF2B5EF4-FFF2-40B4-BE49-F238E27FC236}">
                <a16:creationId xmlns:a16="http://schemas.microsoft.com/office/drawing/2014/main" id="{75FE8BF3-0EAA-7314-0C24-62F6D8E0E7BF}"/>
              </a:ext>
            </a:extLst>
          </p:cNvPr>
          <p:cNvSpPr txBox="1"/>
          <p:nvPr/>
        </p:nvSpPr>
        <p:spPr>
          <a:xfrm>
            <a:off x="-20566" y="6141943"/>
            <a:ext cx="3529484" cy="692497"/>
          </a:xfrm>
          <a:prstGeom prst="rect">
            <a:avLst/>
          </a:prstGeom>
          <a:gradFill flip="none" rotWithShape="1">
            <a:gsLst>
              <a:gs pos="0">
                <a:srgbClr val="0B5445"/>
              </a:gs>
              <a:gs pos="46000">
                <a:schemeClr val="accent3">
                  <a:lumMod val="95000"/>
                  <a:lumOff val="5000"/>
                </a:schemeClr>
              </a:gs>
              <a:gs pos="100000">
                <a:schemeClr val="accent3">
                  <a:lumMod val="60000"/>
                </a:schemeClr>
              </a:gs>
            </a:gsLst>
            <a:path path="circle">
              <a:fillToRect l="50000" t="130000" r="50000" b="-30000"/>
            </a:path>
            <a:tileRect/>
          </a:gradFill>
        </p:spPr>
        <p:txBody>
          <a:bodyPr wrap="square" rtlCol="0">
            <a:spAutoFit/>
          </a:bodyPr>
          <a:lstStyle/>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43</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obra nueva.</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UMF para obra nueva, sin terreno.</a:t>
            </a:r>
          </a:p>
          <a:p>
            <a:r>
              <a:rPr lang="es-MX" sz="1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47</a:t>
            </a:r>
            <a:r>
              <a:rPr lang="es-MX" sz="900" dirty="0">
                <a:solidFill>
                  <a:schemeClr val="bg1"/>
                </a:solidFill>
                <a:latin typeface="Noto Sans" panose="020B0502040504020204" pitchFamily="34" charset="0"/>
                <a:ea typeface="Noto Sans" panose="020B0502040504020204" pitchFamily="34" charset="0"/>
                <a:cs typeface="Noto Sans" panose="020B0502040504020204" pitchFamily="34" charset="0"/>
              </a:rPr>
              <a:t> Terrenos para ampliación y remodelación por acciones de obra.</a:t>
            </a:r>
          </a:p>
        </p:txBody>
      </p:sp>
      <p:grpSp>
        <p:nvGrpSpPr>
          <p:cNvPr id="30" name="Grupo 29">
            <a:extLst>
              <a:ext uri="{FF2B5EF4-FFF2-40B4-BE49-F238E27FC236}">
                <a16:creationId xmlns:a16="http://schemas.microsoft.com/office/drawing/2014/main" id="{AC1F77E2-8484-3D94-245D-34D413054BE4}"/>
              </a:ext>
            </a:extLst>
          </p:cNvPr>
          <p:cNvGrpSpPr/>
          <p:nvPr/>
        </p:nvGrpSpPr>
        <p:grpSpPr>
          <a:xfrm>
            <a:off x="7412" y="5211233"/>
            <a:ext cx="1243657" cy="966261"/>
            <a:chOff x="3004198" y="5478474"/>
            <a:chExt cx="1468672" cy="1157756"/>
          </a:xfrm>
        </p:grpSpPr>
        <p:sp>
          <p:nvSpPr>
            <p:cNvPr id="29" name="Elipse 28">
              <a:extLst>
                <a:ext uri="{FF2B5EF4-FFF2-40B4-BE49-F238E27FC236}">
                  <a16:creationId xmlns:a16="http://schemas.microsoft.com/office/drawing/2014/main" id="{AAA074A6-5813-50EF-B7DD-08B10657BBB7}"/>
                </a:ext>
              </a:extLst>
            </p:cNvPr>
            <p:cNvSpPr/>
            <p:nvPr/>
          </p:nvSpPr>
          <p:spPr>
            <a:xfrm>
              <a:off x="3004198" y="5478474"/>
              <a:ext cx="1468672" cy="1157756"/>
            </a:xfrm>
            <a:prstGeom prst="ellipse">
              <a:avLst/>
            </a:prstGeom>
            <a:gradFill flip="none" rotWithShape="1">
              <a:gsLst>
                <a:gs pos="99789">
                  <a:srgbClr val="D6C989"/>
                </a:gs>
                <a:gs pos="99578">
                  <a:srgbClr val="D0C486"/>
                </a:gs>
                <a:gs pos="99156">
                  <a:srgbClr val="D0C486"/>
                </a:gs>
                <a:gs pos="98312">
                  <a:srgbClr val="D0C486"/>
                </a:gs>
                <a:gs pos="96625">
                  <a:srgbClr val="D0C486"/>
                </a:gs>
                <a:gs pos="93250">
                  <a:srgbClr val="D0C486"/>
                </a:gs>
                <a:gs pos="86500">
                  <a:srgbClr val="D0C486"/>
                </a:gs>
                <a:gs pos="48000">
                  <a:srgbClr val="D0C486"/>
                </a:gs>
                <a:gs pos="1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8" name="CuadroTexto 27">
              <a:extLst>
                <a:ext uri="{FF2B5EF4-FFF2-40B4-BE49-F238E27FC236}">
                  <a16:creationId xmlns:a16="http://schemas.microsoft.com/office/drawing/2014/main" id="{A1B71D8C-42F0-1126-C778-539FB6F5CEB2}"/>
                </a:ext>
              </a:extLst>
            </p:cNvPr>
            <p:cNvSpPr txBox="1"/>
            <p:nvPr/>
          </p:nvSpPr>
          <p:spPr>
            <a:xfrm>
              <a:off x="3016004" y="5492168"/>
              <a:ext cx="1433407" cy="995685"/>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93</a:t>
              </a:r>
            </a:p>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Obra Nva.</a:t>
              </a:r>
              <a:endPar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grpSp>
        <p:nvGrpSpPr>
          <p:cNvPr id="31" name="Grupo 30">
            <a:extLst>
              <a:ext uri="{FF2B5EF4-FFF2-40B4-BE49-F238E27FC236}">
                <a16:creationId xmlns:a16="http://schemas.microsoft.com/office/drawing/2014/main" id="{F657DFEC-2F65-6860-A05B-07CE26BC8D34}"/>
              </a:ext>
            </a:extLst>
          </p:cNvPr>
          <p:cNvGrpSpPr/>
          <p:nvPr/>
        </p:nvGrpSpPr>
        <p:grpSpPr>
          <a:xfrm>
            <a:off x="8501652" y="5019738"/>
            <a:ext cx="1304065" cy="1157756"/>
            <a:chOff x="3031263" y="5460231"/>
            <a:chExt cx="1304065" cy="1157756"/>
          </a:xfrm>
        </p:grpSpPr>
        <p:sp>
          <p:nvSpPr>
            <p:cNvPr id="32" name="Elipse 31">
              <a:extLst>
                <a:ext uri="{FF2B5EF4-FFF2-40B4-BE49-F238E27FC236}">
                  <a16:creationId xmlns:a16="http://schemas.microsoft.com/office/drawing/2014/main" id="{3C25ED53-05EA-E05E-739A-9F006E882DC6}"/>
                </a:ext>
              </a:extLst>
            </p:cNvPr>
            <p:cNvSpPr/>
            <p:nvPr/>
          </p:nvSpPr>
          <p:spPr>
            <a:xfrm>
              <a:off x="3031263" y="5460231"/>
              <a:ext cx="1304065"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3" name="CuadroTexto 32">
              <a:extLst>
                <a:ext uri="{FF2B5EF4-FFF2-40B4-BE49-F238E27FC236}">
                  <a16:creationId xmlns:a16="http://schemas.microsoft.com/office/drawing/2014/main" id="{E8B3BD34-7AEA-8DA3-58DF-305218E5FE8D}"/>
                </a:ext>
              </a:extLst>
            </p:cNvPr>
            <p:cNvSpPr txBox="1"/>
            <p:nvPr/>
          </p:nvSpPr>
          <p:spPr>
            <a:xfrm>
              <a:off x="3207514" y="5507017"/>
              <a:ext cx="949299" cy="1015663"/>
            </a:xfrm>
            <a:prstGeom prst="rect">
              <a:avLst/>
            </a:prstGeom>
            <a:noFill/>
          </p:spPr>
          <p:txBody>
            <a:bodyPr wrap="none" rtlCol="0">
              <a:spAutoFit/>
            </a:bodyPr>
            <a:lstStyle/>
            <a:p>
              <a:pPr algn="ctr"/>
              <a:r>
                <a:rPr lang="es-MX" sz="3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148</a:t>
              </a:r>
            </a:p>
            <a:p>
              <a:pPr algn="ctr"/>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CECI</a:t>
              </a:r>
            </a:p>
          </p:txBody>
        </p:sp>
      </p:grpSp>
      <p:sp>
        <p:nvSpPr>
          <p:cNvPr id="34" name="CuadroTexto 33">
            <a:extLst>
              <a:ext uri="{FF2B5EF4-FFF2-40B4-BE49-F238E27FC236}">
                <a16:creationId xmlns:a16="http://schemas.microsoft.com/office/drawing/2014/main" id="{AD2F4954-61C3-2FCF-57A5-5E970B7B85DE}"/>
              </a:ext>
            </a:extLst>
          </p:cNvPr>
          <p:cNvSpPr txBox="1"/>
          <p:nvPr/>
        </p:nvSpPr>
        <p:spPr>
          <a:xfrm>
            <a:off x="409500" y="1540363"/>
            <a:ext cx="2213716" cy="600164"/>
          </a:xfrm>
          <a:prstGeom prst="rect">
            <a:avLst/>
          </a:prstGeom>
          <a:noFill/>
        </p:spPr>
        <p:txBody>
          <a:bodyPr wrap="square" rtlCol="0">
            <a:spAutoFit/>
          </a:bodyPr>
          <a:lstStyle/>
          <a:p>
            <a:pPr algn="ctr"/>
            <a:r>
              <a:rPr lang="es-MX" sz="11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Inmuebles para Acciones de Conservación.</a:t>
            </a:r>
          </a:p>
          <a:p>
            <a:pPr algn="ctr"/>
            <a:endParaRPr lang="es-MX" sz="1100" b="1" dirty="0">
              <a:solidFill>
                <a:srgbClr val="0B5445"/>
              </a:solidFill>
            </a:endParaRPr>
          </a:p>
        </p:txBody>
      </p:sp>
      <p:sp>
        <p:nvSpPr>
          <p:cNvPr id="35" name="CuadroTexto 34">
            <a:extLst>
              <a:ext uri="{FF2B5EF4-FFF2-40B4-BE49-F238E27FC236}">
                <a16:creationId xmlns:a16="http://schemas.microsoft.com/office/drawing/2014/main" id="{22EE471C-F792-3369-7DD1-299741F3136D}"/>
              </a:ext>
            </a:extLst>
          </p:cNvPr>
          <p:cNvSpPr txBox="1"/>
          <p:nvPr/>
        </p:nvSpPr>
        <p:spPr>
          <a:xfrm>
            <a:off x="3020306" y="1664422"/>
            <a:ext cx="2480629" cy="461665"/>
          </a:xfrm>
          <a:prstGeom prst="rect">
            <a:avLst/>
          </a:prstGeom>
          <a:noFill/>
        </p:spPr>
        <p:txBody>
          <a:bodyPr wrap="square" rtlCol="0">
            <a:spAutoFit/>
          </a:bodyPr>
          <a:lstStyle/>
          <a:p>
            <a:pPr algn="ctr"/>
            <a:r>
              <a:rPr lang="es-MX" sz="1200" b="1" dirty="0">
                <a:solidFill>
                  <a:srgbClr val="0B5445"/>
                </a:solidFill>
                <a:latin typeface="Noto Sans" panose="020B0502040504020204" pitchFamily="34" charset="0"/>
                <a:ea typeface="Noto Sans" panose="020B0502040504020204" pitchFamily="34" charset="0"/>
                <a:cs typeface="Noto Sans" panose="020B0502040504020204" pitchFamily="34" charset="0"/>
              </a:rPr>
              <a:t>Terrenos para Obra Nueva</a:t>
            </a:r>
          </a:p>
          <a:p>
            <a:pPr algn="ctr"/>
            <a:endParaRPr lang="es-MX" sz="1200" b="1" dirty="0">
              <a:solidFill>
                <a:srgbClr val="0B5445"/>
              </a:solidFill>
            </a:endParaRPr>
          </a:p>
        </p:txBody>
      </p:sp>
      <p:grpSp>
        <p:nvGrpSpPr>
          <p:cNvPr id="38" name="Grupo 37">
            <a:extLst>
              <a:ext uri="{FF2B5EF4-FFF2-40B4-BE49-F238E27FC236}">
                <a16:creationId xmlns:a16="http://schemas.microsoft.com/office/drawing/2014/main" id="{ABCFFF3D-689F-E113-4922-87205BB4152C}"/>
              </a:ext>
            </a:extLst>
          </p:cNvPr>
          <p:cNvGrpSpPr/>
          <p:nvPr/>
        </p:nvGrpSpPr>
        <p:grpSpPr>
          <a:xfrm>
            <a:off x="1373074" y="5276684"/>
            <a:ext cx="1301959" cy="966261"/>
            <a:chOff x="2963948" y="5478474"/>
            <a:chExt cx="1537523" cy="1157756"/>
          </a:xfrm>
        </p:grpSpPr>
        <p:sp>
          <p:nvSpPr>
            <p:cNvPr id="39" name="Elipse 38">
              <a:extLst>
                <a:ext uri="{FF2B5EF4-FFF2-40B4-BE49-F238E27FC236}">
                  <a16:creationId xmlns:a16="http://schemas.microsoft.com/office/drawing/2014/main" id="{15514C03-AD5A-FC7B-7890-1832BA423CD2}"/>
                </a:ext>
              </a:extLst>
            </p:cNvPr>
            <p:cNvSpPr/>
            <p:nvPr/>
          </p:nvSpPr>
          <p:spPr>
            <a:xfrm>
              <a:off x="3004198" y="5478474"/>
              <a:ext cx="1468672" cy="1157756"/>
            </a:xfrm>
            <a:prstGeom prst="ellipse">
              <a:avLst/>
            </a:prstGeom>
            <a:gradFill flip="none" rotWithShape="1">
              <a:gsLst>
                <a:gs pos="99789">
                  <a:srgbClr val="D0C486"/>
                </a:gs>
                <a:gs pos="99578">
                  <a:srgbClr val="D0C486"/>
                </a:gs>
                <a:gs pos="99156">
                  <a:srgbClr val="D0C486"/>
                </a:gs>
                <a:gs pos="98312">
                  <a:srgbClr val="D0C486"/>
                </a:gs>
                <a:gs pos="96625">
                  <a:srgbClr val="D0C486"/>
                </a:gs>
                <a:gs pos="93250">
                  <a:srgbClr val="D0C486"/>
                </a:gs>
                <a:gs pos="86500">
                  <a:srgbClr val="D0C486"/>
                </a:gs>
                <a:gs pos="73000">
                  <a:srgbClr val="D0C486"/>
                </a:gs>
                <a:gs pos="46000">
                  <a:srgbClr val="D0C486"/>
                </a:gs>
                <a:gs pos="100000">
                  <a:srgbClr val="D0C486"/>
                </a:gs>
              </a:gsLst>
              <a:path path="rect">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0" name="CuadroTexto 39">
              <a:extLst>
                <a:ext uri="{FF2B5EF4-FFF2-40B4-BE49-F238E27FC236}">
                  <a16:creationId xmlns:a16="http://schemas.microsoft.com/office/drawing/2014/main" id="{3EE9CFB1-081D-0F89-94F9-B8EBE133E125}"/>
                </a:ext>
              </a:extLst>
            </p:cNvPr>
            <p:cNvSpPr txBox="1"/>
            <p:nvPr/>
          </p:nvSpPr>
          <p:spPr>
            <a:xfrm>
              <a:off x="2963948" y="5492168"/>
              <a:ext cx="1537523" cy="903492"/>
            </a:xfrm>
            <a:prstGeom prst="rect">
              <a:avLst/>
            </a:prstGeom>
            <a:noFill/>
          </p:spPr>
          <p:txBody>
            <a:bodyPr wrap="none" rtlCol="0">
              <a:spAutoFit/>
            </a:bodyPr>
            <a:lstStyle/>
            <a:p>
              <a:pPr algn="ctr"/>
              <a:r>
                <a:rPr lang="es-MX" sz="3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71</a:t>
              </a:r>
            </a:p>
            <a:p>
              <a:pPr algn="ctr"/>
              <a:r>
                <a:rPr lang="es-MX" sz="1050" b="1" dirty="0">
                  <a:solidFill>
                    <a:schemeClr val="bg1"/>
                  </a:solidFill>
                  <a:latin typeface="Noto Sans" panose="020B0502040504020204" pitchFamily="34" charset="0"/>
                  <a:ea typeface="Noto Sans" panose="020B0502040504020204" pitchFamily="34" charset="0"/>
                  <a:cs typeface="Noto Sans" panose="020B0502040504020204" pitchFamily="34" charset="0"/>
                </a:rPr>
                <a:t>Transformación</a:t>
              </a:r>
              <a:endParaRPr lang="es-MX" sz="1200"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grpSp>
      <p:sp>
        <p:nvSpPr>
          <p:cNvPr id="37" name="Más 36">
            <a:extLst>
              <a:ext uri="{FF2B5EF4-FFF2-40B4-BE49-F238E27FC236}">
                <a16:creationId xmlns:a16="http://schemas.microsoft.com/office/drawing/2014/main" id="{AC6AFF53-86B2-366C-71C0-DFCEA6F8F26A}"/>
              </a:ext>
            </a:extLst>
          </p:cNvPr>
          <p:cNvSpPr/>
          <p:nvPr/>
        </p:nvSpPr>
        <p:spPr>
          <a:xfrm>
            <a:off x="1164406" y="5660466"/>
            <a:ext cx="334536" cy="275063"/>
          </a:xfrm>
          <a:prstGeom prst="mathPlus">
            <a:avLst/>
          </a:prstGeom>
          <a:gradFill flip="none" rotWithShape="1">
            <a:gsLst>
              <a:gs pos="0">
                <a:schemeClr val="accent3">
                  <a:lumMod val="89000"/>
                </a:schemeClr>
              </a:gs>
              <a:gs pos="23000">
                <a:schemeClr val="accent3">
                  <a:lumMod val="89000"/>
                </a:schemeClr>
              </a:gs>
              <a:gs pos="69000">
                <a:schemeClr val="accent3">
                  <a:lumMod val="75000"/>
                </a:schemeClr>
              </a:gs>
              <a:gs pos="97000">
                <a:schemeClr val="accent3">
                  <a:lumMod val="70000"/>
                </a:schemeClr>
              </a:gs>
            </a:gsLst>
            <a:path path="circle">
              <a:fillToRect l="50000" t="50000" r="50000" b="50000"/>
            </a:path>
            <a:tileRect/>
          </a:gradFill>
          <a:ln>
            <a:noFill/>
          </a:ln>
          <a:scene3d>
            <a:camera prst="perspectiveAbove"/>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230275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192EA-FF60-52F6-3BBB-1353191165F5}"/>
            </a:ext>
          </a:extLst>
        </p:cNvPr>
        <p:cNvGrpSpPr/>
        <p:nvPr/>
      </p:nvGrpSpPr>
      <p:grpSpPr>
        <a:xfrm>
          <a:off x="0" y="0"/>
          <a:ext cx="0" cy="0"/>
          <a:chOff x="0" y="0"/>
          <a:chExt cx="0" cy="0"/>
        </a:xfrm>
      </p:grpSpPr>
      <p:sp>
        <p:nvSpPr>
          <p:cNvPr id="3" name="Título 2">
            <a:extLst>
              <a:ext uri="{FF2B5EF4-FFF2-40B4-BE49-F238E27FC236}">
                <a16:creationId xmlns:a16="http://schemas.microsoft.com/office/drawing/2014/main" id="{BDB8415E-CA13-D609-3AE5-87B7244DF25B}"/>
              </a:ext>
            </a:extLst>
          </p:cNvPr>
          <p:cNvSpPr>
            <a:spLocks noGrp="1"/>
          </p:cNvSpPr>
          <p:nvPr>
            <p:ph type="title"/>
          </p:nvPr>
        </p:nvSpPr>
        <p:spPr>
          <a:xfrm>
            <a:off x="398361" y="196253"/>
            <a:ext cx="8542864" cy="617232"/>
          </a:xfrm>
          <a:noFill/>
        </p:spPr>
        <p:txBody>
          <a:bodyPr wrap="square">
            <a:spAutoFit/>
          </a:bodyPr>
          <a:lstStyle/>
          <a:p>
            <a:r>
              <a:rPr lang="es-MX" sz="2800" dirty="0"/>
              <a:t>Programa de Incorporación de Inmuebles </a:t>
            </a:r>
          </a:p>
        </p:txBody>
      </p:sp>
      <p:grpSp>
        <p:nvGrpSpPr>
          <p:cNvPr id="5" name="Grupo 4">
            <a:extLst>
              <a:ext uri="{FF2B5EF4-FFF2-40B4-BE49-F238E27FC236}">
                <a16:creationId xmlns:a16="http://schemas.microsoft.com/office/drawing/2014/main" id="{E06CA754-DF6B-D603-9A92-39F021EC9CDB}"/>
              </a:ext>
            </a:extLst>
          </p:cNvPr>
          <p:cNvGrpSpPr/>
          <p:nvPr/>
        </p:nvGrpSpPr>
        <p:grpSpPr>
          <a:xfrm>
            <a:off x="6836459" y="247738"/>
            <a:ext cx="673394" cy="832252"/>
            <a:chOff x="4521200" y="1778000"/>
            <a:chExt cx="6502400" cy="6502400"/>
          </a:xfrm>
        </p:grpSpPr>
        <p:pic>
          <p:nvPicPr>
            <p:cNvPr id="6" name="Picture 4" descr="Hospital - Iconos gratis de edificios">
              <a:extLst>
                <a:ext uri="{FF2B5EF4-FFF2-40B4-BE49-F238E27FC236}">
                  <a16:creationId xmlns:a16="http://schemas.microsoft.com/office/drawing/2014/main" id="{B8EAAE00-1C52-A3CA-D6C7-CD1B35672F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1200" y="1778000"/>
              <a:ext cx="6502400" cy="6502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SS Logo - símbolo, significado ...">
              <a:extLst>
                <a:ext uri="{FF2B5EF4-FFF2-40B4-BE49-F238E27FC236}">
                  <a16:creationId xmlns:a16="http://schemas.microsoft.com/office/drawing/2014/main" id="{1C8D47D1-5994-FCE4-CF92-56326E98CD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1334" r="22332"/>
            <a:stretch>
              <a:fillRect/>
            </a:stretch>
          </p:blipFill>
          <p:spPr bwMode="auto">
            <a:xfrm>
              <a:off x="6794500" y="2013607"/>
              <a:ext cx="1917700" cy="1597044"/>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5 CuadroTexto">
            <a:extLst>
              <a:ext uri="{FF2B5EF4-FFF2-40B4-BE49-F238E27FC236}">
                <a16:creationId xmlns:a16="http://schemas.microsoft.com/office/drawing/2014/main" id="{98E4EB0F-EE88-C5F6-FC7C-9539E9DE96FF}"/>
              </a:ext>
            </a:extLst>
          </p:cNvPr>
          <p:cNvSpPr txBox="1"/>
          <p:nvPr/>
        </p:nvSpPr>
        <p:spPr>
          <a:xfrm>
            <a:off x="553643" y="1668500"/>
            <a:ext cx="2484005"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UMF PLUS</a:t>
            </a:r>
          </a:p>
        </p:txBody>
      </p:sp>
      <p:sp>
        <p:nvSpPr>
          <p:cNvPr id="12" name="5 CuadroTexto">
            <a:extLst>
              <a:ext uri="{FF2B5EF4-FFF2-40B4-BE49-F238E27FC236}">
                <a16:creationId xmlns:a16="http://schemas.microsoft.com/office/drawing/2014/main" id="{B4C2ED13-FB61-B101-3B43-E3583EE8037E}"/>
              </a:ext>
            </a:extLst>
          </p:cNvPr>
          <p:cNvSpPr txBox="1"/>
          <p:nvPr/>
        </p:nvSpPr>
        <p:spPr>
          <a:xfrm>
            <a:off x="396189" y="631065"/>
            <a:ext cx="6578713" cy="584775"/>
          </a:xfrm>
          <a:prstGeom prst="rect">
            <a:avLst/>
          </a:prstGeom>
          <a:noFill/>
        </p:spPr>
        <p:txBody>
          <a:bodyPr wrap="square" rtlCol="0">
            <a:spAutoFit/>
          </a:bodyPr>
          <a:lstStyle/>
          <a:p>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Inmuebles con Expediente Inmobiliario en Proceso de Incorporación para dar Atención a Programas Prioritarios</a:t>
            </a:r>
            <a:endParaRPr lang="es-MX" sz="1600"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5 CuadroTexto">
            <a:extLst>
              <a:ext uri="{FF2B5EF4-FFF2-40B4-BE49-F238E27FC236}">
                <a16:creationId xmlns:a16="http://schemas.microsoft.com/office/drawing/2014/main" id="{DFB9A972-47FE-8BDC-5326-0353646484FB}"/>
              </a:ext>
            </a:extLst>
          </p:cNvPr>
          <p:cNvSpPr txBox="1"/>
          <p:nvPr/>
        </p:nvSpPr>
        <p:spPr>
          <a:xfrm>
            <a:off x="3978972" y="1668500"/>
            <a:ext cx="2106019" cy="338554"/>
          </a:xfrm>
          <a:prstGeom prst="rect">
            <a:avLst/>
          </a:prstGeom>
          <a:noFill/>
        </p:spPr>
        <p:txBody>
          <a:bodyPr wrap="square" rtlCol="0">
            <a:spAutoFit/>
          </a:bodyPr>
          <a:lstStyle/>
          <a:p>
            <a:pPr algn="ctr"/>
            <a:r>
              <a:rPr lang="es-MX" sz="16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CECI</a:t>
            </a:r>
          </a:p>
        </p:txBody>
      </p:sp>
      <p:graphicFrame>
        <p:nvGraphicFramePr>
          <p:cNvPr id="14" name="Tabla 13">
            <a:extLst>
              <a:ext uri="{FF2B5EF4-FFF2-40B4-BE49-F238E27FC236}">
                <a16:creationId xmlns:a16="http://schemas.microsoft.com/office/drawing/2014/main" id="{249C96F7-B232-DE71-F6E8-50F26F3CC7EC}"/>
              </a:ext>
            </a:extLst>
          </p:cNvPr>
          <p:cNvGraphicFramePr>
            <a:graphicFrameLocks noGrp="1"/>
          </p:cNvGraphicFramePr>
          <p:nvPr>
            <p:extLst>
              <p:ext uri="{D42A27DB-BD31-4B8C-83A1-F6EECF244321}">
                <p14:modId xmlns:p14="http://schemas.microsoft.com/office/powerpoint/2010/main" val="2886928323"/>
              </p:ext>
            </p:extLst>
          </p:nvPr>
        </p:nvGraphicFramePr>
        <p:xfrm>
          <a:off x="3694223" y="2007054"/>
          <a:ext cx="2438023" cy="336804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53106">
                  <a:extLst>
                    <a:ext uri="{9D8B030D-6E8A-4147-A177-3AD203B41FA5}">
                      <a16:colId xmlns:a16="http://schemas.microsoft.com/office/drawing/2014/main" val="2353568683"/>
                    </a:ext>
                  </a:extLst>
                </a:gridCol>
              </a:tblGrid>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Aguascalientes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420403075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08250292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5</a:t>
                      </a:r>
                    </a:p>
                  </a:txBody>
                  <a:tcP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Hidalgo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4</a:t>
                      </a:r>
                    </a:p>
                  </a:txBody>
                  <a:tcPr/>
                </a:tc>
                <a:extLst>
                  <a:ext uri="{0D108BD9-81ED-4DB2-BD59-A6C34878D82A}">
                    <a16:rowId xmlns:a16="http://schemas.microsoft.com/office/drawing/2014/main" val="2216716742"/>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Morelos </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6</a:t>
                      </a:r>
                    </a:p>
                  </a:txBody>
                  <a:tcP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Nayarit</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10393546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Puebla</a:t>
                      </a:r>
                    </a:p>
                  </a:txBody>
                  <a:tcPr>
                    <a:noFill/>
                  </a:tcPr>
                </a:tc>
                <a:tc>
                  <a:txBody>
                    <a:bodyPr/>
                    <a:lstStyle/>
                    <a:p>
                      <a:pPr marL="0" algn="ctr"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a:t>
                      </a:r>
                    </a:p>
                  </a:txBody>
                  <a:tcPr>
                    <a:noFill/>
                  </a:tcPr>
                </a:tc>
                <a:extLst>
                  <a:ext uri="{0D108BD9-81ED-4DB2-BD59-A6C34878D82A}">
                    <a16:rowId xmlns:a16="http://schemas.microsoft.com/office/drawing/2014/main" val="3396783167"/>
                  </a:ext>
                </a:extLst>
              </a:tr>
              <a:tr h="252000">
                <a:tc>
                  <a:txBody>
                    <a:bodyPr/>
                    <a:lstStyle/>
                    <a:p>
                      <a:pPr marL="0" algn="l" defTabSz="914400" rtl="0" eaLnBrk="1" latinLnBrk="0" hangingPunct="1"/>
                      <a:r>
                        <a:rPr lang="es-MX" sz="1100" b="1"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Querétaro</a:t>
                      </a:r>
                    </a:p>
                  </a:txBody>
                  <a:tcPr>
                    <a:solidFill>
                      <a:schemeClr val="bg1">
                        <a:lumMod val="75000"/>
                      </a:schemeClr>
                    </a:solidFill>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solidFill>
                      <a:schemeClr val="bg1">
                        <a:lumMod val="75000"/>
                      </a:schemeClr>
                    </a:solidFill>
                  </a:tcPr>
                </a:tc>
                <a:extLst>
                  <a:ext uri="{0D108BD9-81ED-4DB2-BD59-A6C34878D82A}">
                    <a16:rowId xmlns:a16="http://schemas.microsoft.com/office/drawing/2014/main" val="3806803905"/>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2</a:t>
                      </a:r>
                    </a:p>
                  </a:txBody>
                  <a:tcPr/>
                </a:tc>
                <a:extLst>
                  <a:ext uri="{0D108BD9-81ED-4DB2-BD59-A6C34878D82A}">
                    <a16:rowId xmlns:a16="http://schemas.microsoft.com/office/drawing/2014/main" val="2652200471"/>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Veracruz Sur</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tc>
                <a:extLst>
                  <a:ext uri="{0D108BD9-81ED-4DB2-BD59-A6C34878D82A}">
                    <a16:rowId xmlns:a16="http://schemas.microsoft.com/office/drawing/2014/main" val="2010184146"/>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32</a:t>
                      </a:r>
                    </a:p>
                  </a:txBody>
                  <a:tcPr/>
                </a:tc>
                <a:extLst>
                  <a:ext uri="{0D108BD9-81ED-4DB2-BD59-A6C34878D82A}">
                    <a16:rowId xmlns:a16="http://schemas.microsoft.com/office/drawing/2014/main" val="2603254400"/>
                  </a:ext>
                </a:extLst>
              </a:tr>
            </a:tbl>
          </a:graphicData>
        </a:graphic>
      </p:graphicFrame>
      <p:graphicFrame>
        <p:nvGraphicFramePr>
          <p:cNvPr id="15" name="Tabla 14">
            <a:extLst>
              <a:ext uri="{FF2B5EF4-FFF2-40B4-BE49-F238E27FC236}">
                <a16:creationId xmlns:a16="http://schemas.microsoft.com/office/drawing/2014/main" id="{F351E513-9419-770C-9DD9-3D42BA8F3B72}"/>
              </a:ext>
            </a:extLst>
          </p:cNvPr>
          <p:cNvGraphicFramePr>
            <a:graphicFrameLocks noGrp="1"/>
          </p:cNvGraphicFramePr>
          <p:nvPr>
            <p:extLst>
              <p:ext uri="{D42A27DB-BD31-4B8C-83A1-F6EECF244321}">
                <p14:modId xmlns:p14="http://schemas.microsoft.com/office/powerpoint/2010/main" val="880684175"/>
              </p:ext>
            </p:extLst>
          </p:nvPr>
        </p:nvGraphicFramePr>
        <p:xfrm>
          <a:off x="593931" y="1987182"/>
          <a:ext cx="2484005" cy="3017520"/>
        </p:xfrm>
        <a:graphic>
          <a:graphicData uri="http://schemas.openxmlformats.org/drawingml/2006/table">
            <a:tbl>
              <a:tblPr firstRow="1" bandRow="1">
                <a:tableStyleId>{073A0DAA-6AF3-43AB-8588-CEC1D06C72B9}</a:tableStyleId>
              </a:tblPr>
              <a:tblGrid>
                <a:gridCol w="1884917">
                  <a:extLst>
                    <a:ext uri="{9D8B030D-6E8A-4147-A177-3AD203B41FA5}">
                      <a16:colId xmlns:a16="http://schemas.microsoft.com/office/drawing/2014/main" val="986936357"/>
                    </a:ext>
                  </a:extLst>
                </a:gridCol>
                <a:gridCol w="599088">
                  <a:extLst>
                    <a:ext uri="{9D8B030D-6E8A-4147-A177-3AD203B41FA5}">
                      <a16:colId xmlns:a16="http://schemas.microsoft.com/office/drawing/2014/main" val="2353568683"/>
                    </a:ext>
                  </a:extLst>
                </a:gridCol>
              </a:tblGrid>
              <a:tr h="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OOAD</a:t>
                      </a:r>
                    </a:p>
                  </a:txBody>
                  <a:tcPr>
                    <a:solidFill>
                      <a:srgbClr val="0B5445"/>
                    </a:solidFill>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No.</a:t>
                      </a:r>
                    </a:p>
                  </a:txBody>
                  <a:tcPr anchor="ctr">
                    <a:solidFill>
                      <a:srgbClr val="0B5445"/>
                    </a:solidFill>
                  </a:tcPr>
                </a:tc>
                <a:extLst>
                  <a:ext uri="{0D108BD9-81ED-4DB2-BD59-A6C34878D82A}">
                    <a16:rowId xmlns:a16="http://schemas.microsoft.com/office/drawing/2014/main" val="488537029"/>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Baja California Sur</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082502921"/>
                  </a:ext>
                </a:extLst>
              </a:tr>
              <a:tr h="252000">
                <a:tc>
                  <a:txBody>
                    <a:bodyPr/>
                    <a:lstStyle/>
                    <a:p>
                      <a:r>
                        <a:rPr lang="es-MX" sz="1100" b="1" dirty="0">
                          <a:latin typeface="Noto Sans" panose="020B0502040504020204" pitchFamily="34" charset="0"/>
                          <a:ea typeface="Noto Sans" panose="020B0502040504020204" pitchFamily="34" charset="0"/>
                          <a:cs typeface="Noto Sans" panose="020B0502040504020204" pitchFamily="34" charset="0"/>
                        </a:rPr>
                        <a:t>Estado de México Oriente</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9794038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Guanajuato</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835564109"/>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Michoacán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216716742"/>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Morelos</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3927894630"/>
                  </a:ext>
                </a:extLst>
              </a:tr>
              <a:tr h="252000">
                <a:tc>
                  <a:txBody>
                    <a:bodyPr/>
                    <a:lstStyle/>
                    <a:p>
                      <a:r>
                        <a:rPr lang="es-MX" sz="1100" dirty="0">
                          <a:latin typeface="Noto Sans" panose="020B0502040504020204" pitchFamily="34" charset="0"/>
                          <a:ea typeface="Noto Sans" panose="020B0502040504020204" pitchFamily="34" charset="0"/>
                          <a:cs typeface="Noto Sans" panose="020B0502040504020204" pitchFamily="34" charset="0"/>
                        </a:rPr>
                        <a:t>Nuevo León</a:t>
                      </a:r>
                    </a:p>
                  </a:txBody>
                  <a:tcPr/>
                </a:tc>
                <a:tc>
                  <a:txBody>
                    <a:bodyPr/>
                    <a:lstStyle/>
                    <a:p>
                      <a:pPr algn="ctr"/>
                      <a:r>
                        <a:rPr lang="es-MX" sz="1100" dirty="0">
                          <a:latin typeface="Noto Sans" panose="020B0502040504020204" pitchFamily="34" charset="0"/>
                          <a:ea typeface="Noto Sans" panose="020B0502040504020204" pitchFamily="34" charset="0"/>
                          <a:cs typeface="Noto Sans" panose="020B0502040504020204" pitchFamily="34" charset="0"/>
                        </a:rPr>
                        <a:t>3</a:t>
                      </a:r>
                    </a:p>
                  </a:txBody>
                  <a:tcPr anchor="ctr"/>
                </a:tc>
                <a:extLst>
                  <a:ext uri="{0D108BD9-81ED-4DB2-BD59-A6C34878D82A}">
                    <a16:rowId xmlns:a16="http://schemas.microsoft.com/office/drawing/2014/main" val="1039354667"/>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Quintana Roo</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2</a:t>
                      </a:r>
                    </a:p>
                  </a:txBody>
                  <a:tcPr anchor="ctr"/>
                </a:tc>
                <a:extLst>
                  <a:ext uri="{0D108BD9-81ED-4DB2-BD59-A6C34878D82A}">
                    <a16:rowId xmlns:a16="http://schemas.microsoft.com/office/drawing/2014/main" val="1416069272"/>
                  </a:ext>
                </a:extLst>
              </a:tr>
              <a:tr h="252000">
                <a:tc>
                  <a:txBody>
                    <a:bodyPr/>
                    <a:lstStyle/>
                    <a:p>
                      <a:pPr algn="l"/>
                      <a:r>
                        <a:rPr lang="es-MX" sz="1100" b="1" dirty="0">
                          <a:latin typeface="Noto Sans" panose="020B0502040504020204" pitchFamily="34" charset="0"/>
                          <a:ea typeface="Noto Sans" panose="020B0502040504020204" pitchFamily="34" charset="0"/>
                          <a:cs typeface="Noto Sans" panose="020B0502040504020204" pitchFamily="34" charset="0"/>
                        </a:rPr>
                        <a:t>San Luis Potosí</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1808660351"/>
                  </a:ext>
                </a:extLst>
              </a:tr>
              <a:tr h="252000">
                <a:tc>
                  <a:txBody>
                    <a:bodyPr/>
                    <a:lstStyle/>
                    <a:p>
                      <a:pPr algn="l"/>
                      <a:r>
                        <a:rPr lang="es-MX" sz="1100" b="0" dirty="0">
                          <a:latin typeface="Noto Sans" panose="020B0502040504020204" pitchFamily="34" charset="0"/>
                          <a:ea typeface="Noto Sans" panose="020B0502040504020204" pitchFamily="34" charset="0"/>
                          <a:cs typeface="Noto Sans" panose="020B0502040504020204" pitchFamily="34" charset="0"/>
                        </a:rPr>
                        <a:t>Veracruz Norte</a:t>
                      </a:r>
                    </a:p>
                  </a:txBody>
                  <a:tcPr/>
                </a:tc>
                <a:tc>
                  <a:txBody>
                    <a:bodyPr/>
                    <a:lstStyle/>
                    <a:p>
                      <a:pPr algn="ctr"/>
                      <a:r>
                        <a:rPr lang="es-MX" sz="1100" b="0" dirty="0">
                          <a:latin typeface="Noto Sans" panose="020B0502040504020204" pitchFamily="34" charset="0"/>
                          <a:ea typeface="Noto Sans" panose="020B0502040504020204" pitchFamily="34" charset="0"/>
                          <a:cs typeface="Noto Sans" panose="020B0502040504020204" pitchFamily="34" charset="0"/>
                        </a:rPr>
                        <a:t>1</a:t>
                      </a:r>
                    </a:p>
                  </a:txBody>
                  <a:tcPr anchor="ctr"/>
                </a:tc>
                <a:extLst>
                  <a:ext uri="{0D108BD9-81ED-4DB2-BD59-A6C34878D82A}">
                    <a16:rowId xmlns:a16="http://schemas.microsoft.com/office/drawing/2014/main" val="2774028034"/>
                  </a:ext>
                </a:extLst>
              </a:tr>
              <a:tr h="252000">
                <a:tc>
                  <a:txBody>
                    <a:bodyPr/>
                    <a:lstStyle/>
                    <a:p>
                      <a:pPr algn="r"/>
                      <a:r>
                        <a:rPr lang="es-MX" sz="1100" b="1" dirty="0">
                          <a:latin typeface="Noto Sans" panose="020B0502040504020204" pitchFamily="34" charset="0"/>
                          <a:ea typeface="Noto Sans" panose="020B0502040504020204" pitchFamily="34" charset="0"/>
                          <a:cs typeface="Noto Sans" panose="020B0502040504020204" pitchFamily="34" charset="0"/>
                        </a:rPr>
                        <a:t>Total</a:t>
                      </a:r>
                    </a:p>
                  </a:txBody>
                  <a:tcPr/>
                </a:tc>
                <a:tc>
                  <a:txBody>
                    <a:bodyPr/>
                    <a:lstStyle/>
                    <a:p>
                      <a:pPr algn="ctr"/>
                      <a:r>
                        <a:rPr lang="es-MX" sz="1100" b="1" dirty="0">
                          <a:latin typeface="Noto Sans" panose="020B0502040504020204" pitchFamily="34" charset="0"/>
                          <a:ea typeface="Noto Sans" panose="020B0502040504020204" pitchFamily="34" charset="0"/>
                          <a:cs typeface="Noto Sans" panose="020B0502040504020204" pitchFamily="34" charset="0"/>
                        </a:rPr>
                        <a:t>13</a:t>
                      </a:r>
                    </a:p>
                  </a:txBody>
                  <a:tcPr anchor="ctr"/>
                </a:tc>
                <a:extLst>
                  <a:ext uri="{0D108BD9-81ED-4DB2-BD59-A6C34878D82A}">
                    <a16:rowId xmlns:a16="http://schemas.microsoft.com/office/drawing/2014/main" val="2349766527"/>
                  </a:ext>
                </a:extLst>
              </a:tr>
            </a:tbl>
          </a:graphicData>
        </a:graphic>
      </p:graphicFrame>
      <p:sp>
        <p:nvSpPr>
          <p:cNvPr id="19" name="5 CuadroTexto">
            <a:extLst>
              <a:ext uri="{FF2B5EF4-FFF2-40B4-BE49-F238E27FC236}">
                <a16:creationId xmlns:a16="http://schemas.microsoft.com/office/drawing/2014/main" id="{3F9BCBA3-B79B-85F0-0806-66E8CB076DA7}"/>
              </a:ext>
            </a:extLst>
          </p:cNvPr>
          <p:cNvSpPr txBox="1"/>
          <p:nvPr/>
        </p:nvSpPr>
        <p:spPr>
          <a:xfrm>
            <a:off x="7906328" y="1247017"/>
            <a:ext cx="3304394" cy="523220"/>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Se propone para Acuerdo del </a:t>
            </a:r>
          </a:p>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H. Consejo Técnico:</a:t>
            </a:r>
          </a:p>
        </p:txBody>
      </p:sp>
      <p:sp>
        <p:nvSpPr>
          <p:cNvPr id="21" name="5 CuadroTexto">
            <a:extLst>
              <a:ext uri="{FF2B5EF4-FFF2-40B4-BE49-F238E27FC236}">
                <a16:creationId xmlns:a16="http://schemas.microsoft.com/office/drawing/2014/main" id="{CE1A3E29-FE94-343B-4913-518D0D2CB53E}"/>
              </a:ext>
            </a:extLst>
          </p:cNvPr>
          <p:cNvSpPr txBox="1"/>
          <p:nvPr/>
        </p:nvSpPr>
        <p:spPr>
          <a:xfrm>
            <a:off x="6860693" y="2027955"/>
            <a:ext cx="887236"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Enero</a:t>
            </a:r>
          </a:p>
        </p:txBody>
      </p:sp>
      <p:sp>
        <p:nvSpPr>
          <p:cNvPr id="22" name="5 CuadroTexto">
            <a:extLst>
              <a:ext uri="{FF2B5EF4-FFF2-40B4-BE49-F238E27FC236}">
                <a16:creationId xmlns:a16="http://schemas.microsoft.com/office/drawing/2014/main" id="{581B35FA-0548-78F2-F8DC-CC48397E5BF1}"/>
              </a:ext>
            </a:extLst>
          </p:cNvPr>
          <p:cNvSpPr txBox="1"/>
          <p:nvPr/>
        </p:nvSpPr>
        <p:spPr>
          <a:xfrm>
            <a:off x="8446658" y="1960750"/>
            <a:ext cx="2778698"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un inmueble ubicado en </a:t>
            </a:r>
            <a:r>
              <a:rPr lang="es-MX" sz="1100" b="1" dirty="0">
                <a:latin typeface="Noto Sans" panose="020B0502040504020204" pitchFamily="34" charset="0"/>
                <a:ea typeface="Noto Sans" panose="020B0502040504020204" pitchFamily="34" charset="0"/>
                <a:cs typeface="Noto Sans" panose="020B0502040504020204" pitchFamily="34" charset="0"/>
              </a:rPr>
              <a:t>Mineral de la Reforma, Hidalgo para CECI.</a:t>
            </a:r>
          </a:p>
        </p:txBody>
      </p:sp>
      <p:sp>
        <p:nvSpPr>
          <p:cNvPr id="23" name="5 CuadroTexto">
            <a:extLst>
              <a:ext uri="{FF2B5EF4-FFF2-40B4-BE49-F238E27FC236}">
                <a16:creationId xmlns:a16="http://schemas.microsoft.com/office/drawing/2014/main" id="{009B107E-6756-37B3-4E11-037CEC67FD21}"/>
              </a:ext>
            </a:extLst>
          </p:cNvPr>
          <p:cNvSpPr txBox="1"/>
          <p:nvPr/>
        </p:nvSpPr>
        <p:spPr>
          <a:xfrm>
            <a:off x="7906328" y="202605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24" name="5 CuadroTexto">
            <a:extLst>
              <a:ext uri="{FF2B5EF4-FFF2-40B4-BE49-F238E27FC236}">
                <a16:creationId xmlns:a16="http://schemas.microsoft.com/office/drawing/2014/main" id="{C18C1C15-A0E1-2051-59EB-0CCF7E470148}"/>
              </a:ext>
            </a:extLst>
          </p:cNvPr>
          <p:cNvSpPr txBox="1"/>
          <p:nvPr/>
        </p:nvSpPr>
        <p:spPr>
          <a:xfrm>
            <a:off x="7906328" y="2757293"/>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3</a:t>
            </a:r>
          </a:p>
        </p:txBody>
      </p:sp>
      <p:sp>
        <p:nvSpPr>
          <p:cNvPr id="25" name="5 CuadroTexto">
            <a:extLst>
              <a:ext uri="{FF2B5EF4-FFF2-40B4-BE49-F238E27FC236}">
                <a16:creationId xmlns:a16="http://schemas.microsoft.com/office/drawing/2014/main" id="{F02F83B5-582C-2831-567C-D8F002FB87D0}"/>
              </a:ext>
            </a:extLst>
          </p:cNvPr>
          <p:cNvSpPr txBox="1"/>
          <p:nvPr/>
        </p:nvSpPr>
        <p:spPr>
          <a:xfrm>
            <a:off x="8429111" y="4452369"/>
            <a:ext cx="2768850"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(2º paquete)</a:t>
            </a:r>
          </a:p>
        </p:txBody>
      </p:sp>
      <p:sp>
        <p:nvSpPr>
          <p:cNvPr id="26" name="5 CuadroTexto">
            <a:extLst>
              <a:ext uri="{FF2B5EF4-FFF2-40B4-BE49-F238E27FC236}">
                <a16:creationId xmlns:a16="http://schemas.microsoft.com/office/drawing/2014/main" id="{F8F43B2B-51E8-F4BE-FB40-28AF3CFE000C}"/>
              </a:ext>
            </a:extLst>
          </p:cNvPr>
          <p:cNvSpPr txBox="1"/>
          <p:nvPr/>
        </p:nvSpPr>
        <p:spPr>
          <a:xfrm>
            <a:off x="7909104" y="4535820"/>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20</a:t>
            </a:r>
          </a:p>
        </p:txBody>
      </p:sp>
      <p:sp>
        <p:nvSpPr>
          <p:cNvPr id="27" name="5 CuadroTexto">
            <a:extLst>
              <a:ext uri="{FF2B5EF4-FFF2-40B4-BE49-F238E27FC236}">
                <a16:creationId xmlns:a16="http://schemas.microsoft.com/office/drawing/2014/main" id="{05D49564-7DAD-03D7-1BBB-CBD56D236164}"/>
              </a:ext>
            </a:extLst>
          </p:cNvPr>
          <p:cNvSpPr txBox="1"/>
          <p:nvPr/>
        </p:nvSpPr>
        <p:spPr>
          <a:xfrm>
            <a:off x="6829151" y="4559335"/>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Febrero</a:t>
            </a:r>
          </a:p>
        </p:txBody>
      </p:sp>
      <p:sp>
        <p:nvSpPr>
          <p:cNvPr id="28" name="CuadroTexto 27">
            <a:extLst>
              <a:ext uri="{FF2B5EF4-FFF2-40B4-BE49-F238E27FC236}">
                <a16:creationId xmlns:a16="http://schemas.microsoft.com/office/drawing/2014/main" id="{E7B4D56D-B9FD-77A0-2290-6B4177BD2380}"/>
              </a:ext>
            </a:extLst>
          </p:cNvPr>
          <p:cNvSpPr txBox="1"/>
          <p:nvPr/>
        </p:nvSpPr>
        <p:spPr>
          <a:xfrm>
            <a:off x="8474377" y="5141696"/>
            <a:ext cx="2768850" cy="600164"/>
          </a:xfrm>
          <a:prstGeom prst="rect">
            <a:avLst/>
          </a:prstGeom>
          <a:noFill/>
        </p:spPr>
        <p:txBody>
          <a:bodyPr wrap="square">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municipio de </a:t>
            </a:r>
            <a:r>
              <a:rPr lang="es-MX" sz="1100" b="1" dirty="0">
                <a:latin typeface="Noto Sans" panose="020B0502040504020204" pitchFamily="34" charset="0"/>
                <a:ea typeface="Noto Sans" panose="020B0502040504020204" pitchFamily="34" charset="0"/>
                <a:cs typeface="Noto Sans" panose="020B0502040504020204" pitchFamily="34" charset="0"/>
              </a:rPr>
              <a:t>San Martín Texmelucan, Puebla para CECI</a:t>
            </a:r>
          </a:p>
        </p:txBody>
      </p:sp>
      <p:sp>
        <p:nvSpPr>
          <p:cNvPr id="29" name="5 CuadroTexto">
            <a:extLst>
              <a:ext uri="{FF2B5EF4-FFF2-40B4-BE49-F238E27FC236}">
                <a16:creationId xmlns:a16="http://schemas.microsoft.com/office/drawing/2014/main" id="{65E802CE-83D9-655B-BD1B-022B07ACB272}"/>
              </a:ext>
            </a:extLst>
          </p:cNvPr>
          <p:cNvSpPr txBox="1"/>
          <p:nvPr/>
        </p:nvSpPr>
        <p:spPr>
          <a:xfrm>
            <a:off x="7909104" y="5239894"/>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a:t>
            </a:r>
          </a:p>
        </p:txBody>
      </p:sp>
      <p:sp>
        <p:nvSpPr>
          <p:cNvPr id="30" name="5 CuadroTexto">
            <a:extLst>
              <a:ext uri="{FF2B5EF4-FFF2-40B4-BE49-F238E27FC236}">
                <a16:creationId xmlns:a16="http://schemas.microsoft.com/office/drawing/2014/main" id="{968933E8-ED84-DCB0-5EAC-0C6D8BC73674}"/>
              </a:ext>
            </a:extLst>
          </p:cNvPr>
          <p:cNvSpPr txBox="1"/>
          <p:nvPr/>
        </p:nvSpPr>
        <p:spPr>
          <a:xfrm>
            <a:off x="6879034" y="5868717"/>
            <a:ext cx="1082408" cy="307777"/>
          </a:xfrm>
          <a:prstGeom prst="rect">
            <a:avLst/>
          </a:prstGeom>
          <a:noFill/>
        </p:spPr>
        <p:txBody>
          <a:bodyPr wrap="square" rtlCol="0">
            <a:spAutoFit/>
          </a:bodyPr>
          <a:lstStyle/>
          <a:p>
            <a:pPr algn="ctr"/>
            <a:r>
              <a:rPr lang="es-MX" sz="14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Marzo</a:t>
            </a:r>
          </a:p>
        </p:txBody>
      </p:sp>
      <p:sp>
        <p:nvSpPr>
          <p:cNvPr id="31" name="5 CuadroTexto">
            <a:extLst>
              <a:ext uri="{FF2B5EF4-FFF2-40B4-BE49-F238E27FC236}">
                <a16:creationId xmlns:a16="http://schemas.microsoft.com/office/drawing/2014/main" id="{C68A5B96-B7FB-CA54-AE31-8CBBB0EB43AA}"/>
              </a:ext>
            </a:extLst>
          </p:cNvPr>
          <p:cNvSpPr txBox="1"/>
          <p:nvPr/>
        </p:nvSpPr>
        <p:spPr>
          <a:xfrm>
            <a:off x="7936502" y="5850165"/>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p>
            <a:pPr algn="ctr"/>
            <a:r>
              <a:rPr lang="es-MX"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13</a:t>
            </a:r>
          </a:p>
        </p:txBody>
      </p:sp>
      <p:sp>
        <p:nvSpPr>
          <p:cNvPr id="32" name="5 CuadroTexto">
            <a:extLst>
              <a:ext uri="{FF2B5EF4-FFF2-40B4-BE49-F238E27FC236}">
                <a16:creationId xmlns:a16="http://schemas.microsoft.com/office/drawing/2014/main" id="{7B741E81-43AF-5931-7004-5E8827FE80CD}"/>
              </a:ext>
            </a:extLst>
          </p:cNvPr>
          <p:cNvSpPr txBox="1"/>
          <p:nvPr/>
        </p:nvSpPr>
        <p:spPr>
          <a:xfrm>
            <a:off x="8474377" y="5780506"/>
            <a:ext cx="2728023" cy="600164"/>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Ratificaciones de Gestión Oficiosa en diversas </a:t>
            </a:r>
            <a:r>
              <a:rPr lang="es-MX" sz="1100" dirty="0" err="1">
                <a:latin typeface="Noto Sans" panose="020B0502040504020204" pitchFamily="34" charset="0"/>
                <a:ea typeface="Noto Sans" panose="020B0502040504020204" pitchFamily="34" charset="0"/>
                <a:cs typeface="Noto Sans" panose="020B0502040504020204" pitchFamily="34" charset="0"/>
              </a:rPr>
              <a:t>OOAD´s</a:t>
            </a:r>
            <a:r>
              <a:rPr lang="es-MX" sz="1100" dirty="0">
                <a:latin typeface="Noto Sans" panose="020B0502040504020204" pitchFamily="34" charset="0"/>
                <a:ea typeface="Noto Sans" panose="020B0502040504020204" pitchFamily="34" charset="0"/>
                <a:cs typeface="Noto Sans" panose="020B0502040504020204" pitchFamily="34" charset="0"/>
              </a:rPr>
              <a:t>, para proyectos prioritarios. (3er paquete)</a:t>
            </a:r>
          </a:p>
        </p:txBody>
      </p:sp>
      <p:sp>
        <p:nvSpPr>
          <p:cNvPr id="33" name="5 CuadroTexto">
            <a:extLst>
              <a:ext uri="{FF2B5EF4-FFF2-40B4-BE49-F238E27FC236}">
                <a16:creationId xmlns:a16="http://schemas.microsoft.com/office/drawing/2014/main" id="{421033F0-DB50-3F6A-7DA0-C0E90F3674F5}"/>
              </a:ext>
            </a:extLst>
          </p:cNvPr>
          <p:cNvSpPr txBox="1"/>
          <p:nvPr/>
        </p:nvSpPr>
        <p:spPr>
          <a:xfrm>
            <a:off x="8433549" y="2692246"/>
            <a:ext cx="2768851" cy="938719"/>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Ratificación de Gestión Oficiosa de 3 inmuebles ubicado en los Municipios de </a:t>
            </a:r>
            <a:r>
              <a:rPr lang="es-MX" sz="1100" b="1" dirty="0">
                <a:latin typeface="Noto Sans" panose="020B0502040504020204" pitchFamily="34" charset="0"/>
                <a:ea typeface="Noto Sans" panose="020B0502040504020204" pitchFamily="34" charset="0"/>
                <a:cs typeface="Noto Sans" panose="020B0502040504020204" pitchFamily="34" charset="0"/>
              </a:rPr>
              <a:t>Cocula, Unión de San Antonio y San Ignacio Cerro Gordo</a:t>
            </a:r>
            <a:r>
              <a:rPr lang="es-MX" sz="1100" dirty="0">
                <a:latin typeface="Noto Sans" panose="020B0502040504020204" pitchFamily="34" charset="0"/>
                <a:ea typeface="Noto Sans" panose="020B0502040504020204" pitchFamily="34" charset="0"/>
                <a:cs typeface="Noto Sans" panose="020B0502040504020204" pitchFamily="34" charset="0"/>
              </a:rPr>
              <a:t>, </a:t>
            </a:r>
            <a:r>
              <a:rPr lang="es-MX" sz="1100" b="1" dirty="0">
                <a:latin typeface="Noto Sans" panose="020B0502040504020204" pitchFamily="34" charset="0"/>
                <a:ea typeface="Noto Sans" panose="020B0502040504020204" pitchFamily="34" charset="0"/>
                <a:cs typeface="Noto Sans" panose="020B0502040504020204" pitchFamily="34" charset="0"/>
              </a:rPr>
              <a:t>Jalisco para CECI.</a:t>
            </a:r>
          </a:p>
        </p:txBody>
      </p:sp>
      <p:sp>
        <p:nvSpPr>
          <p:cNvPr id="34" name="5 CuadroTexto">
            <a:extLst>
              <a:ext uri="{FF2B5EF4-FFF2-40B4-BE49-F238E27FC236}">
                <a16:creationId xmlns:a16="http://schemas.microsoft.com/office/drawing/2014/main" id="{FB2107E8-5BB4-CFD3-DB15-331ED042C5CB}"/>
              </a:ext>
            </a:extLst>
          </p:cNvPr>
          <p:cNvSpPr txBox="1"/>
          <p:nvPr/>
        </p:nvSpPr>
        <p:spPr>
          <a:xfrm>
            <a:off x="7906328" y="3649831"/>
            <a:ext cx="515391" cy="307777"/>
          </a:xfrm>
          <a:prstGeom prst="rect">
            <a:avLst/>
          </a:prstGeom>
          <a:solidFill>
            <a:srgbClr val="0B5445"/>
          </a:solidFill>
          <a:effectLst>
            <a:outerShdw blurRad="50800" dist="38100" dir="2700000" algn="tl" rotWithShape="0">
              <a:prstClr val="black">
                <a:alpha val="40000"/>
              </a:prstClr>
            </a:outerShdw>
          </a:effectLst>
        </p:spPr>
        <p:txBody>
          <a:bodyPr wrap="square" rtlCol="0">
            <a:spAutoFit/>
          </a:bodyPr>
          <a:lstStyle>
            <a:defPPr>
              <a:defRPr lang="es-MX"/>
            </a:defPPr>
            <a:lvl1pPr algn="ctr">
              <a:defRPr sz="1400" b="1">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r>
              <a:rPr lang="es-MX" dirty="0"/>
              <a:t>1</a:t>
            </a:r>
          </a:p>
        </p:txBody>
      </p:sp>
      <p:sp>
        <p:nvSpPr>
          <p:cNvPr id="35" name="5 CuadroTexto">
            <a:extLst>
              <a:ext uri="{FF2B5EF4-FFF2-40B4-BE49-F238E27FC236}">
                <a16:creationId xmlns:a16="http://schemas.microsoft.com/office/drawing/2014/main" id="{EC23427E-6E58-42A1-14C9-10ED9494C155}"/>
              </a:ext>
            </a:extLst>
          </p:cNvPr>
          <p:cNvSpPr txBox="1"/>
          <p:nvPr/>
        </p:nvSpPr>
        <p:spPr>
          <a:xfrm>
            <a:off x="8433549" y="3584784"/>
            <a:ext cx="2768851" cy="769441"/>
          </a:xfrm>
          <a:prstGeom prst="rect">
            <a:avLst/>
          </a:prstGeom>
          <a:noFill/>
        </p:spPr>
        <p:txBody>
          <a:bodyPr wrap="square" rtlCol="0">
            <a:spAutoFit/>
          </a:bodyPr>
          <a:lstStyle/>
          <a:p>
            <a:pPr algn="just"/>
            <a:r>
              <a:rPr lang="es-MX" sz="1100" dirty="0">
                <a:latin typeface="Noto Sans" panose="020B0502040504020204" pitchFamily="34" charset="0"/>
                <a:ea typeface="Noto Sans" panose="020B0502040504020204" pitchFamily="34" charset="0"/>
                <a:cs typeface="Noto Sans" panose="020B0502040504020204" pitchFamily="34" charset="0"/>
              </a:rPr>
              <a:t>Aceptación de  donación por parte del Gobierno del Estado </a:t>
            </a:r>
            <a:r>
              <a:rPr lang="es-MX" sz="1100" b="1" dirty="0">
                <a:latin typeface="Noto Sans" panose="020B0502040504020204" pitchFamily="34" charset="0"/>
                <a:ea typeface="Noto Sans" panose="020B0502040504020204" pitchFamily="34" charset="0"/>
                <a:cs typeface="Noto Sans" panose="020B0502040504020204" pitchFamily="34" charset="0"/>
              </a:rPr>
              <a:t>en Pedro Escobedo, Querétaro, para CECI (reserva)</a:t>
            </a:r>
          </a:p>
        </p:txBody>
      </p:sp>
      <p:sp>
        <p:nvSpPr>
          <p:cNvPr id="36" name="CuadroTexto 35">
            <a:extLst>
              <a:ext uri="{FF2B5EF4-FFF2-40B4-BE49-F238E27FC236}">
                <a16:creationId xmlns:a16="http://schemas.microsoft.com/office/drawing/2014/main" id="{61C13960-39B5-E8E5-C272-F10B4E64D386}"/>
              </a:ext>
            </a:extLst>
          </p:cNvPr>
          <p:cNvSpPr txBox="1"/>
          <p:nvPr/>
        </p:nvSpPr>
        <p:spPr>
          <a:xfrm>
            <a:off x="2064864" y="5375094"/>
            <a:ext cx="4512400" cy="1200329"/>
          </a:xfrm>
          <a:prstGeom prst="rect">
            <a:avLst/>
          </a:prstGeom>
          <a:noFill/>
        </p:spPr>
        <p:txBody>
          <a:bodyPr wrap="square" rtlCol="0">
            <a:spAutoFit/>
          </a:bodyPr>
          <a:lstStyle/>
          <a:p>
            <a:pPr algn="ctr"/>
            <a:r>
              <a:rPr lang="es-MX" b="1" dirty="0">
                <a:solidFill>
                  <a:srgbClr val="881038"/>
                </a:solidFill>
                <a:latin typeface="Noto Sans Regular"/>
                <a:cs typeface="Noto Sans Regular"/>
              </a:rPr>
              <a:t>Videoconferencias semanales con los OOAD de seguimiento </a:t>
            </a:r>
            <a:r>
              <a:rPr lang="es-MX" dirty="0">
                <a:solidFill>
                  <a:srgbClr val="881038"/>
                </a:solidFill>
                <a:latin typeface="Noto Sans Regular"/>
                <a:cs typeface="Noto Sans Regular"/>
              </a:rPr>
              <a:t>de terrenos  para CECI y cada 15 días de terrenos para UMF Plus.</a:t>
            </a:r>
          </a:p>
          <a:p>
            <a:pPr algn="ctr"/>
            <a:endParaRPr lang="es-MX" dirty="0">
              <a:solidFill>
                <a:srgbClr val="881038"/>
              </a:solidFill>
            </a:endParaRPr>
          </a:p>
        </p:txBody>
      </p:sp>
    </p:spTree>
    <p:extLst>
      <p:ext uri="{BB962C8B-B14F-4D97-AF65-F5344CB8AC3E}">
        <p14:creationId xmlns:p14="http://schemas.microsoft.com/office/powerpoint/2010/main" val="1549218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A17F-8A48-A4AC-BAD3-48A4AD584D12}"/>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5F6ACD56-707E-D114-2E70-8DE8719A3D3B}"/>
              </a:ext>
            </a:extLst>
          </p:cNvPr>
          <p:cNvSpPr txBox="1"/>
          <p:nvPr/>
        </p:nvSpPr>
        <p:spPr>
          <a:xfrm>
            <a:off x="-38382" y="2362283"/>
            <a:ext cx="2268488" cy="1267526"/>
          </a:xfrm>
          <a:prstGeom prst="rect">
            <a:avLst/>
          </a:prstGeom>
          <a:noFill/>
        </p:spPr>
        <p:txBody>
          <a:bodyPr wrap="square" rtlCol="0">
            <a:spAutoFit/>
          </a:bodyPr>
          <a:lstStyle/>
          <a:p>
            <a:pPr algn="ctr"/>
            <a:r>
              <a:rPr lang="es-MX" sz="1909" b="1" dirty="0">
                <a:solidFill>
                  <a:srgbClr val="AE8C16"/>
                </a:solidFill>
                <a:latin typeface="Noto Sans" panose="020B0502040504020204" pitchFamily="34" charset="0"/>
                <a:ea typeface="Noto Sans" panose="020B0502040504020204" pitchFamily="34" charset="0"/>
                <a:cs typeface="Noto Sans" panose="020B0502040504020204" pitchFamily="34" charset="0"/>
              </a:rPr>
              <a:t>Estado Plazas Oficina de Administración de Activos</a:t>
            </a:r>
          </a:p>
        </p:txBody>
      </p:sp>
      <p:sp>
        <p:nvSpPr>
          <p:cNvPr id="4" name="CuadroTexto 2">
            <a:extLst>
              <a:ext uri="{FF2B5EF4-FFF2-40B4-BE49-F238E27FC236}">
                <a16:creationId xmlns:a16="http://schemas.microsoft.com/office/drawing/2014/main" id="{1B85ACD2-6047-9067-0EDD-9AC6873A4B8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graphicFrame>
        <p:nvGraphicFramePr>
          <p:cNvPr id="5" name="Gráfico 4">
            <a:extLst>
              <a:ext uri="{FF2B5EF4-FFF2-40B4-BE49-F238E27FC236}">
                <a16:creationId xmlns:a16="http://schemas.microsoft.com/office/drawing/2014/main" id="{B5C8B4CD-074F-A3AB-8EF4-E7402BF20E1D}"/>
              </a:ext>
            </a:extLst>
          </p:cNvPr>
          <p:cNvGraphicFramePr/>
          <p:nvPr>
            <p:extLst>
              <p:ext uri="{D42A27DB-BD31-4B8C-83A1-F6EECF244321}">
                <p14:modId xmlns:p14="http://schemas.microsoft.com/office/powerpoint/2010/main" val="3664530252"/>
              </p:ext>
            </p:extLst>
          </p:nvPr>
        </p:nvGraphicFramePr>
        <p:xfrm>
          <a:off x="5011976" y="1772372"/>
          <a:ext cx="6871929" cy="422088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Tabla 11">
            <a:extLst>
              <a:ext uri="{FF2B5EF4-FFF2-40B4-BE49-F238E27FC236}">
                <a16:creationId xmlns:a16="http://schemas.microsoft.com/office/drawing/2014/main" id="{5F858598-7CD2-5961-558C-A2D8F169F2D3}"/>
              </a:ext>
            </a:extLst>
          </p:cNvPr>
          <p:cNvGraphicFramePr>
            <a:graphicFrameLocks noGrp="1"/>
          </p:cNvGraphicFramePr>
          <p:nvPr>
            <p:extLst>
              <p:ext uri="{D42A27DB-BD31-4B8C-83A1-F6EECF244321}">
                <p14:modId xmlns:p14="http://schemas.microsoft.com/office/powerpoint/2010/main" val="3580553966"/>
              </p:ext>
            </p:extLst>
          </p:nvPr>
        </p:nvGraphicFramePr>
        <p:xfrm>
          <a:off x="2176079" y="937929"/>
          <a:ext cx="3183186" cy="5515600"/>
        </p:xfrm>
        <a:graphic>
          <a:graphicData uri="http://schemas.openxmlformats.org/drawingml/2006/table">
            <a:tbl>
              <a:tblPr/>
              <a:tblGrid>
                <a:gridCol w="546433">
                  <a:extLst>
                    <a:ext uri="{9D8B030D-6E8A-4147-A177-3AD203B41FA5}">
                      <a16:colId xmlns:a16="http://schemas.microsoft.com/office/drawing/2014/main" val="3397488214"/>
                    </a:ext>
                  </a:extLst>
                </a:gridCol>
                <a:gridCol w="1457153">
                  <a:extLst>
                    <a:ext uri="{9D8B030D-6E8A-4147-A177-3AD203B41FA5}">
                      <a16:colId xmlns:a16="http://schemas.microsoft.com/office/drawing/2014/main" val="2910244362"/>
                    </a:ext>
                  </a:extLst>
                </a:gridCol>
                <a:gridCol w="1179600">
                  <a:extLst>
                    <a:ext uri="{9D8B030D-6E8A-4147-A177-3AD203B41FA5}">
                      <a16:colId xmlns:a16="http://schemas.microsoft.com/office/drawing/2014/main" val="284734974"/>
                    </a:ext>
                  </a:extLst>
                </a:gridCol>
              </a:tblGrid>
              <a:tr h="296265">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CANTIDAD AUTORIZADA</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12264097"/>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AGUASCALIENTES*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32937781"/>
                  </a:ext>
                </a:extLst>
              </a:tr>
              <a:tr h="130010">
                <a:tc>
                  <a:txBody>
                    <a:bodyPr/>
                    <a:lstStyle/>
                    <a:p>
                      <a:pPr algn="ctr"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3289606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45418050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1444427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61616554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0796672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381589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7507819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5372558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5774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EMP</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7107174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966525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03909733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850989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JALISCO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636758098"/>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13122114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1969384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5067122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NUEVO LEÓN*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9987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418736247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23964889"/>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QUERÉTARO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1451240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3905579306"/>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26</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SAN LUIS POTOSI</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679657247"/>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27</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91432109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28</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515425210"/>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29</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4431696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30</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97557103"/>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706506231"/>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NORTE</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370187604"/>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33</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80725023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646642005"/>
                  </a:ext>
                </a:extLst>
              </a:tr>
              <a:tr h="130010">
                <a:tc>
                  <a:txBody>
                    <a:bodyPr/>
                    <a:lstStyle/>
                    <a:p>
                      <a:pPr algn="ctr" fontAlgn="b">
                        <a:buNone/>
                      </a:pPr>
                      <a:r>
                        <a:rPr lang="es-MX" sz="9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35</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l" fontAlgn="b">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tc>
                  <a:txBody>
                    <a:bodyPr/>
                    <a:lstStyle/>
                    <a:p>
                      <a:pPr algn="ctr" fontAlgn="ctr">
                        <a:buNone/>
                      </a:pPr>
                      <a:r>
                        <a:rPr lang="es-MX" sz="9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471674078"/>
                  </a:ext>
                </a:extLst>
              </a:tr>
              <a:tr h="192356">
                <a:tc>
                  <a:txBody>
                    <a:bodyPr/>
                    <a:lstStyle/>
                    <a:p>
                      <a:pPr algn="ctr" fontAlgn="b">
                        <a:buNone/>
                      </a:pPr>
                      <a:endParaRPr lang="es-MX" sz="1400" b="0" i="0" u="none" strike="noStrike">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r" fontAlgn="b">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5320" marR="5320" marT="5320"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tc>
                  <a:txBody>
                    <a:bodyPr/>
                    <a:lstStyle/>
                    <a:p>
                      <a:pPr algn="ctr" fontAlgn="ctr">
                        <a:buNone/>
                      </a:pPr>
                      <a:r>
                        <a:rPr lang="es-MX" sz="14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120 </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50000"/>
                      </a:schemeClr>
                    </a:solidFill>
                  </a:tcPr>
                </a:tc>
                <a:extLst>
                  <a:ext uri="{0D108BD9-81ED-4DB2-BD59-A6C34878D82A}">
                    <a16:rowId xmlns:a16="http://schemas.microsoft.com/office/drawing/2014/main" val="278038209"/>
                  </a:ext>
                </a:extLst>
              </a:tr>
            </a:tbl>
          </a:graphicData>
        </a:graphic>
      </p:graphicFrame>
      <p:cxnSp>
        <p:nvCxnSpPr>
          <p:cNvPr id="29" name="Conector angular 10">
            <a:extLst>
              <a:ext uri="{FF2B5EF4-FFF2-40B4-BE49-F238E27FC236}">
                <a16:creationId xmlns:a16="http://schemas.microsoft.com/office/drawing/2014/main" id="{D32BA4E3-A369-EA91-F02D-4F2B551A93FE}"/>
              </a:ext>
            </a:extLst>
          </p:cNvPr>
          <p:cNvCxnSpPr>
            <a:cxnSpLocks/>
            <a:stCxn id="30" idx="1"/>
          </p:cNvCxnSpPr>
          <p:nvPr/>
        </p:nvCxnSpPr>
        <p:spPr>
          <a:xfrm rot="10800000" flipV="1">
            <a:off x="8412494" y="1418086"/>
            <a:ext cx="374642" cy="1158337"/>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0" name="Tabla 29">
            <a:extLst>
              <a:ext uri="{FF2B5EF4-FFF2-40B4-BE49-F238E27FC236}">
                <a16:creationId xmlns:a16="http://schemas.microsoft.com/office/drawing/2014/main" id="{214505DF-FC8A-2977-06CD-F2B38F59CBEF}"/>
              </a:ext>
            </a:extLst>
          </p:cNvPr>
          <p:cNvGraphicFramePr>
            <a:graphicFrameLocks noGrp="1"/>
          </p:cNvGraphicFramePr>
          <p:nvPr>
            <p:extLst>
              <p:ext uri="{D42A27DB-BD31-4B8C-83A1-F6EECF244321}">
                <p14:modId xmlns:p14="http://schemas.microsoft.com/office/powerpoint/2010/main" val="2916833993"/>
              </p:ext>
            </p:extLst>
          </p:nvPr>
        </p:nvGraphicFramePr>
        <p:xfrm>
          <a:off x="8787136" y="796581"/>
          <a:ext cx="1445913" cy="1243013"/>
        </p:xfrm>
        <a:graphic>
          <a:graphicData uri="http://schemas.openxmlformats.org/drawingml/2006/table">
            <a:tbl>
              <a:tblPr>
                <a:tableStyleId>{5C22544A-7EE6-4342-B048-85BDC9FD1C3A}</a:tableStyleId>
              </a:tblPr>
              <a:tblGrid>
                <a:gridCol w="1200043">
                  <a:extLst>
                    <a:ext uri="{9D8B030D-6E8A-4147-A177-3AD203B41FA5}">
                      <a16:colId xmlns:a16="http://schemas.microsoft.com/office/drawing/2014/main" val="3406932901"/>
                    </a:ext>
                  </a:extLst>
                </a:gridCol>
                <a:gridCol w="245870">
                  <a:extLst>
                    <a:ext uri="{9D8B030D-6E8A-4147-A177-3AD203B41FA5}">
                      <a16:colId xmlns:a16="http://schemas.microsoft.com/office/drawing/2014/main" val="1437804671"/>
                    </a:ext>
                  </a:extLst>
                </a:gridCol>
              </a:tblGrid>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854407778"/>
                  </a:ext>
                </a:extLst>
              </a:tr>
              <a:tr h="131185">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8658395"/>
                  </a:ext>
                </a:extLst>
              </a:tr>
              <a:tr h="149369">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729642676"/>
                  </a:ext>
                </a:extLst>
              </a:tr>
              <a:tr h="149369">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DF SUR</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966457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DF NORTE</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97481665"/>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TAMAULIPAS</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2085003530"/>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SONORA</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73747131"/>
                  </a:ext>
                </a:extLst>
              </a:tr>
              <a:tr h="136381">
                <a:tc>
                  <a:txBody>
                    <a:bodyPr/>
                    <a:lstStyle/>
                    <a:p>
                      <a:pPr algn="l"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VERACRUZ NORTE</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u="none" strike="noStrike" dirty="0">
                          <a:effectLst/>
                          <a:latin typeface="Noto Sans" panose="020B0502040504020204" pitchFamily="34" charset="0"/>
                          <a:ea typeface="Noto Sans" panose="020B0502040504020204" pitchFamily="34" charset="0"/>
                          <a:cs typeface="Noto Sans" panose="020B0502040504020204" pitchFamily="34" charset="0"/>
                        </a:rPr>
                        <a:t>1</a:t>
                      </a:r>
                      <a:endPar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65815062"/>
                  </a:ext>
                </a:extLst>
              </a:tr>
              <a:tr h="136381">
                <a:tc>
                  <a:txBody>
                    <a:bodyPr/>
                    <a:lstStyle/>
                    <a:p>
                      <a:pPr algn="l"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010853001"/>
                  </a:ext>
                </a:extLst>
              </a:tr>
            </a:tbl>
          </a:graphicData>
        </a:graphic>
      </p:graphicFrame>
      <p:graphicFrame>
        <p:nvGraphicFramePr>
          <p:cNvPr id="32" name="Tabla 31">
            <a:extLst>
              <a:ext uri="{FF2B5EF4-FFF2-40B4-BE49-F238E27FC236}">
                <a16:creationId xmlns:a16="http://schemas.microsoft.com/office/drawing/2014/main" id="{1D2A6063-BD75-A7E1-5FDC-F368BEC4F452}"/>
              </a:ext>
            </a:extLst>
          </p:cNvPr>
          <p:cNvGraphicFramePr>
            <a:graphicFrameLocks noGrp="1"/>
          </p:cNvGraphicFramePr>
          <p:nvPr>
            <p:extLst>
              <p:ext uri="{D42A27DB-BD31-4B8C-83A1-F6EECF244321}">
                <p14:modId xmlns:p14="http://schemas.microsoft.com/office/powerpoint/2010/main" val="403027775"/>
              </p:ext>
            </p:extLst>
          </p:nvPr>
        </p:nvGraphicFramePr>
        <p:xfrm>
          <a:off x="6174606" y="2785141"/>
          <a:ext cx="984649" cy="2295086"/>
        </p:xfrm>
        <a:graphic>
          <a:graphicData uri="http://schemas.openxmlformats.org/drawingml/2006/table">
            <a:tbl>
              <a:tblPr>
                <a:tableStyleId>{5C22544A-7EE6-4342-B048-85BDC9FD1C3A}</a:tableStyleId>
              </a:tblPr>
              <a:tblGrid>
                <a:gridCol w="768172">
                  <a:extLst>
                    <a:ext uri="{9D8B030D-6E8A-4147-A177-3AD203B41FA5}">
                      <a16:colId xmlns:a16="http://schemas.microsoft.com/office/drawing/2014/main" val="322048887"/>
                    </a:ext>
                  </a:extLst>
                </a:gridCol>
                <a:gridCol w="216477">
                  <a:extLst>
                    <a:ext uri="{9D8B030D-6E8A-4147-A177-3AD203B41FA5}">
                      <a16:colId xmlns:a16="http://schemas.microsoft.com/office/drawing/2014/main" val="3275246637"/>
                    </a:ext>
                  </a:extLst>
                </a:gridCol>
              </a:tblGrid>
              <a:tr h="120794">
                <a:tc>
                  <a:txBody>
                    <a:bodyPr/>
                    <a:lstStyle/>
                    <a:p>
                      <a:pPr algn="l" fontAlgn="b">
                        <a:buNone/>
                      </a:pPr>
                      <a:r>
                        <a:rPr lang="es-MX" sz="700" b="0" i="0" u="none" strike="noStrike" dirty="0">
                          <a:solidFill>
                            <a:schemeClr val="bg1"/>
                          </a:solidFill>
                          <a:effectLst/>
                          <a:latin typeface="Aptos Narrow" panose="020B0004020202020204" pitchFamily="34" charset="0"/>
                        </a:rPr>
                        <a:t>AGUASCALIENTES*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250833190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BAJA CALIFORNIA*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61701457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CAMPECHE</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415010585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DF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426984318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DF SUR*</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320263349"/>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CHIAPAS</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1549301711"/>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COAHUILA</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252560201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DURANGO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739784117"/>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EMO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63522925"/>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GUERRERO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37718629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JALISCO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497677902"/>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97768128"/>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NUEVO LEÓN</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1725928078"/>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OAXACA*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3627272994"/>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SONORA*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487108827"/>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TABASCO*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569388831"/>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TAMAULIPAS*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1591752454"/>
                  </a:ext>
                </a:extLst>
              </a:tr>
              <a:tr h="120794">
                <a:tc>
                  <a:txBody>
                    <a:bodyPr/>
                    <a:lstStyle/>
                    <a:p>
                      <a:pPr algn="l" fontAlgn="b">
                        <a:buNone/>
                      </a:pPr>
                      <a:r>
                        <a:rPr lang="es-MX" sz="700" b="0" i="0" u="none" strike="noStrike">
                          <a:solidFill>
                            <a:schemeClr val="bg1"/>
                          </a:solidFill>
                          <a:effectLst/>
                          <a:latin typeface="Aptos Narrow" panose="020B0004020202020204" pitchFamily="34" charset="0"/>
                        </a:rPr>
                        <a:t>VERACRUZ NORTE</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2811844016"/>
                  </a:ext>
                </a:extLst>
              </a:tr>
              <a:tr h="120794">
                <a:tc>
                  <a:txBody>
                    <a:bodyPr/>
                    <a:lstStyle/>
                    <a:p>
                      <a:pPr algn="l" fontAlgn="b">
                        <a:buNone/>
                      </a:pPr>
                      <a:r>
                        <a:rPr lang="es-MX" sz="700" b="0" i="0" u="none" strike="noStrike" dirty="0">
                          <a:solidFill>
                            <a:schemeClr val="bg1"/>
                          </a:solidFill>
                          <a:effectLst/>
                          <a:latin typeface="Aptos Narrow" panose="020B0004020202020204" pitchFamily="34" charset="0"/>
                        </a:rPr>
                        <a:t>YUCATÁN*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77257995"/>
                  </a:ext>
                </a:extLst>
              </a:tr>
            </a:tbl>
          </a:graphicData>
        </a:graphic>
      </p:graphicFrame>
      <p:graphicFrame>
        <p:nvGraphicFramePr>
          <p:cNvPr id="33" name="Tabla 32">
            <a:extLst>
              <a:ext uri="{FF2B5EF4-FFF2-40B4-BE49-F238E27FC236}">
                <a16:creationId xmlns:a16="http://schemas.microsoft.com/office/drawing/2014/main" id="{F4F363A8-D98D-CAED-C247-6A3F078C2AFA}"/>
              </a:ext>
            </a:extLst>
          </p:cNvPr>
          <p:cNvGraphicFramePr>
            <a:graphicFrameLocks noGrp="1"/>
          </p:cNvGraphicFramePr>
          <p:nvPr>
            <p:extLst>
              <p:ext uri="{D42A27DB-BD31-4B8C-83A1-F6EECF244321}">
                <p14:modId xmlns:p14="http://schemas.microsoft.com/office/powerpoint/2010/main" val="4223858740"/>
              </p:ext>
            </p:extLst>
          </p:nvPr>
        </p:nvGraphicFramePr>
        <p:xfrm>
          <a:off x="9185470" y="2092119"/>
          <a:ext cx="1463475" cy="540328"/>
        </p:xfrm>
        <a:graphic>
          <a:graphicData uri="http://schemas.openxmlformats.org/drawingml/2006/table">
            <a:tbl>
              <a:tblPr>
                <a:tableStyleId>{5C22544A-7EE6-4342-B048-85BDC9FD1C3A}</a:tableStyleId>
              </a:tblPr>
              <a:tblGrid>
                <a:gridCol w="1191262">
                  <a:extLst>
                    <a:ext uri="{9D8B030D-6E8A-4147-A177-3AD203B41FA5}">
                      <a16:colId xmlns:a16="http://schemas.microsoft.com/office/drawing/2014/main" val="121289276"/>
                    </a:ext>
                  </a:extLst>
                </a:gridCol>
                <a:gridCol w="272213">
                  <a:extLst>
                    <a:ext uri="{9D8B030D-6E8A-4147-A177-3AD203B41FA5}">
                      <a16:colId xmlns:a16="http://schemas.microsoft.com/office/drawing/2014/main" val="1902962432"/>
                    </a:ext>
                  </a:extLst>
                </a:gridCol>
              </a:tblGrid>
              <a:tr h="131185">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PTE</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3192688112"/>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106355946"/>
                  </a:ext>
                </a:extLst>
              </a:tr>
            </a:tbl>
          </a:graphicData>
        </a:graphic>
      </p:graphicFrame>
      <p:graphicFrame>
        <p:nvGraphicFramePr>
          <p:cNvPr id="34" name="Tabla 33">
            <a:extLst>
              <a:ext uri="{FF2B5EF4-FFF2-40B4-BE49-F238E27FC236}">
                <a16:creationId xmlns:a16="http://schemas.microsoft.com/office/drawing/2014/main" id="{9257E06A-51D7-D25B-C634-604E3C063708}"/>
              </a:ext>
            </a:extLst>
          </p:cNvPr>
          <p:cNvGraphicFramePr>
            <a:graphicFrameLocks noGrp="1"/>
          </p:cNvGraphicFramePr>
          <p:nvPr>
            <p:extLst>
              <p:ext uri="{D42A27DB-BD31-4B8C-83A1-F6EECF244321}">
                <p14:modId xmlns:p14="http://schemas.microsoft.com/office/powerpoint/2010/main" val="3601740277"/>
              </p:ext>
            </p:extLst>
          </p:nvPr>
        </p:nvGraphicFramePr>
        <p:xfrm>
          <a:off x="7360894" y="4171043"/>
          <a:ext cx="1051600" cy="1467715"/>
        </p:xfrm>
        <a:graphic>
          <a:graphicData uri="http://schemas.openxmlformats.org/drawingml/2006/table">
            <a:tbl>
              <a:tblPr>
                <a:tableStyleId>{5C22544A-7EE6-4342-B048-85BDC9FD1C3A}</a:tableStyleId>
              </a:tblPr>
              <a:tblGrid>
                <a:gridCol w="869019">
                  <a:extLst>
                    <a:ext uri="{9D8B030D-6E8A-4147-A177-3AD203B41FA5}">
                      <a16:colId xmlns:a16="http://schemas.microsoft.com/office/drawing/2014/main" val="3146995228"/>
                    </a:ext>
                  </a:extLst>
                </a:gridCol>
                <a:gridCol w="182581">
                  <a:extLst>
                    <a:ext uri="{9D8B030D-6E8A-4147-A177-3AD203B41FA5}">
                      <a16:colId xmlns:a16="http://schemas.microsoft.com/office/drawing/2014/main" val="4191924100"/>
                    </a:ext>
                  </a:extLst>
                </a:gridCol>
              </a:tblGrid>
              <a:tr h="155864">
                <a:tc>
                  <a:txBody>
                    <a:bodyPr/>
                    <a:lstStyle/>
                    <a:p>
                      <a:pPr algn="l" fontAlgn="b">
                        <a:buNone/>
                      </a:pPr>
                      <a:r>
                        <a:rPr lang="es-MX" sz="700" b="0" i="0" u="none" strike="noStrike" dirty="0">
                          <a:solidFill>
                            <a:schemeClr val="bg1"/>
                          </a:solidFill>
                          <a:effectLst/>
                          <a:latin typeface="Aptos Narrow" panose="020B0004020202020204" pitchFamily="34" charset="0"/>
                        </a:rPr>
                        <a:t>CHIHUAHUA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360697158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GUANAJUATO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2965731976"/>
                  </a:ext>
                </a:extLst>
              </a:tr>
              <a:tr h="136381">
                <a:tc>
                  <a:txBody>
                    <a:bodyPr/>
                    <a:lstStyle/>
                    <a:p>
                      <a:pPr algn="l" fontAlgn="b">
                        <a:buNone/>
                      </a:pPr>
                      <a:r>
                        <a:rPr lang="es-MX" sz="700" b="0" i="0" u="none" strike="noStrike">
                          <a:solidFill>
                            <a:schemeClr val="bg1"/>
                          </a:solidFill>
                          <a:effectLst/>
                          <a:latin typeface="Aptos Narrow" panose="020B0004020202020204" pitchFamily="34" charset="0"/>
                        </a:rPr>
                        <a:t>HIDALGO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54115828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MICHOACÁN</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5</a:t>
                      </a:r>
                    </a:p>
                  </a:txBody>
                  <a:tcPr marL="6494" marR="6494" marT="6494" marB="0" anchor="b">
                    <a:noFill/>
                  </a:tcPr>
                </a:tc>
                <a:extLst>
                  <a:ext uri="{0D108BD9-81ED-4DB2-BD59-A6C34878D82A}">
                    <a16:rowId xmlns:a16="http://schemas.microsoft.com/office/drawing/2014/main" val="3901885122"/>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MORELOS*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673954352"/>
                  </a:ext>
                </a:extLst>
              </a:tr>
              <a:tr h="123392">
                <a:tc>
                  <a:txBody>
                    <a:bodyPr/>
                    <a:lstStyle/>
                    <a:p>
                      <a:pPr algn="l" fontAlgn="b">
                        <a:buNone/>
                      </a:pPr>
                      <a:r>
                        <a:rPr lang="es-MX" sz="700" b="0" i="0" u="none" strike="noStrike">
                          <a:solidFill>
                            <a:schemeClr val="bg1"/>
                          </a:solidFill>
                          <a:effectLst/>
                          <a:latin typeface="Aptos Narrow" panose="020B0004020202020204" pitchFamily="34" charset="0"/>
                        </a:rPr>
                        <a:t>QUERÉTARO</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2</a:t>
                      </a:r>
                    </a:p>
                  </a:txBody>
                  <a:tcPr marL="6494" marR="6494" marT="6494" marB="0" anchor="b">
                    <a:noFill/>
                  </a:tcPr>
                </a:tc>
                <a:extLst>
                  <a:ext uri="{0D108BD9-81ED-4DB2-BD59-A6C34878D82A}">
                    <a16:rowId xmlns:a16="http://schemas.microsoft.com/office/drawing/2014/main" val="1187669974"/>
                  </a:ext>
                </a:extLst>
              </a:tr>
              <a:tr h="129886">
                <a:tc>
                  <a:txBody>
                    <a:bodyPr/>
                    <a:lstStyle/>
                    <a:p>
                      <a:pPr algn="l" fontAlgn="b">
                        <a:buNone/>
                      </a:pPr>
                      <a:r>
                        <a:rPr lang="es-MX" sz="700" b="0" i="0" u="none" strike="noStrike" dirty="0">
                          <a:solidFill>
                            <a:schemeClr val="bg1"/>
                          </a:solidFill>
                          <a:effectLst/>
                          <a:latin typeface="Aptos Narrow" panose="020B0004020202020204" pitchFamily="34" charset="0"/>
                        </a:rPr>
                        <a:t>QUINTANA ROO</a:t>
                      </a:r>
                    </a:p>
                  </a:txBody>
                  <a:tcPr marL="6494" marR="6494" marT="6494" marB="0" anchor="b">
                    <a:noFill/>
                  </a:tcPr>
                </a:tc>
                <a:tc>
                  <a:txBody>
                    <a:bodyPr/>
                    <a:lstStyle/>
                    <a:p>
                      <a:pPr algn="ctr" fontAlgn="b">
                        <a:buNone/>
                      </a:pPr>
                      <a:r>
                        <a:rPr lang="es-MX" sz="700" b="0" i="0" u="none" strike="noStrike">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1550647590"/>
                  </a:ext>
                </a:extLst>
              </a:tr>
              <a:tr h="136381">
                <a:tc>
                  <a:txBody>
                    <a:bodyPr/>
                    <a:lstStyle/>
                    <a:p>
                      <a:pPr algn="l" fontAlgn="b">
                        <a:buNone/>
                      </a:pPr>
                      <a:r>
                        <a:rPr lang="es-MX" sz="700" b="0" i="0" u="none" strike="noStrike" dirty="0">
                          <a:solidFill>
                            <a:schemeClr val="bg1"/>
                          </a:solidFill>
                          <a:effectLst/>
                          <a:latin typeface="Aptos Narrow" panose="020B0004020202020204" pitchFamily="34" charset="0"/>
                        </a:rPr>
                        <a:t>SAN LUIS POTOSI</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4</a:t>
                      </a:r>
                    </a:p>
                  </a:txBody>
                  <a:tcPr marL="6494" marR="6494" marT="6494" marB="0" anchor="b">
                    <a:noFill/>
                  </a:tcPr>
                </a:tc>
                <a:extLst>
                  <a:ext uri="{0D108BD9-81ED-4DB2-BD59-A6C34878D82A}">
                    <a16:rowId xmlns:a16="http://schemas.microsoft.com/office/drawing/2014/main" val="399527332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TLAXCALA</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1</a:t>
                      </a:r>
                    </a:p>
                  </a:txBody>
                  <a:tcPr marL="6494" marR="6494" marT="6494" marB="0" anchor="b">
                    <a:noFill/>
                  </a:tcPr>
                </a:tc>
                <a:extLst>
                  <a:ext uri="{0D108BD9-81ED-4DB2-BD59-A6C34878D82A}">
                    <a16:rowId xmlns:a16="http://schemas.microsoft.com/office/drawing/2014/main" val="3740844485"/>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VERACRUZ SUR*</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6</a:t>
                      </a:r>
                    </a:p>
                  </a:txBody>
                  <a:tcPr marL="6494" marR="6494" marT="6494" marB="0" anchor="b">
                    <a:noFill/>
                  </a:tcPr>
                </a:tc>
                <a:extLst>
                  <a:ext uri="{0D108BD9-81ED-4DB2-BD59-A6C34878D82A}">
                    <a16:rowId xmlns:a16="http://schemas.microsoft.com/office/drawing/2014/main" val="2630789158"/>
                  </a:ext>
                </a:extLst>
              </a:tr>
              <a:tr h="129886">
                <a:tc>
                  <a:txBody>
                    <a:bodyPr/>
                    <a:lstStyle/>
                    <a:p>
                      <a:pPr algn="l" fontAlgn="b">
                        <a:buNone/>
                      </a:pPr>
                      <a:r>
                        <a:rPr lang="es-MX" sz="700" b="0" i="0" u="none" strike="noStrike">
                          <a:solidFill>
                            <a:schemeClr val="bg1"/>
                          </a:solidFill>
                          <a:effectLst/>
                          <a:latin typeface="Aptos Narrow" panose="020B0004020202020204" pitchFamily="34" charset="0"/>
                        </a:rPr>
                        <a:t>ZACATECAS</a:t>
                      </a:r>
                    </a:p>
                  </a:txBody>
                  <a:tcPr marL="6494" marR="6494" marT="6494" marB="0" anchor="b">
                    <a:noFill/>
                  </a:tcPr>
                </a:tc>
                <a:tc>
                  <a:txBody>
                    <a:bodyPr/>
                    <a:lstStyle/>
                    <a:p>
                      <a:pPr algn="ctr" fontAlgn="b">
                        <a:buNone/>
                      </a:pPr>
                      <a:r>
                        <a:rPr lang="es-MX" sz="700" b="0" i="0" u="none" strike="noStrike" dirty="0">
                          <a:solidFill>
                            <a:schemeClr val="bg1"/>
                          </a:solidFill>
                          <a:effectLst/>
                          <a:latin typeface="Aptos Narrow" panose="020B0004020202020204" pitchFamily="34" charset="0"/>
                        </a:rPr>
                        <a:t>3</a:t>
                      </a:r>
                    </a:p>
                  </a:txBody>
                  <a:tcPr marL="6494" marR="6494" marT="6494" marB="0" anchor="b">
                    <a:noFill/>
                  </a:tcPr>
                </a:tc>
                <a:extLst>
                  <a:ext uri="{0D108BD9-81ED-4DB2-BD59-A6C34878D82A}">
                    <a16:rowId xmlns:a16="http://schemas.microsoft.com/office/drawing/2014/main" val="3984614463"/>
                  </a:ext>
                </a:extLst>
              </a:tr>
            </a:tbl>
          </a:graphicData>
        </a:graphic>
      </p:graphicFrame>
      <p:cxnSp>
        <p:nvCxnSpPr>
          <p:cNvPr id="35" name="Conector angular 61">
            <a:extLst>
              <a:ext uri="{FF2B5EF4-FFF2-40B4-BE49-F238E27FC236}">
                <a16:creationId xmlns:a16="http://schemas.microsoft.com/office/drawing/2014/main" id="{57AD20D9-DBAF-C5F3-A280-218DC2B71AAD}"/>
              </a:ext>
            </a:extLst>
          </p:cNvPr>
          <p:cNvCxnSpPr>
            <a:cxnSpLocks/>
            <a:stCxn id="38" idx="2"/>
          </p:cNvCxnSpPr>
          <p:nvPr/>
        </p:nvCxnSpPr>
        <p:spPr>
          <a:xfrm rot="5400000">
            <a:off x="7212211" y="1824858"/>
            <a:ext cx="662103" cy="107781"/>
          </a:xfrm>
          <a:prstGeom prst="bentConnector3">
            <a:avLst>
              <a:gd name="adj1"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Conector angular 82">
            <a:extLst>
              <a:ext uri="{FF2B5EF4-FFF2-40B4-BE49-F238E27FC236}">
                <a16:creationId xmlns:a16="http://schemas.microsoft.com/office/drawing/2014/main" id="{AC685DF5-8745-9303-C60A-FA0615DFC5A2}"/>
              </a:ext>
            </a:extLst>
          </p:cNvPr>
          <p:cNvCxnSpPr>
            <a:cxnSpLocks/>
            <a:stCxn id="33" idx="1"/>
          </p:cNvCxnSpPr>
          <p:nvPr/>
        </p:nvCxnSpPr>
        <p:spPr>
          <a:xfrm rot="10800000" flipV="1">
            <a:off x="8915400" y="2362283"/>
            <a:ext cx="270070" cy="653102"/>
          </a:xfrm>
          <a:prstGeom prst="bentConnector2">
            <a:avLst/>
          </a:prstGeom>
          <a:ln>
            <a:solidFill>
              <a:schemeClr val="tx1"/>
            </a:solidFill>
          </a:ln>
        </p:spPr>
        <p:style>
          <a:lnRef idx="2">
            <a:schemeClr val="accent1"/>
          </a:lnRef>
          <a:fillRef idx="0">
            <a:schemeClr val="accent1"/>
          </a:fillRef>
          <a:effectRef idx="1">
            <a:schemeClr val="accent1"/>
          </a:effectRef>
          <a:fontRef idx="minor">
            <a:schemeClr val="tx1"/>
          </a:fontRef>
        </p:style>
      </p:cxnSp>
      <p:graphicFrame>
        <p:nvGraphicFramePr>
          <p:cNvPr id="38" name="Tabla 37">
            <a:extLst>
              <a:ext uri="{FF2B5EF4-FFF2-40B4-BE49-F238E27FC236}">
                <a16:creationId xmlns:a16="http://schemas.microsoft.com/office/drawing/2014/main" id="{06D3DEE4-88E8-3394-5DE6-39DC8CC90434}"/>
              </a:ext>
            </a:extLst>
          </p:cNvPr>
          <p:cNvGraphicFramePr>
            <a:graphicFrameLocks noGrp="1"/>
          </p:cNvGraphicFramePr>
          <p:nvPr>
            <p:extLst>
              <p:ext uri="{D42A27DB-BD31-4B8C-83A1-F6EECF244321}">
                <p14:modId xmlns:p14="http://schemas.microsoft.com/office/powerpoint/2010/main" val="1117986511"/>
              </p:ext>
            </p:extLst>
          </p:nvPr>
        </p:nvGraphicFramePr>
        <p:xfrm>
          <a:off x="6889754" y="1138554"/>
          <a:ext cx="1414796" cy="409143"/>
        </p:xfrm>
        <a:graphic>
          <a:graphicData uri="http://schemas.openxmlformats.org/drawingml/2006/table">
            <a:tbl>
              <a:tblPr>
                <a:tableStyleId>{5C22544A-7EE6-4342-B048-85BDC9FD1C3A}</a:tableStyleId>
              </a:tblPr>
              <a:tblGrid>
                <a:gridCol w="1169742">
                  <a:extLst>
                    <a:ext uri="{9D8B030D-6E8A-4147-A177-3AD203B41FA5}">
                      <a16:colId xmlns:a16="http://schemas.microsoft.com/office/drawing/2014/main" val="121289276"/>
                    </a:ext>
                  </a:extLst>
                </a:gridCol>
                <a:gridCol w="245054">
                  <a:extLst>
                    <a:ext uri="{9D8B030D-6E8A-4147-A177-3AD203B41FA5}">
                      <a16:colId xmlns:a16="http://schemas.microsoft.com/office/drawing/2014/main" val="1902962432"/>
                    </a:ext>
                  </a:extLst>
                </a:gridCol>
              </a:tblGrid>
              <a:tr h="136381">
                <a:tc>
                  <a:txBody>
                    <a:bodyPr/>
                    <a:lstStyle/>
                    <a:p>
                      <a:pPr algn="l" fontAlgn="b">
                        <a:buNone/>
                      </a:pPr>
                      <a:r>
                        <a:rPr lang="es-MX" sz="800" u="none" strike="noStrike" dirty="0">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1868682648"/>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74179800"/>
                  </a:ext>
                </a:extLst>
              </a:tr>
              <a:tr h="136381">
                <a:tc>
                  <a:txBody>
                    <a:bodyPr/>
                    <a:lstStyle/>
                    <a:p>
                      <a:pPr algn="l"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EDO MEX OTE</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tc>
                  <a:txBody>
                    <a:bodyPr/>
                    <a:lstStyle/>
                    <a:p>
                      <a:pPr algn="ctr" fontAlgn="b">
                        <a:buNone/>
                      </a:pPr>
                      <a:r>
                        <a:rPr lang="es-MX" sz="8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6494" marR="6494" marT="6494" marB="0" anchor="b">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noFill/>
                  </a:tcPr>
                </a:tc>
                <a:extLst>
                  <a:ext uri="{0D108BD9-81ED-4DB2-BD59-A6C34878D82A}">
                    <a16:rowId xmlns:a16="http://schemas.microsoft.com/office/drawing/2014/main" val="2795579546"/>
                  </a:ext>
                </a:extLst>
              </a:tr>
            </a:tbl>
          </a:graphicData>
        </a:graphic>
      </p:graphicFrame>
      <p:sp>
        <p:nvSpPr>
          <p:cNvPr id="44" name="CuadroTexto 43">
            <a:extLst>
              <a:ext uri="{FF2B5EF4-FFF2-40B4-BE49-F238E27FC236}">
                <a16:creationId xmlns:a16="http://schemas.microsoft.com/office/drawing/2014/main" id="{E606E670-D712-8898-78E4-27788AFD80EC}"/>
              </a:ext>
            </a:extLst>
          </p:cNvPr>
          <p:cNvSpPr txBox="1"/>
          <p:nvPr/>
        </p:nvSpPr>
        <p:spPr>
          <a:xfrm>
            <a:off x="2438400" y="6530084"/>
            <a:ext cx="9445504" cy="218201"/>
          </a:xfrm>
          <a:prstGeom prst="rect">
            <a:avLst/>
          </a:prstGeom>
          <a:noFill/>
        </p:spPr>
        <p:txBody>
          <a:bodyPr wrap="square">
            <a:spAutoFit/>
          </a:bodyPr>
          <a:lstStyle/>
          <a:p>
            <a:r>
              <a:rPr lang="es-MX" sz="818" i="1" dirty="0">
                <a:latin typeface="Noto Sans" panose="020B0502040504020204" pitchFamily="34" charset="0"/>
                <a:ea typeface="Noto Sans" panose="020B0502040504020204" pitchFamily="34" charset="0"/>
                <a:cs typeface="Noto Sans" panose="020B0502040504020204" pitchFamily="34" charset="0"/>
              </a:rPr>
              <a:t>Nota: En los OOAD marcados con un * significa que los candidatos para el puesto de jefes de Oficina ya fueron evaluados y obtuvieron el aval técnico positivo para ejercer el puesto.</a:t>
            </a:r>
          </a:p>
        </p:txBody>
      </p:sp>
      <p:sp>
        <p:nvSpPr>
          <p:cNvPr id="3" name="AutoShape 2" descr="Organigrama estructura organizativa iconos de la computadora organización  jerárquica, negocios, ángulo, texto, gestión de recursos humanos png |  PNGWing">
            <a:extLst>
              <a:ext uri="{FF2B5EF4-FFF2-40B4-BE49-F238E27FC236}">
                <a16:creationId xmlns:a16="http://schemas.microsoft.com/office/drawing/2014/main" id="{C1654449-81CC-6292-866B-62F15D61592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DEDBF279-48D7-0DF4-6A04-56586AC0433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7803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98F31-9B05-710C-A6A1-A32AB15E7A00}"/>
            </a:ext>
          </a:extLst>
        </p:cNvPr>
        <p:cNvGrpSpPr/>
        <p:nvPr/>
      </p:nvGrpSpPr>
      <p:grpSpPr>
        <a:xfrm>
          <a:off x="0" y="0"/>
          <a:ext cx="0" cy="0"/>
          <a:chOff x="0" y="0"/>
          <a:chExt cx="0" cy="0"/>
        </a:xfrm>
      </p:grpSpPr>
      <p:sp>
        <p:nvSpPr>
          <p:cNvPr id="4" name="CuadroTexto 2">
            <a:extLst>
              <a:ext uri="{FF2B5EF4-FFF2-40B4-BE49-F238E27FC236}">
                <a16:creationId xmlns:a16="http://schemas.microsoft.com/office/drawing/2014/main" id="{B3AB5347-25A1-747E-B0D5-5EE1D5F2B73D}"/>
              </a:ext>
            </a:extLst>
          </p:cNvPr>
          <p:cNvSpPr txBox="1"/>
          <p:nvPr/>
        </p:nvSpPr>
        <p:spPr>
          <a:xfrm>
            <a:off x="729343" y="70039"/>
            <a:ext cx="8593382" cy="95406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Estructura Administración de Activos</a:t>
            </a:r>
          </a:p>
          <a:p>
            <a:r>
              <a:rPr lang="es-MX" dirty="0"/>
              <a:t>a Nivel Nacional </a:t>
            </a:r>
          </a:p>
        </p:txBody>
      </p:sp>
      <p:pic>
        <p:nvPicPr>
          <p:cNvPr id="4110" name="Picture 14" descr="8,1 mil resultados de imágenes, fotos de stock e ilustraciones libres de  regalías para Organigrama icono | Shutterstock">
            <a:extLst>
              <a:ext uri="{FF2B5EF4-FFF2-40B4-BE49-F238E27FC236}">
                <a16:creationId xmlns:a16="http://schemas.microsoft.com/office/drawing/2014/main" id="{B86B2ADF-C619-42F2-9514-DC63E01135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693" t="12406" r="11693" b="19163"/>
          <a:stretch>
            <a:fillRect/>
          </a:stretch>
        </p:blipFill>
        <p:spPr bwMode="auto">
          <a:xfrm>
            <a:off x="6421666" y="99474"/>
            <a:ext cx="468088" cy="450262"/>
          </a:xfrm>
          <a:prstGeom prst="rect">
            <a:avLst/>
          </a:prstGeom>
          <a:noFill/>
          <a:extLst>
            <a:ext uri="{909E8E84-426E-40DD-AFC4-6F175D3DCCD1}">
              <a14:hiddenFill xmlns:a14="http://schemas.microsoft.com/office/drawing/2010/main">
                <a:solidFill>
                  <a:srgbClr val="FFFFFF"/>
                </a:solidFill>
              </a14:hiddenFill>
            </a:ext>
          </a:extLst>
        </p:spPr>
      </p:pic>
      <p:sp>
        <p:nvSpPr>
          <p:cNvPr id="6" name="Marcador de contenido 1">
            <a:extLst>
              <a:ext uri="{FF2B5EF4-FFF2-40B4-BE49-F238E27FC236}">
                <a16:creationId xmlns:a16="http://schemas.microsoft.com/office/drawing/2014/main" id="{5BDDB670-3773-0F84-B577-927BEE3C0A0F}"/>
              </a:ext>
            </a:extLst>
          </p:cNvPr>
          <p:cNvSpPr txBox="1">
            <a:spLocks/>
          </p:cNvSpPr>
          <p:nvPr/>
        </p:nvSpPr>
        <p:spPr>
          <a:xfrm>
            <a:off x="5501392" y="2097216"/>
            <a:ext cx="6175948" cy="3142297"/>
          </a:xfrm>
          <a:prstGeom prst="rect">
            <a:avLst/>
          </a:prstGeom>
        </p:spPr>
        <p:txBody>
          <a:bodyPr>
            <a:noAutofit/>
          </a:bodyPr>
          <a:lstStyle>
            <a:lvl1pPr marL="342900" indent="-342900" algn="l" defTabSz="914400" rtl="0" eaLnBrk="1" latinLnBrk="0" hangingPunct="1">
              <a:lnSpc>
                <a:spcPct val="90000"/>
              </a:lnSpc>
              <a:spcBef>
                <a:spcPts val="1000"/>
              </a:spcBef>
              <a:buFont typeface="Arial" panose="020B0604020202020204" pitchFamily="34" charset="0"/>
              <a:buChar char="•"/>
              <a:defRPr sz="2400" b="0" i="0" kern="120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El abogado procurador ha sido comisionado de manera recurrente a otras áreas administrativas y operativas, estas tareas adicionales absorben tiempo y recursos que deberían destinarse a la atención de regularización inmobiliaria y apoyo en la gestión de la obtención de avalúos.</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No se cuenta con una asignación formal y definida de un superior jerárquico directo dentro del OOAD que coordine, supervise y dé seguimiento a las funciones del abogado procurador.</a:t>
            </a:r>
          </a:p>
          <a:p>
            <a:pPr algn="just">
              <a:buClr>
                <a:srgbClr val="881038"/>
              </a:buClr>
              <a:buSzPct val="130000"/>
              <a:buFont typeface="+mj-lt"/>
              <a:buAutoNum type="alphaLcParenR"/>
            </a:pPr>
            <a:r>
              <a:rPr lang="es-MX" sz="1600" dirty="0">
                <a:solidFill>
                  <a:schemeClr val="tx1"/>
                </a:solidFill>
                <a:latin typeface="Noto Sans Regular"/>
                <a:ea typeface="+mn-ea"/>
                <a:cs typeface="Noto Sans Regular"/>
              </a:rPr>
              <a:t>Las comisiones a otras áreas han derivado en una carga adicional de trabajo que no guarda relación con las funciones para las que fue designado el abogado procurador. Las comisiones se les asignan sin una redistribución formal de responsabilidades, como lo son el encargo de la obtención de licencias sanitarias, seguimiento a juicios, así como diversas actividades administrativas.</a:t>
            </a:r>
          </a:p>
        </p:txBody>
      </p:sp>
      <p:sp>
        <p:nvSpPr>
          <p:cNvPr id="7" name="5 CuadroTexto">
            <a:extLst>
              <a:ext uri="{FF2B5EF4-FFF2-40B4-BE49-F238E27FC236}">
                <a16:creationId xmlns:a16="http://schemas.microsoft.com/office/drawing/2014/main" id="{E0BB5F21-2EA2-B34B-53F6-3A22E075304A}"/>
              </a:ext>
            </a:extLst>
          </p:cNvPr>
          <p:cNvSpPr txBox="1"/>
          <p:nvPr/>
        </p:nvSpPr>
        <p:spPr>
          <a:xfrm>
            <a:off x="5501391" y="1255992"/>
            <a:ext cx="6175948" cy="584775"/>
          </a:xfrm>
          <a:prstGeom prst="rect">
            <a:avLst/>
          </a:prstGeom>
          <a:noFill/>
        </p:spPr>
        <p:txBody>
          <a:bodyPr wrap="square" rtlCol="0">
            <a:spAutoFit/>
          </a:bodyPr>
          <a:lstStyle/>
          <a:p>
            <a:pPr algn="ctr"/>
            <a:r>
              <a:rPr lang="es-MX" sz="16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Inconvenientes que reportan los Abogados Procuradores para realizar sus funciones</a:t>
            </a:r>
            <a:endParaRPr lang="es-MX" sz="1400" b="1" dirty="0">
              <a:solidFill>
                <a:srgbClr val="A7802D"/>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CuadroTexto 7">
            <a:extLst>
              <a:ext uri="{FF2B5EF4-FFF2-40B4-BE49-F238E27FC236}">
                <a16:creationId xmlns:a16="http://schemas.microsoft.com/office/drawing/2014/main" id="{D99AD0ED-B30F-5EA8-5E90-59CBD6DE2F6D}"/>
              </a:ext>
            </a:extLst>
          </p:cNvPr>
          <p:cNvSpPr txBox="1"/>
          <p:nvPr/>
        </p:nvSpPr>
        <p:spPr>
          <a:xfrm>
            <a:off x="729343" y="1255992"/>
            <a:ext cx="4550079" cy="461665"/>
          </a:xfrm>
          <a:prstGeom prst="rect">
            <a:avLst/>
          </a:prstGeom>
          <a:solidFill>
            <a:srgbClr val="0B5445"/>
          </a:solidFill>
        </p:spPr>
        <p:txBody>
          <a:bodyPr wrap="square" rtlCol="0">
            <a:spAutoFit/>
          </a:bodyPr>
          <a:lstStyle/>
          <a:p>
            <a:r>
              <a:rPr lang="es-MX" sz="2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22 Abogados Procuradores</a:t>
            </a:r>
          </a:p>
        </p:txBody>
      </p:sp>
      <p:graphicFrame>
        <p:nvGraphicFramePr>
          <p:cNvPr id="9" name="Tabla 8">
            <a:extLst>
              <a:ext uri="{FF2B5EF4-FFF2-40B4-BE49-F238E27FC236}">
                <a16:creationId xmlns:a16="http://schemas.microsoft.com/office/drawing/2014/main" id="{B4A4393B-8C99-15E6-EC9A-C4D368186AF7}"/>
              </a:ext>
            </a:extLst>
          </p:cNvPr>
          <p:cNvGraphicFramePr>
            <a:graphicFrameLocks noGrp="1"/>
          </p:cNvGraphicFramePr>
          <p:nvPr>
            <p:extLst>
              <p:ext uri="{D42A27DB-BD31-4B8C-83A1-F6EECF244321}">
                <p14:modId xmlns:p14="http://schemas.microsoft.com/office/powerpoint/2010/main" val="3542794977"/>
              </p:ext>
            </p:extLst>
          </p:nvPr>
        </p:nvGraphicFramePr>
        <p:xfrm>
          <a:off x="849265" y="2022247"/>
          <a:ext cx="4009759" cy="2228850"/>
        </p:xfrm>
        <a:graphic>
          <a:graphicData uri="http://schemas.openxmlformats.org/drawingml/2006/table">
            <a:tbl>
              <a:tblPr/>
              <a:tblGrid>
                <a:gridCol w="2099768">
                  <a:extLst>
                    <a:ext uri="{9D8B030D-6E8A-4147-A177-3AD203B41FA5}">
                      <a16:colId xmlns:a16="http://schemas.microsoft.com/office/drawing/2014/main" val="237888655"/>
                    </a:ext>
                  </a:extLst>
                </a:gridCol>
                <a:gridCol w="1909991">
                  <a:extLst>
                    <a:ext uri="{9D8B030D-6E8A-4147-A177-3AD203B41FA5}">
                      <a16:colId xmlns:a16="http://schemas.microsoft.com/office/drawing/2014/main" val="2082095455"/>
                    </a:ext>
                  </a:extLst>
                </a:gridCol>
              </a:tblGrid>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 Campeche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 Oaxaca </a:t>
                      </a:r>
                    </a:p>
                  </a:txBody>
                  <a:tcPr marL="9525" marR="9525" marT="9525" marB="0" anchor="b">
                    <a:lnL>
                      <a:noFill/>
                    </a:lnL>
                    <a:lnR>
                      <a:noFill/>
                    </a:lnR>
                    <a:lnT>
                      <a:noFill/>
                    </a:lnT>
                    <a:lnB>
                      <a:noFill/>
                    </a:lnB>
                    <a:noFill/>
                  </a:tcPr>
                </a:tc>
                <a:extLst>
                  <a:ext uri="{0D108BD9-81ED-4DB2-BD59-A6C34878D82A}">
                    <a16:rowId xmlns:a16="http://schemas.microsoft.com/office/drawing/2014/main" val="342709769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2.- Chiapas (2)</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 Puebla (2)</a:t>
                      </a:r>
                    </a:p>
                  </a:txBody>
                  <a:tcPr marL="9525" marR="9525" marT="9525" marB="0" anchor="b">
                    <a:lnL>
                      <a:noFill/>
                    </a:lnL>
                    <a:lnR>
                      <a:noFill/>
                    </a:lnR>
                    <a:lnT>
                      <a:noFill/>
                    </a:lnT>
                    <a:lnB>
                      <a:noFill/>
                    </a:lnB>
                    <a:noFill/>
                  </a:tcPr>
                </a:tc>
                <a:extLst>
                  <a:ext uri="{0D108BD9-81ED-4DB2-BD59-A6C34878D82A}">
                    <a16:rowId xmlns:a16="http://schemas.microsoft.com/office/drawing/2014/main" val="46451269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3.- Chihuahua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 San Luis Potosí </a:t>
                      </a:r>
                    </a:p>
                  </a:txBody>
                  <a:tcPr marL="9525" marR="9525" marT="9525" marB="0" anchor="b">
                    <a:lnL>
                      <a:noFill/>
                    </a:lnL>
                    <a:lnR>
                      <a:noFill/>
                    </a:lnR>
                    <a:lnT>
                      <a:noFill/>
                    </a:lnT>
                    <a:lnB>
                      <a:noFill/>
                    </a:lnB>
                    <a:noFill/>
                  </a:tcPr>
                </a:tc>
                <a:extLst>
                  <a:ext uri="{0D108BD9-81ED-4DB2-BD59-A6C34878D82A}">
                    <a16:rowId xmlns:a16="http://schemas.microsoft.com/office/drawing/2014/main" val="411253203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4.- Coahuila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 Sinaloa </a:t>
                      </a:r>
                    </a:p>
                  </a:txBody>
                  <a:tcPr marL="9525" marR="9525" marT="9525" marB="0" anchor="b">
                    <a:lnL>
                      <a:noFill/>
                    </a:lnL>
                    <a:lnR>
                      <a:noFill/>
                    </a:lnR>
                    <a:lnT>
                      <a:noFill/>
                    </a:lnT>
                    <a:lnB>
                      <a:noFill/>
                    </a:lnB>
                    <a:noFill/>
                  </a:tcPr>
                </a:tc>
                <a:extLst>
                  <a:ext uri="{0D108BD9-81ED-4DB2-BD59-A6C34878D82A}">
                    <a16:rowId xmlns:a16="http://schemas.microsoft.com/office/drawing/2014/main" val="1877463713"/>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5.- Durango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 Tamaulipas </a:t>
                      </a:r>
                    </a:p>
                  </a:txBody>
                  <a:tcPr marL="9525" marR="9525" marT="9525" marB="0" anchor="b">
                    <a:lnL>
                      <a:noFill/>
                    </a:lnL>
                    <a:lnR>
                      <a:noFill/>
                    </a:lnR>
                    <a:lnT>
                      <a:noFill/>
                    </a:lnT>
                    <a:lnB>
                      <a:noFill/>
                    </a:lnB>
                    <a:noFill/>
                  </a:tcPr>
                </a:tc>
                <a:extLst>
                  <a:ext uri="{0D108BD9-81ED-4DB2-BD59-A6C34878D82A}">
                    <a16:rowId xmlns:a16="http://schemas.microsoft.com/office/drawing/2014/main" val="330050705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6.- Estado de México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 Veracruz Norte </a:t>
                      </a:r>
                    </a:p>
                  </a:txBody>
                  <a:tcPr marL="9525" marR="9525" marT="9525" marB="0" anchor="b">
                    <a:lnL>
                      <a:noFill/>
                    </a:lnL>
                    <a:lnR>
                      <a:noFill/>
                    </a:lnR>
                    <a:lnT>
                      <a:noFill/>
                    </a:lnT>
                    <a:lnB>
                      <a:noFill/>
                    </a:lnB>
                    <a:noFill/>
                  </a:tcPr>
                </a:tc>
                <a:extLst>
                  <a:ext uri="{0D108BD9-81ED-4DB2-BD59-A6C34878D82A}">
                    <a16:rowId xmlns:a16="http://schemas.microsoft.com/office/drawing/2014/main" val="3148834445"/>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7.- Guerrero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 Veracruz Sur </a:t>
                      </a:r>
                    </a:p>
                  </a:txBody>
                  <a:tcPr marL="9525" marR="9525" marT="9525" marB="0" anchor="b">
                    <a:lnL>
                      <a:noFill/>
                    </a:lnL>
                    <a:lnR>
                      <a:noFill/>
                    </a:lnR>
                    <a:lnT>
                      <a:noFill/>
                    </a:lnT>
                    <a:lnB>
                      <a:noFill/>
                    </a:lnB>
                    <a:noFill/>
                  </a:tcPr>
                </a:tc>
                <a:extLst>
                  <a:ext uri="{0D108BD9-81ED-4DB2-BD59-A6C34878D82A}">
                    <a16:rowId xmlns:a16="http://schemas.microsoft.com/office/drawing/2014/main" val="4030103106"/>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8.- Hidalgo </a:t>
                      </a:r>
                    </a:p>
                  </a:txBody>
                  <a:tcPr marL="9525" marR="9525" marT="9525" marB="0" anchor="b">
                    <a:lnL>
                      <a:noFill/>
                    </a:lnL>
                    <a:lnR>
                      <a:noFill/>
                    </a:lnR>
                    <a:lnT>
                      <a:noFill/>
                    </a:lnT>
                    <a:lnB>
                      <a:noFill/>
                    </a:lnB>
                    <a:noFill/>
                  </a:tcPr>
                </a:tc>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18.-Yucatán </a:t>
                      </a:r>
                    </a:p>
                  </a:txBody>
                  <a:tcPr marL="9525" marR="9525" marT="9525" marB="0" anchor="b">
                    <a:lnL>
                      <a:noFill/>
                    </a:lnL>
                    <a:lnR>
                      <a:noFill/>
                    </a:lnR>
                    <a:lnT>
                      <a:noFill/>
                    </a:lnT>
                    <a:lnB>
                      <a:noFill/>
                    </a:lnB>
                    <a:noFill/>
                  </a:tcPr>
                </a:tc>
                <a:extLst>
                  <a:ext uri="{0D108BD9-81ED-4DB2-BD59-A6C34878D82A}">
                    <a16:rowId xmlns:a16="http://schemas.microsoft.com/office/drawing/2014/main" val="3962698744"/>
                  </a:ext>
                </a:extLst>
              </a:tr>
              <a:tr h="190500">
                <a:tc>
                  <a:txBody>
                    <a:bodyPr/>
                    <a:lstStyle/>
                    <a:p>
                      <a:pPr algn="l" fontAlgn="b">
                        <a:buNone/>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9.- Michoacán (2)</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19.-Zacatecas </a:t>
                      </a:r>
                    </a:p>
                  </a:txBody>
                  <a:tcPr marL="9525" marR="9525" marT="9525" marB="0" anchor="b">
                    <a:lnL>
                      <a:noFill/>
                    </a:lnL>
                    <a:lnR>
                      <a:noFill/>
                    </a:lnR>
                    <a:lnT>
                      <a:noFill/>
                    </a:lnT>
                    <a:lnB>
                      <a:noFill/>
                    </a:lnB>
                    <a:noFill/>
                  </a:tcPr>
                </a:tc>
                <a:extLst>
                  <a:ext uri="{0D108BD9-81ED-4DB2-BD59-A6C34878D82A}">
                    <a16:rowId xmlns:a16="http://schemas.microsoft.com/office/drawing/2014/main" val="3651525900"/>
                  </a:ext>
                </a:extLst>
              </a:tr>
              <a:tr h="190500">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r>
                        <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 Nayarit </a:t>
                      </a:r>
                    </a:p>
                  </a:txBody>
                  <a:tcPr marL="9525" marR="9525" marT="9525" marB="0" anchor="b">
                    <a:lnL>
                      <a:noFill/>
                    </a:lnL>
                    <a:lnR>
                      <a:noFill/>
                    </a:lnR>
                    <a:lnT>
                      <a:noFill/>
                    </a:lnT>
                    <a:lnB>
                      <a:noFill/>
                    </a:lnB>
                    <a:noFill/>
                  </a:tcPr>
                </a:tc>
                <a:tc>
                  <a:txBody>
                    <a:bodyPr/>
                    <a:lstStyle/>
                    <a:p>
                      <a:pPr marL="0" marR="0" lvl="0" indent="0" algn="l" defTabSz="1341150" rtl="0" eaLnBrk="1" fontAlgn="b" latinLnBrk="0" hangingPunct="1">
                        <a:lnSpc>
                          <a:spcPct val="100000"/>
                        </a:lnSpc>
                        <a:spcBef>
                          <a:spcPts val="0"/>
                        </a:spcBef>
                        <a:spcAft>
                          <a:spcPts val="0"/>
                        </a:spcAft>
                        <a:buClrTx/>
                        <a:buSzTx/>
                        <a:buFontTx/>
                        <a:buNone/>
                        <a:tabLst/>
                        <a:defRPr/>
                      </a:pPr>
                      <a:endParaRPr lang="es-MX" sz="14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9525" marR="9525" marT="9525" marB="0" anchor="b">
                    <a:lnL>
                      <a:noFill/>
                    </a:lnL>
                    <a:lnR>
                      <a:noFill/>
                    </a:lnR>
                    <a:lnT>
                      <a:noFill/>
                    </a:lnT>
                    <a:lnB>
                      <a:noFill/>
                    </a:lnB>
                    <a:noFill/>
                  </a:tcPr>
                </a:tc>
                <a:extLst>
                  <a:ext uri="{0D108BD9-81ED-4DB2-BD59-A6C34878D82A}">
                    <a16:rowId xmlns:a16="http://schemas.microsoft.com/office/drawing/2014/main" val="1816861049"/>
                  </a:ext>
                </a:extLst>
              </a:tr>
            </a:tbl>
          </a:graphicData>
        </a:graphic>
      </p:graphicFrame>
    </p:spTree>
    <p:extLst>
      <p:ext uri="{BB962C8B-B14F-4D97-AF65-F5344CB8AC3E}">
        <p14:creationId xmlns:p14="http://schemas.microsoft.com/office/powerpoint/2010/main" val="311663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D8793-9026-C51E-6577-6E607B2662E1}"/>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A9DBDAEB-91FA-A292-F71E-D9D14374704B}"/>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2F466B24-E45B-908E-4BD9-452D56035F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DBC5C08F-37BE-CF20-3160-6F9B0F69A2F3}"/>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Aceptación de Arrendamiento Hamburgo 307</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16" name="Tabla 15">
            <a:extLst>
              <a:ext uri="{FF2B5EF4-FFF2-40B4-BE49-F238E27FC236}">
                <a16:creationId xmlns:a16="http://schemas.microsoft.com/office/drawing/2014/main" id="{F1FFA264-1134-D55A-27EE-0AC8587F732B}"/>
              </a:ext>
            </a:extLst>
          </p:cNvPr>
          <p:cNvGraphicFramePr>
            <a:graphicFrameLocks noGrp="1"/>
          </p:cNvGraphicFramePr>
          <p:nvPr>
            <p:extLst>
              <p:ext uri="{D42A27DB-BD31-4B8C-83A1-F6EECF244321}">
                <p14:modId xmlns:p14="http://schemas.microsoft.com/office/powerpoint/2010/main" val="221590014"/>
              </p:ext>
            </p:extLst>
          </p:nvPr>
        </p:nvGraphicFramePr>
        <p:xfrm>
          <a:off x="2160016" y="2587434"/>
          <a:ext cx="7500790" cy="2328415"/>
        </p:xfrm>
        <a:graphic>
          <a:graphicData uri="http://schemas.openxmlformats.org/drawingml/2006/table">
            <a:tbl>
              <a:tblPr/>
              <a:tblGrid>
                <a:gridCol w="2408705">
                  <a:extLst>
                    <a:ext uri="{9D8B030D-6E8A-4147-A177-3AD203B41FA5}">
                      <a16:colId xmlns:a16="http://schemas.microsoft.com/office/drawing/2014/main" val="3397488214"/>
                    </a:ext>
                  </a:extLst>
                </a:gridCol>
                <a:gridCol w="1173796">
                  <a:extLst>
                    <a:ext uri="{9D8B030D-6E8A-4147-A177-3AD203B41FA5}">
                      <a16:colId xmlns:a16="http://schemas.microsoft.com/office/drawing/2014/main" val="2910244362"/>
                    </a:ext>
                  </a:extLst>
                </a:gridCol>
                <a:gridCol w="1469957">
                  <a:extLst>
                    <a:ext uri="{9D8B030D-6E8A-4147-A177-3AD203B41FA5}">
                      <a16:colId xmlns:a16="http://schemas.microsoft.com/office/drawing/2014/main" val="284734974"/>
                    </a:ext>
                  </a:extLst>
                </a:gridCol>
                <a:gridCol w="1224166">
                  <a:extLst>
                    <a:ext uri="{9D8B030D-6E8A-4147-A177-3AD203B41FA5}">
                      <a16:colId xmlns:a16="http://schemas.microsoft.com/office/drawing/2014/main" val="442588710"/>
                    </a:ext>
                  </a:extLst>
                </a:gridCol>
                <a:gridCol w="1224166">
                  <a:extLst>
                    <a:ext uri="{9D8B030D-6E8A-4147-A177-3AD203B41FA5}">
                      <a16:colId xmlns:a16="http://schemas.microsoft.com/office/drawing/2014/main" val="836495003"/>
                    </a:ext>
                  </a:extLst>
                </a:gridCol>
              </a:tblGrid>
              <a:tr h="222441">
                <a:tc rowSpan="2">
                  <a:txBody>
                    <a:bodyPr/>
                    <a:lstStyle/>
                    <a:p>
                      <a:pPr algn="ctr" fontAlgn="ctr">
                        <a:lnSpc>
                          <a:spcPct val="100000"/>
                        </a:lnSpc>
                        <a:buNone/>
                      </a:pPr>
                      <a:r>
                        <a:rPr lang="es-MX" sz="10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Conceptos</a:t>
                      </a: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gridSpan="3">
                  <a:txBody>
                    <a:bodyPr/>
                    <a:lstStyle/>
                    <a:p>
                      <a:pPr marL="85725" marR="62230" indent="0" algn="ctr">
                        <a:lnSpc>
                          <a:spcPct val="100000"/>
                        </a:lnSpc>
                        <a:buNone/>
                      </a:pPr>
                      <a:r>
                        <a:rPr lang="es-MX"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Actual</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hMerge="1">
                  <a:txBody>
                    <a:bodyPr/>
                    <a:lstStyle/>
                    <a:p>
                      <a:pPr marL="85725" marR="66675" indent="0" algn="ctr">
                        <a:lnSpc>
                          <a:spcPct val="100000"/>
                        </a:lnSpc>
                        <a:spcAft>
                          <a:spcPts val="800"/>
                        </a:spcAft>
                        <a:buNone/>
                      </a:pP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hMerge="1">
                  <a:txBody>
                    <a:bodyPr/>
                    <a:lstStyle/>
                    <a:p>
                      <a:pPr marL="85725" marR="66675" indent="0" algn="ctr">
                        <a:lnSpc>
                          <a:spcPct val="100000"/>
                        </a:lnSpc>
                        <a:spcAft>
                          <a:spcPts val="800"/>
                        </a:spcAft>
                        <a:buNone/>
                      </a:pPr>
                      <a:endPar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Propuesta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3623543182"/>
                  </a:ext>
                </a:extLst>
              </a:tr>
              <a:tr h="571334">
                <a:tc vMerge="1">
                  <a:txBody>
                    <a:bodyPr/>
                    <a:lstStyle/>
                    <a:p>
                      <a:endParaRPr dirty="0"/>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2230" indent="0" algn="ctr">
                        <a:lnSpc>
                          <a:spcPct val="100000"/>
                        </a:lnSpc>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Cozumel </a:t>
                      </a:r>
                      <a:r>
                        <a:rPr lang="es-ES_tradnl" sz="1000" b="1" dirty="0" err="1">
                          <a:solidFill>
                            <a:schemeClr val="bg1"/>
                          </a:solidFill>
                          <a:effectLst/>
                          <a:latin typeface="Noto Sans" panose="020B0502040504020204" pitchFamily="34" charset="0"/>
                          <a:ea typeface="Noto Sans" panose="020B0502040504020204" pitchFamily="34" charset="0"/>
                          <a:cs typeface="Noto Sans" panose="020B0502040504020204" pitchFamily="34" charset="0"/>
                        </a:rPr>
                        <a:t>N°</a:t>
                      </a: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43</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Tiburcio</a:t>
                      </a:r>
                    </a:p>
                    <a:p>
                      <a:pPr marL="85725" marR="66675" indent="0" algn="ctr">
                        <a:lnSpc>
                          <a:spcPct val="100000"/>
                        </a:lnSpc>
                        <a:spcAft>
                          <a:spcPts val="800"/>
                        </a:spcAft>
                        <a:buNone/>
                      </a:pPr>
                      <a:r>
                        <a:rPr lang="es-ES_tradnl" sz="10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Montiel No. 15</a:t>
                      </a:r>
                      <a:endParaRPr lang="es-MX" sz="10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6675" indent="0" algn="ctr">
                        <a:lnSpc>
                          <a:spcPct val="100000"/>
                        </a:lnSpc>
                        <a:spcAft>
                          <a:spcPts val="800"/>
                        </a:spcAft>
                        <a:buNone/>
                      </a:pPr>
                      <a:r>
                        <a:rPr lang="es-MX" sz="1000" b="1"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Hamburgo 307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2712264097"/>
                  </a:ext>
                </a:extLst>
              </a:tr>
              <a:tr h="233556">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Capacidad (personas)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222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315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537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788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No. Cajones Estacionamiento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75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57</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132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112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Área Rentable (m</a:t>
                      </a:r>
                      <a:r>
                        <a:rPr lang="es-MX" sz="10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0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3,329.68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6,722.88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10,052.56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9,185.85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Monto de Renta Mensual sin IVA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$1,295,222.20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$1,876,862.76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$3,172.084.96</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$3,784,570.20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325271">
                <a:tc>
                  <a:txBody>
                    <a:bodyPr/>
                    <a:lstStyle/>
                    <a:p>
                      <a:pPr marL="85725" marR="78105" indent="0" algn="just">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Costo elementos seguridad estimado mensual (pesos)</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ctr">
                        <a:lnSpc>
                          <a:spcPct val="107000"/>
                        </a:lnSpc>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$400,032.24</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$329,023.28</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indent="0" algn="ctr">
                        <a:lnSpc>
                          <a:spcPct val="107000"/>
                        </a:lnSpc>
                        <a:spcAft>
                          <a:spcPts val="800"/>
                        </a:spcAft>
                        <a:buNone/>
                      </a:pPr>
                      <a:r>
                        <a:rPr lang="es-MX" sz="1000" b="0" i="0" u="none" strike="noStrike" dirty="0">
                          <a:solidFill>
                            <a:srgbClr val="000000"/>
                          </a:solidFill>
                          <a:effectLst/>
                          <a:latin typeface="Aptos Narrow" panose="020B0004020202020204" pitchFamily="34" charset="0"/>
                        </a:rPr>
                        <a:t>$        729,055.52 </a:t>
                      </a:r>
                      <a:endParaRPr lang="es-MX" sz="1000" dirty="0">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D8CA8B"/>
                    </a:solidFill>
                  </a:tcPr>
                </a:tc>
                <a:tc>
                  <a:txBody>
                    <a:bodyPr/>
                    <a:lstStyle/>
                    <a:p>
                      <a:pPr marL="85725" indent="0" algn="ctr">
                        <a:lnSpc>
                          <a:spcPct val="107000"/>
                        </a:lnSpc>
                        <a:spcAft>
                          <a:spcPts val="800"/>
                        </a:spcAft>
                        <a:buNone/>
                      </a:pPr>
                      <a:r>
                        <a:rPr lang="es-MX" sz="1000" dirty="0">
                          <a:effectLst/>
                          <a:latin typeface="Noto Sans" panose="020B0502040504020204" pitchFamily="34" charset="0"/>
                          <a:ea typeface="Noto Sans" panose="020B0502040504020204" pitchFamily="34" charset="0"/>
                          <a:cs typeface="Noto Sans" panose="020B0502040504020204" pitchFamily="34" charset="0"/>
                        </a:rPr>
                        <a:t>N.D.</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sp>
        <p:nvSpPr>
          <p:cNvPr id="17" name="CuadroTexto 16">
            <a:extLst>
              <a:ext uri="{FF2B5EF4-FFF2-40B4-BE49-F238E27FC236}">
                <a16:creationId xmlns:a16="http://schemas.microsoft.com/office/drawing/2014/main" id="{940C3343-D6B2-136D-C932-DCD548F744E9}"/>
              </a:ext>
            </a:extLst>
          </p:cNvPr>
          <p:cNvSpPr txBox="1"/>
          <p:nvPr/>
        </p:nvSpPr>
        <p:spPr>
          <a:xfrm>
            <a:off x="3162301" y="2177840"/>
            <a:ext cx="5324068" cy="338554"/>
          </a:xfrm>
          <a:prstGeom prst="rect">
            <a:avLst/>
          </a:prstGeom>
          <a:solidFill>
            <a:srgbClr val="0B5445"/>
          </a:solidFill>
        </p:spPr>
        <p:txBody>
          <a:bodyPr wrap="square" rtlCol="0">
            <a:spAutoFit/>
          </a:bodyPr>
          <a:lstStyle/>
          <a:p>
            <a:pPr algn="ctr"/>
            <a:r>
              <a:rPr lang="es-MX" sz="1600" b="1" dirty="0">
                <a:solidFill>
                  <a:schemeClr val="bg1"/>
                </a:solidFill>
                <a:latin typeface="Noto Sans" panose="020B0502040504020204" pitchFamily="34" charset="0"/>
                <a:ea typeface="Noto Sans" panose="020B0502040504020204" pitchFamily="34" charset="0"/>
                <a:cs typeface="Noto Sans" panose="020B0502040504020204" pitchFamily="34" charset="0"/>
              </a:rPr>
              <a:t>Comparativo</a:t>
            </a:r>
          </a:p>
        </p:txBody>
      </p:sp>
      <p:sp>
        <p:nvSpPr>
          <p:cNvPr id="19" name="CuadroTexto 18">
            <a:extLst>
              <a:ext uri="{FF2B5EF4-FFF2-40B4-BE49-F238E27FC236}">
                <a16:creationId xmlns:a16="http://schemas.microsoft.com/office/drawing/2014/main" id="{9341DD0C-212F-7205-CCB4-ABEC4352D3F8}"/>
              </a:ext>
            </a:extLst>
          </p:cNvPr>
          <p:cNvSpPr txBox="1"/>
          <p:nvPr/>
        </p:nvSpPr>
        <p:spPr>
          <a:xfrm>
            <a:off x="237599" y="1479515"/>
            <a:ext cx="11487676" cy="369332"/>
          </a:xfrm>
          <a:prstGeom prst="rect">
            <a:avLst/>
          </a:prstGeom>
          <a:noFill/>
        </p:spPr>
        <p:txBody>
          <a:bodyPr wrap="square">
            <a:spAutoFit/>
          </a:bodyPr>
          <a:lstStyle/>
          <a:p>
            <a:r>
              <a:rPr lang="es-ES" sz="1800" dirty="0">
                <a:effectLst/>
                <a:latin typeface="Montserrat" panose="00000500000000000000" pitchFamily="2" charset="0"/>
                <a:ea typeface="Calibri" panose="020F0502020204030204" pitchFamily="34" charset="0"/>
                <a:cs typeface="Arial" panose="020B0604020202020204" pitchFamily="34" charset="0"/>
              </a:rPr>
              <a:t>Con la contratación en arrendamiento del inmueble en cita, se obtiene lo siguiente:</a:t>
            </a:r>
            <a:endParaRPr lang="es-MX" dirty="0"/>
          </a:p>
        </p:txBody>
      </p:sp>
      <p:sp>
        <p:nvSpPr>
          <p:cNvPr id="3" name="CuadroTexto 2">
            <a:extLst>
              <a:ext uri="{FF2B5EF4-FFF2-40B4-BE49-F238E27FC236}">
                <a16:creationId xmlns:a16="http://schemas.microsoft.com/office/drawing/2014/main" id="{1141FAC1-D8B8-8033-1CDC-FFAF82911823}"/>
              </a:ext>
            </a:extLst>
          </p:cNvPr>
          <p:cNvSpPr txBox="1"/>
          <p:nvPr/>
        </p:nvSpPr>
        <p:spPr>
          <a:xfrm>
            <a:off x="2160016" y="4915849"/>
            <a:ext cx="7500790" cy="707886"/>
          </a:xfrm>
          <a:prstGeom prst="rect">
            <a:avLst/>
          </a:prstGeom>
          <a:noFill/>
        </p:spPr>
        <p:txBody>
          <a:bodyPr wrap="square">
            <a:spAutoFit/>
          </a:bodyPr>
          <a:lstStyle/>
          <a:p>
            <a:pPr algn="just"/>
            <a:r>
              <a:rPr lang="es-ES" sz="1000" b="1" dirty="0">
                <a:effectLst/>
                <a:latin typeface="Montserrat" panose="00000500000000000000" pitchFamily="2" charset="0"/>
                <a:ea typeface="Calibri" panose="020F0502020204030204" pitchFamily="34" charset="0"/>
                <a:cs typeface="Arial" panose="020B0604020202020204" pitchFamily="34" charset="0"/>
              </a:rPr>
              <a:t>Nota: </a:t>
            </a:r>
            <a:r>
              <a:rPr lang="es-ES" sz="1000" dirty="0">
                <a:effectLst/>
                <a:latin typeface="Montserrat" panose="00000500000000000000" pitchFamily="2" charset="0"/>
                <a:ea typeface="Calibri" panose="020F0502020204030204" pitchFamily="34" charset="0"/>
                <a:cs typeface="Arial" panose="020B0604020202020204" pitchFamily="34" charset="0"/>
              </a:rPr>
              <a:t>El monto de renta indicado para el inmueble de Hamburgo 307 fue obtenido como resultado de </a:t>
            </a:r>
            <a:r>
              <a:rPr lang="es-ES" sz="1000" dirty="0">
                <a:latin typeface="Montserrat" panose="00000500000000000000" pitchFamily="2" charset="0"/>
                <a:ea typeface="Calibri" panose="020F0502020204030204" pitchFamily="34" charset="0"/>
                <a:cs typeface="Arial" panose="020B0604020202020204" pitchFamily="34" charset="0"/>
              </a:rPr>
              <a:t>la estimación efectuada tomando en </a:t>
            </a:r>
            <a:r>
              <a:rPr lang="es-ES" sz="1000" dirty="0">
                <a:effectLst/>
                <a:latin typeface="Montserrat" panose="00000500000000000000" pitchFamily="2" charset="0"/>
                <a:ea typeface="Calibri" panose="020F0502020204030204" pitchFamily="34" charset="0"/>
                <a:cs typeface="Arial" panose="020B0604020202020204" pitchFamily="34" charset="0"/>
              </a:rPr>
              <a:t>consideración el monto máximo de renta de $412.00 por metro cuadrado, señalado en el Acuerdo por el que se fija el importe máximo de rentas por tipo de inmuebles a que se refiere la LGBN publicado en el Diario Oficial de la Federación el 9 de diciembre de 2025.</a:t>
            </a:r>
            <a:endParaRPr lang="es-MX" sz="1000" dirty="0"/>
          </a:p>
        </p:txBody>
      </p:sp>
    </p:spTree>
    <p:extLst>
      <p:ext uri="{BB962C8B-B14F-4D97-AF65-F5344CB8AC3E}">
        <p14:creationId xmlns:p14="http://schemas.microsoft.com/office/powerpoint/2010/main" val="3742876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A0D18-133F-3E51-8FF6-4EFBF083EAAD}"/>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8000F7EF-6835-0C7D-8FDF-C2A3D97066A4}"/>
              </a:ext>
            </a:extLst>
          </p:cNvPr>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a:t>
            </a:r>
            <a:endParaRPr sz="2800" dirty="0">
              <a:solidFill>
                <a:srgbClr val="1E5B4F"/>
              </a:solidFill>
              <a:latin typeface="Calibri"/>
              <a:ea typeface="Calibri"/>
              <a:cs typeface="Calibri"/>
              <a:sym typeface="Calibri"/>
            </a:endParaRPr>
          </a:p>
        </p:txBody>
      </p:sp>
      <p:sp>
        <p:nvSpPr>
          <p:cNvPr id="9" name="Google Shape;80;p8">
            <a:extLst>
              <a:ext uri="{FF2B5EF4-FFF2-40B4-BE49-F238E27FC236}">
                <a16:creationId xmlns:a16="http://schemas.microsoft.com/office/drawing/2014/main" id="{D107DBA1-61B9-E9FF-B0C1-09959D2528D2}"/>
              </a:ext>
            </a:extLst>
          </p:cNvPr>
          <p:cNvSpPr txBox="1"/>
          <p:nvPr/>
        </p:nvSpPr>
        <p:spPr>
          <a:xfrm>
            <a:off x="294108" y="1312057"/>
            <a:ext cx="11603784" cy="553957"/>
          </a:xfrm>
          <a:prstGeom prst="rect">
            <a:avLst/>
          </a:prstGeom>
          <a:noFill/>
          <a:ln>
            <a:noFill/>
          </a:ln>
        </p:spPr>
        <p:txBody>
          <a:bodyPr spcFirstLastPara="1" wrap="square" lIns="91425" tIns="45700" rIns="91425" bIns="45700" anchor="t" anchorCtr="0">
            <a:spAutoFit/>
          </a:bodyPr>
          <a:lstStyle/>
          <a:p>
            <a:pPr marL="285750" lvl="0" indent="-285750" algn="jus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Se coadyuva con </a:t>
            </a:r>
            <a:r>
              <a:rPr lang="es-MX" sz="1600" dirty="0">
                <a:latin typeface="Noto Sans" panose="020B0502040504020204" pitchFamily="34" charset="0"/>
                <a:ea typeface="Noto Sans" panose="020B0502040504020204" pitchFamily="34" charset="0"/>
                <a:cs typeface="Noto Sans" panose="020B0502040504020204" pitchFamily="34" charset="0"/>
              </a:rPr>
              <a:t>los</a:t>
            </a:r>
            <a:r>
              <a:rPr lang="es-MX" sz="1400" dirty="0">
                <a:latin typeface="Noto Sans" panose="020B0502040504020204" pitchFamily="34" charset="0"/>
                <a:ea typeface="Noto Sans" panose="020B0502040504020204" pitchFamily="34" charset="0"/>
                <a:cs typeface="Noto Sans" panose="020B0502040504020204" pitchFamily="34" charset="0"/>
              </a:rPr>
              <a:t> OOAD en la integración de los expedientes para la autorización ante el INDAABIN de las siguientes propuestas inmobiliarias:</a:t>
            </a:r>
          </a:p>
        </p:txBody>
      </p:sp>
      <p:pic>
        <p:nvPicPr>
          <p:cNvPr id="2" name="Gráfico 35" descr="Edificio con relleno sólido">
            <a:extLst>
              <a:ext uri="{FF2B5EF4-FFF2-40B4-BE49-F238E27FC236}">
                <a16:creationId xmlns:a16="http://schemas.microsoft.com/office/drawing/2014/main" id="{8F2F5E02-5028-EAF0-C2F1-168E7E9C00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3318" y="56497"/>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3E04E32E-210D-58E3-5955-E972FDFC4564}"/>
              </a:ext>
            </a:extLst>
          </p:cNvPr>
          <p:cNvSpPr txBox="1"/>
          <p:nvPr/>
        </p:nvSpPr>
        <p:spPr>
          <a:xfrm>
            <a:off x="264366" y="608409"/>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Avances</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5" name="Tabla 4">
            <a:extLst>
              <a:ext uri="{FF2B5EF4-FFF2-40B4-BE49-F238E27FC236}">
                <a16:creationId xmlns:a16="http://schemas.microsoft.com/office/drawing/2014/main" id="{E6E0CC94-B430-1D31-91C5-446A1C8E8083}"/>
              </a:ext>
            </a:extLst>
          </p:cNvPr>
          <p:cNvGraphicFramePr>
            <a:graphicFrameLocks noGrp="1"/>
          </p:cNvGraphicFramePr>
          <p:nvPr>
            <p:extLst>
              <p:ext uri="{D42A27DB-BD31-4B8C-83A1-F6EECF244321}">
                <p14:modId xmlns:p14="http://schemas.microsoft.com/office/powerpoint/2010/main" val="3487416842"/>
              </p:ext>
            </p:extLst>
          </p:nvPr>
        </p:nvGraphicFramePr>
        <p:xfrm>
          <a:off x="1786757" y="2343385"/>
          <a:ext cx="8382001" cy="1855281"/>
        </p:xfrm>
        <a:graphic>
          <a:graphicData uri="http://schemas.openxmlformats.org/drawingml/2006/table">
            <a:tbl>
              <a:tblPr firstRow="1" firstCol="1" bandRow="1"/>
              <a:tblGrid>
                <a:gridCol w="1377147">
                  <a:extLst>
                    <a:ext uri="{9D8B030D-6E8A-4147-A177-3AD203B41FA5}">
                      <a16:colId xmlns:a16="http://schemas.microsoft.com/office/drawing/2014/main" val="2837032587"/>
                    </a:ext>
                  </a:extLst>
                </a:gridCol>
                <a:gridCol w="2831000">
                  <a:extLst>
                    <a:ext uri="{9D8B030D-6E8A-4147-A177-3AD203B41FA5}">
                      <a16:colId xmlns:a16="http://schemas.microsoft.com/office/drawing/2014/main" val="3908086068"/>
                    </a:ext>
                  </a:extLst>
                </a:gridCol>
                <a:gridCol w="2925758">
                  <a:extLst>
                    <a:ext uri="{9D8B030D-6E8A-4147-A177-3AD203B41FA5}">
                      <a16:colId xmlns:a16="http://schemas.microsoft.com/office/drawing/2014/main" val="2442447129"/>
                    </a:ext>
                  </a:extLst>
                </a:gridCol>
                <a:gridCol w="1248096">
                  <a:extLst>
                    <a:ext uri="{9D8B030D-6E8A-4147-A177-3AD203B41FA5}">
                      <a16:colId xmlns:a16="http://schemas.microsoft.com/office/drawing/2014/main" val="1587448129"/>
                    </a:ext>
                  </a:extLst>
                </a:gridCol>
              </a:tblGrid>
              <a:tr h="181744">
                <a:tc>
                  <a:txBody>
                    <a:bodyPr/>
                    <a:lstStyle/>
                    <a:p>
                      <a:pPr marL="0" indent="0" algn="ctr">
                        <a:lnSpc>
                          <a:spcPct val="115000"/>
                        </a:lnSpc>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15000"/>
                        </a:lnSpc>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Domicilio</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457200" algn="ctr">
                        <a:lnSpc>
                          <a:spcPct val="115000"/>
                        </a:lnSpc>
                        <a:buNone/>
                      </a:pPr>
                      <a:r>
                        <a:rPr lang="es-ES_tradnl" sz="1200" b="1">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marL="85725" indent="0" algn="ctr">
                        <a:lnSpc>
                          <a:spcPct val="115000"/>
                        </a:lnSpc>
                        <a:spcAft>
                          <a:spcPts val="1000"/>
                        </a:spcAft>
                        <a:buNone/>
                      </a:pPr>
                      <a:r>
                        <a:rPr lang="es-ES_tradnl" sz="1200" b="1" dirty="0">
                          <a:solidFill>
                            <a:schemeClr val="bg1"/>
                          </a:solidFill>
                          <a:effectLst/>
                          <a:latin typeface="Noto Sans" panose="020B0502040504020204" pitchFamily="34" charset="0"/>
                          <a:ea typeface="Calibri" panose="020F0502020204030204" pitchFamily="34" charset="0"/>
                          <a:cs typeface="Times New Roman" panose="02020603050405020304" pitchFamily="18" charset="0"/>
                        </a:rPr>
                        <a:t>% Avance</a:t>
                      </a:r>
                      <a:endParaRPr lang="es-MX" sz="1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extLst>
                  <a:ext uri="{0D108BD9-81ED-4DB2-BD59-A6C34878D82A}">
                    <a16:rowId xmlns:a16="http://schemas.microsoft.com/office/drawing/2014/main" val="3170980866"/>
                  </a:ext>
                </a:extLst>
              </a:tr>
              <a:tr h="659824">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Aguascalientes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Blvd</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 Luis Donaldo Colosio Murrieta No. 645, fraccionamiento Jardines de la Concepción, 2da. Sección, Aguascalientes, </a:t>
                      </a:r>
                      <a:r>
                        <a:rPr lang="es-ES_tradnl" sz="1200" dirty="0" err="1">
                          <a:effectLst/>
                          <a:latin typeface="Noto Sans" panose="020B0502040504020204" pitchFamily="34" charset="0"/>
                          <a:ea typeface="Calibri" panose="020F0502020204030204" pitchFamily="34" charset="0"/>
                          <a:cs typeface="Times New Roman" panose="02020603050405020304" pitchFamily="18" charset="0"/>
                        </a:rPr>
                        <a:t>Ags</a:t>
                      </a: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 Zona Norte.</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spcAft>
                          <a:spcPts val="100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50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20347785"/>
                  </a:ext>
                </a:extLst>
              </a:tr>
              <a:tr h="659824">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Quintana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Av. Benito Juárez No, 441, esq. Calle Mariano González, colonia David G. Gutiérrez R., C.P. 77013, Chetumal, Q. Roo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Oficinas Administrativas Subdelegacionales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5725" indent="0" algn="ctr">
                        <a:lnSpc>
                          <a:spcPct val="115000"/>
                        </a:lnSpc>
                        <a:spcAft>
                          <a:spcPts val="1000"/>
                        </a:spcAft>
                        <a:buNone/>
                      </a:pPr>
                      <a:r>
                        <a:rPr lang="es-ES_tradnl" sz="1200" dirty="0">
                          <a:effectLst/>
                          <a:latin typeface="Noto Sans" panose="020B0502040504020204" pitchFamily="34" charset="0"/>
                          <a:ea typeface="Calibri" panose="020F0502020204030204" pitchFamily="34" charset="0"/>
                          <a:cs typeface="Times New Roman" panose="02020603050405020304" pitchFamily="18" charset="0"/>
                        </a:rPr>
                        <a:t>40</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29435940"/>
                  </a:ext>
                </a:extLst>
              </a:tr>
            </a:tbl>
          </a:graphicData>
        </a:graphic>
      </p:graphicFrame>
    </p:spTree>
    <p:extLst>
      <p:ext uri="{BB962C8B-B14F-4D97-AF65-F5344CB8AC3E}">
        <p14:creationId xmlns:p14="http://schemas.microsoft.com/office/powerpoint/2010/main" val="2231603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6B276-03D8-ABD8-720D-56B6599AFE19}"/>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4C80EBBB-13FC-8F32-FD34-2546B8D562A0}"/>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1EA0E98B-9E58-8C71-681C-EC2AD751FF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03E357C7-396D-B03E-E39E-44EEC9347DA2}"/>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graphicFrame>
        <p:nvGraphicFramePr>
          <p:cNvPr id="3" name="Tabla 2">
            <a:extLst>
              <a:ext uri="{FF2B5EF4-FFF2-40B4-BE49-F238E27FC236}">
                <a16:creationId xmlns:a16="http://schemas.microsoft.com/office/drawing/2014/main" id="{3DA60C45-6C77-425E-0A0B-E1AD985F4AB6}"/>
              </a:ext>
            </a:extLst>
          </p:cNvPr>
          <p:cNvGraphicFramePr>
            <a:graphicFrameLocks noGrp="1"/>
          </p:cNvGraphicFramePr>
          <p:nvPr>
            <p:extLst>
              <p:ext uri="{D42A27DB-BD31-4B8C-83A1-F6EECF244321}">
                <p14:modId xmlns:p14="http://schemas.microsoft.com/office/powerpoint/2010/main" val="3733696266"/>
              </p:ext>
            </p:extLst>
          </p:nvPr>
        </p:nvGraphicFramePr>
        <p:xfrm>
          <a:off x="326568" y="1822388"/>
          <a:ext cx="7064832" cy="1376097"/>
        </p:xfrm>
        <a:graphic>
          <a:graphicData uri="http://schemas.openxmlformats.org/drawingml/2006/table">
            <a:tbl>
              <a:tblPr/>
              <a:tblGrid>
                <a:gridCol w="2407069">
                  <a:extLst>
                    <a:ext uri="{9D8B030D-6E8A-4147-A177-3AD203B41FA5}">
                      <a16:colId xmlns:a16="http://schemas.microsoft.com/office/drawing/2014/main" val="3397488214"/>
                    </a:ext>
                  </a:extLst>
                </a:gridCol>
                <a:gridCol w="4657763">
                  <a:extLst>
                    <a:ext uri="{9D8B030D-6E8A-4147-A177-3AD203B41FA5}">
                      <a16:colId xmlns:a16="http://schemas.microsoft.com/office/drawing/2014/main" val="2910244362"/>
                    </a:ext>
                  </a:extLst>
                </a:gridCol>
              </a:tblGrid>
              <a:tr h="172893">
                <a:tc>
                  <a:txBody>
                    <a:bodyPr/>
                    <a:lstStyle/>
                    <a:p>
                      <a:pPr algn="ctr"/>
                      <a:r>
                        <a:rPr lang="es-MX" sz="1100" b="1" dirty="0">
                          <a:solidFill>
                            <a:schemeClr val="bg1"/>
                          </a:solidFill>
                        </a:rPr>
                        <a:t>Concepto</a:t>
                      </a:r>
                      <a:endParaRPr sz="1100" b="1" dirty="0">
                        <a:solidFill>
                          <a:schemeClr val="bg1"/>
                        </a:solidFill>
                      </a:endParaRPr>
                    </a:p>
                  </a:txBody>
                  <a:tcPr marL="5320" marR="5320" marT="532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tc>
                  <a:txBody>
                    <a:bodyPr/>
                    <a:lstStyle/>
                    <a:p>
                      <a:pPr marL="85725" marR="62230" indent="0" algn="ctr">
                        <a:lnSpc>
                          <a:spcPct val="100000"/>
                        </a:lnSpc>
                        <a:buNone/>
                      </a:pPr>
                      <a:r>
                        <a:rPr lang="es-ES_tradnl"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Descripción</a:t>
                      </a:r>
                      <a:endParaRPr lang="es-MX" sz="11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B5445"/>
                    </a:solidFill>
                  </a:tcPr>
                </a:tc>
                <a:extLst>
                  <a:ext uri="{0D108BD9-81ED-4DB2-BD59-A6C34878D82A}">
                    <a16:rowId xmlns:a16="http://schemas.microsoft.com/office/drawing/2014/main" val="2712264097"/>
                  </a:ext>
                </a:extLst>
              </a:tr>
              <a:tr h="349876">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Domicilio:</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Calle Segunda de Selenio número 139, Lote 6, Manzana 4-B, colonia Ciudad Industrial, C.P. 34208, Durango, </a:t>
                      </a:r>
                      <a:r>
                        <a:rPr lang="es-MX" sz="11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1100" dirty="0">
                          <a:effectLst/>
                          <a:latin typeface="Noto Sans" panose="020B0502040504020204" pitchFamily="34" charset="0"/>
                          <a:ea typeface="Noto Sans" panose="020B0502040504020204" pitchFamily="34" charset="0"/>
                          <a:cs typeface="Noto Sans" panose="020B0502040504020204" pitchFamily="34" charset="0"/>
                        </a:rPr>
                        <a:t>.</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2">
                        <a:alpha val="29804"/>
                      </a:schemeClr>
                    </a:solidFill>
                  </a:tcPr>
                </a:tc>
                <a:extLst>
                  <a:ext uri="{0D108BD9-81ED-4DB2-BD59-A6C34878D82A}">
                    <a16:rowId xmlns:a16="http://schemas.microsoft.com/office/drawing/2014/main" val="2552968908"/>
                  </a:ext>
                </a:extLst>
              </a:tr>
              <a:tr h="170559">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Fecha de suscripción</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25 de febrero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686100356"/>
                  </a:ext>
                </a:extLst>
              </a:tr>
              <a:tr h="170559">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Vigencia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01 de enero al 31 de diciembre de 2025</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898979680"/>
                  </a:ext>
                </a:extLst>
              </a:tr>
              <a:tr h="170559">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Monto de renta </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$322,550.00 más IVA</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159716372"/>
                  </a:ext>
                </a:extLst>
              </a:tr>
              <a:tr h="170559">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Superficie de Terreno m</a:t>
                      </a:r>
                      <a:r>
                        <a:rPr lang="es-MX" sz="11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9,280.00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385676881"/>
                  </a:ext>
                </a:extLst>
              </a:tr>
              <a:tr h="170559">
                <a:tc>
                  <a:txBody>
                    <a:bodyPr/>
                    <a:lstStyle/>
                    <a:p>
                      <a:pPr marL="85725" marR="78105" indent="0" algn="just">
                        <a:lnSpc>
                          <a:spcPct val="107000"/>
                        </a:lnSpc>
                        <a:spcAft>
                          <a:spcPts val="80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Área construida y rentable m</a:t>
                      </a:r>
                      <a:r>
                        <a:rPr lang="es-MX" sz="1100" baseline="30000" dirty="0">
                          <a:effectLst/>
                          <a:latin typeface="Noto Sans" panose="020B0502040504020204" pitchFamily="34" charset="0"/>
                          <a:ea typeface="Noto Sans" panose="020B0502040504020204" pitchFamily="34" charset="0"/>
                          <a:cs typeface="Noto Sans" panose="020B0502040504020204" pitchFamily="34" charset="0"/>
                        </a:rPr>
                        <a:t>2</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pPr marL="85725" marR="20955" indent="0" algn="l">
                        <a:lnSpc>
                          <a:spcPct val="107000"/>
                        </a:lnSpc>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5,864.50</a:t>
                      </a:r>
                    </a:p>
                  </a:txBody>
                  <a:tcPr marL="68580" marR="68580" marT="0" marB="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3469195851"/>
                  </a:ext>
                </a:extLst>
              </a:tr>
            </a:tbl>
          </a:graphicData>
        </a:graphic>
      </p:graphicFrame>
      <p:sp>
        <p:nvSpPr>
          <p:cNvPr id="5" name="5 CuadroTexto">
            <a:extLst>
              <a:ext uri="{FF2B5EF4-FFF2-40B4-BE49-F238E27FC236}">
                <a16:creationId xmlns:a16="http://schemas.microsoft.com/office/drawing/2014/main" id="{43CEF87D-5D37-237C-8775-DD87674DD389}"/>
              </a:ext>
            </a:extLst>
          </p:cNvPr>
          <p:cNvSpPr txBox="1"/>
          <p:nvPr/>
        </p:nvSpPr>
        <p:spPr>
          <a:xfrm>
            <a:off x="2312242" y="1546299"/>
            <a:ext cx="2484005" cy="307777"/>
          </a:xfrm>
          <a:prstGeom prst="rect">
            <a:avLst/>
          </a:prstGeom>
          <a:noFill/>
        </p:spPr>
        <p:txBody>
          <a:bodyPr wrap="square" rtlCol="0">
            <a:spAutoFit/>
          </a:bodyPr>
          <a:lstStyle/>
          <a:p>
            <a:pPr algn="ctr"/>
            <a:r>
              <a:rPr lang="es-MX" sz="1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Datos Generales</a:t>
            </a:r>
          </a:p>
        </p:txBody>
      </p:sp>
    </p:spTree>
    <p:extLst>
      <p:ext uri="{BB962C8B-B14F-4D97-AF65-F5344CB8AC3E}">
        <p14:creationId xmlns:p14="http://schemas.microsoft.com/office/powerpoint/2010/main" val="42557252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CE073-7AB6-5E40-4A26-1899552445EE}"/>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D1ABFC22-2B9B-B6D5-81E0-82EA2DDF7909}"/>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C9D7502D-36ED-A0DE-19F9-A09105F737E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B0E0EE9D-6BE4-F61A-AE15-55BBB36FE0B4}"/>
              </a:ext>
            </a:extLst>
          </p:cNvPr>
          <p:cNvSpPr txBox="1"/>
          <p:nvPr/>
        </p:nvSpPr>
        <p:spPr>
          <a:xfrm>
            <a:off x="237599" y="1078072"/>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4AD06EE6-F3FF-0747-F848-5447AC7B1EDE}"/>
              </a:ext>
            </a:extLst>
          </p:cNvPr>
          <p:cNvSpPr txBox="1"/>
          <p:nvPr/>
        </p:nvSpPr>
        <p:spPr>
          <a:xfrm>
            <a:off x="166573" y="1720909"/>
            <a:ext cx="11487676" cy="3785652"/>
          </a:xfrm>
          <a:prstGeom prst="rect">
            <a:avLst/>
          </a:prstGeom>
          <a:noFill/>
        </p:spPr>
        <p:txBody>
          <a:bodyPr wrap="square">
            <a:spAutoFit/>
          </a:bodyPr>
          <a:lstStyle/>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Con fecha 25 de febrero de 2025, la Titular del OOAD Estatal Durango y el arrendador del inmueble que aloja el Almacén Delegacional de ese OOAD, ubicado en Calle Segunda de Selenio número 139, Lote 6, Manzana 4-B, colonia Ciudad Industrial, C.P. 34208, Durango, </a:t>
            </a:r>
            <a:r>
              <a:rPr lang="es-MX" sz="1600" dirty="0" err="1">
                <a:effectLst/>
                <a:latin typeface="Noto Sans" panose="020B0502040504020204" pitchFamily="34" charset="0"/>
                <a:ea typeface="Noto Sans" panose="020B0502040504020204" pitchFamily="34" charset="0"/>
                <a:cs typeface="Noto Sans" panose="020B0502040504020204" pitchFamily="34" charset="0"/>
              </a:rPr>
              <a:t>Dgo</a:t>
            </a:r>
            <a:r>
              <a:rPr lang="es-MX" sz="1600" dirty="0">
                <a:effectLst/>
                <a:latin typeface="Noto Sans" panose="020B0502040504020204" pitchFamily="34" charset="0"/>
                <a:ea typeface="Noto Sans" panose="020B0502040504020204" pitchFamily="34" charset="0"/>
                <a:cs typeface="Noto Sans" panose="020B0502040504020204" pitchFamily="34" charset="0"/>
              </a:rPr>
              <a:t>, con superficie de terreno de 9,280m2, y área construida y rentable de 5,864.50 m</a:t>
            </a:r>
            <a:r>
              <a:rPr lang="es-MX" sz="1600" baseline="30000" dirty="0">
                <a:effectLst/>
                <a:latin typeface="Noto Sans" panose="020B0502040504020204" pitchFamily="34" charset="0"/>
                <a:ea typeface="Noto Sans" panose="020B0502040504020204" pitchFamily="34" charset="0"/>
                <a:cs typeface="Noto Sans" panose="020B0502040504020204" pitchFamily="34" charset="0"/>
              </a:rPr>
              <a:t>2</a:t>
            </a:r>
            <a:r>
              <a:rPr lang="es-MX" sz="1600" dirty="0">
                <a:effectLst/>
                <a:latin typeface="Noto Sans" panose="020B0502040504020204" pitchFamily="34" charset="0"/>
                <a:ea typeface="Noto Sans" panose="020B0502040504020204" pitchFamily="34" charset="0"/>
                <a:cs typeface="Noto Sans" panose="020B0502040504020204" pitchFamily="34" charset="0"/>
              </a:rPr>
              <a:t>, celebraron contrato de arrendamiento con una vigencia de 01 de enero al 31 de diciembre de 2025, por un importe de renta de $322,550.00 más IVA.</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Con escrito del 24 de enero de 2025, el arrendador solicitó incremento al monto de renta, por la cantidad de $370,932.79; lo cual fue considerado en el Programa de Arrendamiento de Inmuebles para 2025, IMSS-Arrendatario, por lo que la CTAA gestionó ante INDAABIN la emisión del Dictamen Valuatorio respectivo, al que correspondió el </a:t>
            </a:r>
            <a:r>
              <a:rPr lang="es-MX" sz="1600" dirty="0" err="1">
                <a:effectLst/>
                <a:latin typeface="Noto Sans" panose="020B0502040504020204" pitchFamily="34" charset="0"/>
                <a:ea typeface="Noto Sans" panose="020B0502040504020204" pitchFamily="34" charset="0"/>
                <a:cs typeface="Noto Sans" panose="020B0502040504020204" pitchFamily="34" charset="0"/>
              </a:rPr>
              <a:t>N°</a:t>
            </a:r>
            <a:r>
              <a:rPr lang="es-MX" sz="1600" dirty="0">
                <a:effectLst/>
                <a:latin typeface="Noto Sans" panose="020B0502040504020204" pitchFamily="34" charset="0"/>
                <a:ea typeface="Noto Sans" panose="020B0502040504020204" pitchFamily="34" charset="0"/>
                <a:cs typeface="Noto Sans" panose="020B0502040504020204" pitchFamily="34" charset="0"/>
              </a:rPr>
              <a:t>. Secuencial 01-25-201 y Genérico A-06999-ZNA del 2 de junio de 2025, que arrojó la cantidad máxima a pagar de $333,200.00; lo cual se hizo del conocimiento del OOAD para acordar el nuevo importe de renta con el arrendador. </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Por escrito del 20 de junio de 2025, el arrendador rechazó el monto de incremento ofrecido, por lo que con oficio del 19 de junio de 2025, recibido vía correo electrónico, el OOAD solicitó a la CTAA se gestionara la reconsideración del Dictamen ante INDAABIN, anexando el escrito de inconformidad del arrendador y un estudio de mercado.</a:t>
            </a:r>
          </a:p>
        </p:txBody>
      </p:sp>
    </p:spTree>
    <p:extLst>
      <p:ext uri="{BB962C8B-B14F-4D97-AF65-F5344CB8AC3E}">
        <p14:creationId xmlns:p14="http://schemas.microsoft.com/office/powerpoint/2010/main" val="2288564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2738-5AF6-51AF-C2C9-F550EC599F36}"/>
            </a:ext>
          </a:extLst>
        </p:cNvPr>
        <p:cNvGrpSpPr/>
        <p:nvPr/>
      </p:nvGrpSpPr>
      <p:grpSpPr>
        <a:xfrm>
          <a:off x="0" y="0"/>
          <a:ext cx="0" cy="0"/>
          <a:chOff x="0" y="0"/>
          <a:chExt cx="0" cy="0"/>
        </a:xfrm>
      </p:grpSpPr>
      <p:sp>
        <p:nvSpPr>
          <p:cNvPr id="7" name="Google Shape;78;p8">
            <a:extLst>
              <a:ext uri="{FF2B5EF4-FFF2-40B4-BE49-F238E27FC236}">
                <a16:creationId xmlns:a16="http://schemas.microsoft.com/office/drawing/2014/main" id="{5243BF13-3833-1FC5-7F8C-7278C557F706}"/>
              </a:ext>
            </a:extLst>
          </p:cNvPr>
          <p:cNvSpPr txBox="1"/>
          <p:nvPr/>
        </p:nvSpPr>
        <p:spPr>
          <a:xfrm>
            <a:off x="237599" y="124005"/>
            <a:ext cx="9117296"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Arrendamiento Inmobiliario y </a:t>
            </a:r>
          </a:p>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Comercialización</a:t>
            </a:r>
            <a:endParaRPr sz="2800" dirty="0">
              <a:solidFill>
                <a:srgbClr val="1E5B4F"/>
              </a:solidFill>
              <a:latin typeface="Calibri"/>
              <a:ea typeface="Calibri"/>
              <a:cs typeface="Calibri"/>
              <a:sym typeface="Calibri"/>
            </a:endParaRPr>
          </a:p>
        </p:txBody>
      </p:sp>
      <p:pic>
        <p:nvPicPr>
          <p:cNvPr id="2" name="Gráfico 35" descr="Edificio con relleno sólido">
            <a:extLst>
              <a:ext uri="{FF2B5EF4-FFF2-40B4-BE49-F238E27FC236}">
                <a16:creationId xmlns:a16="http://schemas.microsoft.com/office/drawing/2014/main" id="{F164C94C-AFB5-1615-324A-697AEEEC50D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910411" y="251448"/>
            <a:ext cx="684440" cy="684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Google Shape;79;p8">
            <a:extLst>
              <a:ext uri="{FF2B5EF4-FFF2-40B4-BE49-F238E27FC236}">
                <a16:creationId xmlns:a16="http://schemas.microsoft.com/office/drawing/2014/main" id="{5525D2CA-1FD8-7E3E-5A42-3BB90D11A1BA}"/>
              </a:ext>
            </a:extLst>
          </p:cNvPr>
          <p:cNvSpPr txBox="1"/>
          <p:nvPr/>
        </p:nvSpPr>
        <p:spPr>
          <a:xfrm>
            <a:off x="237599" y="1194436"/>
            <a:ext cx="6097554"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b="1" dirty="0">
                <a:solidFill>
                  <a:srgbClr val="B7903D"/>
                </a:solidFill>
                <a:latin typeface="Noto Sans"/>
                <a:ea typeface="Noto Sans"/>
                <a:cs typeface="Noto Sans"/>
                <a:sym typeface="Noto Sans"/>
              </a:rPr>
              <a:t>Arrendamiento Almacén, OOAD Durango</a:t>
            </a:r>
            <a:r>
              <a:rPr lang="es-MX" sz="2000" b="1" dirty="0">
                <a:solidFill>
                  <a:srgbClr val="B7903D"/>
                </a:solidFill>
                <a:latin typeface="Noto Sans"/>
                <a:ea typeface="Noto Sans"/>
                <a:cs typeface="Noto Sans"/>
                <a:sym typeface="Noto Sans"/>
              </a:rPr>
              <a:t>.</a:t>
            </a:r>
            <a:endParaRPr lang="es-MX" sz="2000" dirty="0">
              <a:solidFill>
                <a:srgbClr val="B7903D"/>
              </a:solidFill>
              <a:latin typeface="Calibri"/>
              <a:ea typeface="Calibri"/>
              <a:cs typeface="Calibri"/>
              <a:sym typeface="Calibri"/>
            </a:endParaRPr>
          </a:p>
        </p:txBody>
      </p:sp>
      <p:sp>
        <p:nvSpPr>
          <p:cNvPr id="19" name="CuadroTexto 18">
            <a:extLst>
              <a:ext uri="{FF2B5EF4-FFF2-40B4-BE49-F238E27FC236}">
                <a16:creationId xmlns:a16="http://schemas.microsoft.com/office/drawing/2014/main" id="{446BE436-4218-F504-7617-9A8953B9BED1}"/>
              </a:ext>
            </a:extLst>
          </p:cNvPr>
          <p:cNvSpPr txBox="1"/>
          <p:nvPr/>
        </p:nvSpPr>
        <p:spPr>
          <a:xfrm>
            <a:off x="237599" y="1736690"/>
            <a:ext cx="11487676" cy="3046988"/>
          </a:xfrm>
          <a:prstGeom prst="rect">
            <a:avLst/>
          </a:prstGeom>
          <a:noFill/>
        </p:spPr>
        <p:txBody>
          <a:bodyPr wrap="square">
            <a:spAutoFit/>
          </a:bodyPr>
          <a:lstStyle/>
          <a:p>
            <a:pPr marL="171450" indent="-171450" algn="just">
              <a:buFont typeface="Arial" panose="020B0604020202020204" pitchFamily="34" charset="0"/>
              <a:buChar char="•"/>
            </a:pPr>
            <a:r>
              <a:rPr lang="es-MX" sz="1600" dirty="0">
                <a:latin typeface="Noto Sans" panose="020B0502040504020204" pitchFamily="34" charset="0"/>
                <a:ea typeface="Noto Sans" panose="020B0502040504020204" pitchFamily="34" charset="0"/>
                <a:cs typeface="Noto Sans" panose="020B0502040504020204" pitchFamily="34" charset="0"/>
              </a:rPr>
              <a:t>Con oficio 09 53 43 14D0/8073 del 4 de julio de 2025, la CTAA solicitó a INDAABIN la reconsideración al Dictamen Valuatorio referido, anexando el estudio de mercado aportado por el OOAD.</a:t>
            </a:r>
          </a:p>
          <a:p>
            <a:pPr marL="171450" indent="-171450" algn="just">
              <a:buFont typeface="Arial" panose="020B0604020202020204" pitchFamily="34" charset="0"/>
              <a:buChar char="•"/>
            </a:pPr>
            <a:endParaRPr lang="es-MX" sz="1600" dirty="0">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Por oficio 09 53 43 14D0/16615 del 9 de diciembre de 2025, la CTAA expresó diversas consideraciones sobre el similar precedente, solicitando información con respecto a la existencia de inmuebles con costos de renta inferiores a los del estudio de mercado aportado por el OOAD, según los argumentos de INDAABIN contenidos en su oficio de respuesta.</a:t>
            </a:r>
          </a:p>
          <a:p>
            <a:pPr marL="171450" indent="-171450" algn="just">
              <a:buFont typeface="Arial" panose="020B0604020202020204" pitchFamily="34" charset="0"/>
              <a:buChar char="•"/>
            </a:pPr>
            <a:endParaRPr lang="es-MX" sz="1600" dirty="0">
              <a:effectLst/>
              <a:latin typeface="Noto Sans" panose="020B0502040504020204" pitchFamily="34" charset="0"/>
              <a:ea typeface="Noto Sans" panose="020B0502040504020204" pitchFamily="34" charset="0"/>
              <a:cs typeface="Noto Sans" panose="020B0502040504020204" pitchFamily="34" charset="0"/>
            </a:endParaRPr>
          </a:p>
          <a:p>
            <a:pPr marL="171450" indent="-171450" algn="just">
              <a:buFont typeface="Arial" panose="020B0604020202020204" pitchFamily="34" charset="0"/>
              <a:buChar char="•"/>
            </a:pPr>
            <a:r>
              <a:rPr lang="es-MX" sz="1600" dirty="0">
                <a:effectLst/>
                <a:latin typeface="Noto Sans" panose="020B0502040504020204" pitchFamily="34" charset="0"/>
                <a:ea typeface="Noto Sans" panose="020B0502040504020204" pitchFamily="34" charset="0"/>
                <a:cs typeface="Noto Sans" panose="020B0502040504020204" pitchFamily="34" charset="0"/>
              </a:rPr>
              <a:t>A la fecha se cuenta con un proyecto de oficio de fecha 19 de enero de 2026, mediante el cual INDAABIN daría respuesta al similar 09 53 43 14D0/16615, ratificando la negativa a la reconsideración, y a proporcionar información de los inmuebles que a su decir, existen con montos de renta inferiores al que actualmente ocupa el Almacén del OOAD Estatal en Durango.</a:t>
            </a:r>
          </a:p>
        </p:txBody>
      </p:sp>
    </p:spTree>
    <p:extLst>
      <p:ext uri="{BB962C8B-B14F-4D97-AF65-F5344CB8AC3E}">
        <p14:creationId xmlns:p14="http://schemas.microsoft.com/office/powerpoint/2010/main" val="368567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237599" y="124005"/>
            <a:ext cx="91172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800" b="1" dirty="0">
                <a:solidFill>
                  <a:srgbClr val="1E5B4F"/>
                </a:solidFill>
                <a:latin typeface="Noto Sans"/>
                <a:ea typeface="Noto Sans"/>
                <a:cs typeface="Noto Sans"/>
                <a:sym typeface="Noto Sans"/>
              </a:rPr>
              <a:t>Contratos de Comodato </a:t>
            </a:r>
            <a:endParaRPr sz="2800" dirty="0">
              <a:solidFill>
                <a:srgbClr val="1E5B4F"/>
              </a:solidFill>
              <a:latin typeface="Calibri"/>
              <a:ea typeface="Calibri"/>
              <a:cs typeface="Calibri"/>
              <a:sym typeface="Calibri"/>
            </a:endParaRPr>
          </a:p>
        </p:txBody>
      </p:sp>
      <p:pic>
        <p:nvPicPr>
          <p:cNvPr id="50" name="Picture 12">
            <a:extLst>
              <a:ext uri="{FF2B5EF4-FFF2-40B4-BE49-F238E27FC236}">
                <a16:creationId xmlns:a16="http://schemas.microsoft.com/office/drawing/2014/main" id="{B6A2D4EC-D30D-3983-F57A-A7BCE8DE7A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247" y="124005"/>
            <a:ext cx="635724" cy="732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Google Shape;79;p8">
            <a:extLst>
              <a:ext uri="{FF2B5EF4-FFF2-40B4-BE49-F238E27FC236}">
                <a16:creationId xmlns:a16="http://schemas.microsoft.com/office/drawing/2014/main" id="{24730F30-80A6-AD1B-28CD-B975E3FFCCC7}"/>
              </a:ext>
            </a:extLst>
          </p:cNvPr>
          <p:cNvSpPr txBox="1"/>
          <p:nvPr/>
        </p:nvSpPr>
        <p:spPr>
          <a:xfrm>
            <a:off x="237599" y="659713"/>
            <a:ext cx="2532839"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MX" sz="2000" b="1" dirty="0">
                <a:solidFill>
                  <a:srgbClr val="B7903D"/>
                </a:solidFill>
                <a:latin typeface="Noto Sans"/>
                <a:ea typeface="Noto Sans"/>
                <a:cs typeface="Noto Sans"/>
                <a:sym typeface="Noto Sans"/>
              </a:rPr>
              <a:t>Avances:</a:t>
            </a:r>
          </a:p>
        </p:txBody>
      </p:sp>
      <p:sp>
        <p:nvSpPr>
          <p:cNvPr id="3" name="Google Shape;80;p8">
            <a:extLst>
              <a:ext uri="{FF2B5EF4-FFF2-40B4-BE49-F238E27FC236}">
                <a16:creationId xmlns:a16="http://schemas.microsoft.com/office/drawing/2014/main" id="{E5166D06-CBD2-2DAA-5EB0-88F593F8E2E0}"/>
              </a:ext>
            </a:extLst>
          </p:cNvPr>
          <p:cNvSpPr txBox="1"/>
          <p:nvPr/>
        </p:nvSpPr>
        <p:spPr>
          <a:xfrm>
            <a:off x="237599" y="1072310"/>
            <a:ext cx="10659001" cy="3539390"/>
          </a:xfrm>
          <a:prstGeom prst="rect">
            <a:avLst/>
          </a:prstGeom>
          <a:noFill/>
          <a:ln>
            <a:noFill/>
          </a:ln>
        </p:spPr>
        <p:txBody>
          <a:bodyPr spcFirstLastPara="1" wrap="square" lIns="91425" tIns="45700" rIns="91425" bIns="45700" anchor="t" anchorCtr="0">
            <a:spAutoFit/>
          </a:bodyPr>
          <a:lstStyle/>
          <a:p>
            <a:pPr marL="342900" lvl="0" indent="-342900" algn="just">
              <a:buClr>
                <a:srgbClr val="A8895E"/>
              </a:buClr>
              <a:buSzPct val="130000"/>
              <a:buFont typeface="+mj-lt"/>
              <a:buAutoNum type="alphaLcParenR"/>
            </a:pPr>
            <a:r>
              <a:rPr lang="es-MX" sz="1600" dirty="0">
                <a:latin typeface="Noto Sans Regular"/>
                <a:cs typeface="Noto Sans Regular"/>
              </a:rPr>
              <a:t>Seguimiento con el OOAD Chihuahua y la UACI, para la suscripción de 2 contratos de comodato para la ocupación de CECI, que una vez en operación, transitarán a arrendamiento.</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Con fecha 13 de enero de 2026, la Jefa de Servicios Administrativos en el OOAD Chihuahua, remitió el Oficio 089001/100100/JSA/0050/2026, mediante el cual solicita al Titular de la Coordinación de Conservación y Servicios Generales opinión técnica positiva respecto de tomar los inmuebles en comodato como uso inmediato de CECI DIF en Ciudad Juárez, con la finalidad de proceder a la formalización del contrato de comodato y convenio de colaboración que posibiliten la operación de dos CECI IMSS, en colaboración con el DIF Municipio de Ciudad Juárez.</a:t>
            </a:r>
          </a:p>
          <a:p>
            <a:pPr marL="342900" lvl="0" indent="-342900" algn="just">
              <a:buClr>
                <a:srgbClr val="A8895E"/>
              </a:buClr>
              <a:buSzPct val="130000"/>
              <a:buFont typeface="+mj-lt"/>
              <a:buAutoNum type="alphaLcParenR"/>
            </a:pPr>
            <a:endParaRPr lang="es-MX" sz="800" dirty="0">
              <a:latin typeface="Noto Sans Regular"/>
              <a:cs typeface="Noto Sans Regular"/>
            </a:endParaRPr>
          </a:p>
          <a:p>
            <a:pPr marL="342900" lvl="0" indent="-342900" algn="just">
              <a:buClr>
                <a:srgbClr val="A8895E"/>
              </a:buClr>
              <a:buSzPct val="130000"/>
              <a:buFont typeface="+mj-lt"/>
              <a:buAutoNum type="alphaLcParenR"/>
            </a:pPr>
            <a:r>
              <a:rPr lang="es-MX" sz="1600" dirty="0">
                <a:latin typeface="Noto Sans Regular"/>
                <a:cs typeface="Noto Sans Regular"/>
              </a:rPr>
              <a:t>Se elaboró proyecto de respuesta en sentido negativo, en razón de resultar improcedente dicha petición en los términos planteados, debido a que el OOAD Estatal Chihuahua no envió la documentación señalada en el numeral 12.3 del Apartado B de las Políticas para la Administración Inmobiliaria del Instituto Mexicano del Seguro Social, por lo que se le solicitó la debida integración del expediente, con el fin de que, previo análisis del mismo, de proceder, se emita la manifestación respectiva.</a:t>
            </a:r>
          </a:p>
        </p:txBody>
      </p:sp>
      <p:pic>
        <p:nvPicPr>
          <p:cNvPr id="5" name="Imagen 4" descr="Imagen que contiene persona, tabla, pequeño, corte&#10;&#10;El contenido generado por IA puede ser incorrecto.">
            <a:extLst>
              <a:ext uri="{FF2B5EF4-FFF2-40B4-BE49-F238E27FC236}">
                <a16:creationId xmlns:a16="http://schemas.microsoft.com/office/drawing/2014/main" id="{EB176205-3773-4DF4-347E-5D099693EDC7}"/>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0275102" y="856848"/>
            <a:ext cx="1765769" cy="993245"/>
          </a:xfrm>
          <a:prstGeom prst="ellipse">
            <a:avLst/>
          </a:prstGeom>
          <a:ln>
            <a:noFill/>
          </a:ln>
          <a:effectLst>
            <a:softEdge rad="112500"/>
          </a:effectLst>
        </p:spPr>
      </p:pic>
      <p:sp>
        <p:nvSpPr>
          <p:cNvPr id="9" name="5 CuadroTexto">
            <a:extLst>
              <a:ext uri="{FF2B5EF4-FFF2-40B4-BE49-F238E27FC236}">
                <a16:creationId xmlns:a16="http://schemas.microsoft.com/office/drawing/2014/main" id="{57D21C81-1626-97E1-55FB-6E2E4CCF7C4F}"/>
              </a:ext>
            </a:extLst>
          </p:cNvPr>
          <p:cNvSpPr txBox="1">
            <a:spLocks noChangeArrowheads="1"/>
          </p:cNvSpPr>
          <p:nvPr/>
        </p:nvSpPr>
        <p:spPr bwMode="auto">
          <a:xfrm>
            <a:off x="8493530" y="5037468"/>
            <a:ext cx="34608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s-MX" altLang="es-MX" sz="1200" b="1" dirty="0">
                <a:solidFill>
                  <a:srgbClr val="911034"/>
                </a:solidFill>
              </a:rPr>
              <a:t>68</a:t>
            </a:r>
            <a:r>
              <a:rPr lang="es-MX" altLang="es-MX" sz="1200" b="1" dirty="0"/>
              <a:t> Unidades Médicas  </a:t>
            </a:r>
          </a:p>
          <a:p>
            <a:r>
              <a:rPr lang="es-MX" altLang="es-MX" sz="1200" b="1" dirty="0">
                <a:solidFill>
                  <a:srgbClr val="911034"/>
                </a:solidFill>
              </a:rPr>
              <a:t>31 </a:t>
            </a:r>
            <a:r>
              <a:rPr lang="es-MX" altLang="es-MX" sz="1200" b="1" dirty="0"/>
              <a:t>Otros servicios</a:t>
            </a:r>
          </a:p>
          <a:p>
            <a:r>
              <a:rPr lang="es-MX" altLang="es-MX" sz="1200" b="1" dirty="0">
                <a:solidFill>
                  <a:srgbClr val="911034"/>
                </a:solidFill>
              </a:rPr>
              <a:t>26</a:t>
            </a:r>
            <a:r>
              <a:rPr lang="es-MX" altLang="es-MX" sz="1200" b="1" dirty="0"/>
              <a:t> Consultorios</a:t>
            </a:r>
          </a:p>
          <a:p>
            <a:r>
              <a:rPr lang="es-MX" altLang="es-MX" sz="1200" b="1" dirty="0">
                <a:solidFill>
                  <a:srgbClr val="911034"/>
                </a:solidFill>
              </a:rPr>
              <a:t>4</a:t>
            </a:r>
            <a:r>
              <a:rPr lang="es-MX" altLang="es-MX" sz="1200" b="1" dirty="0"/>
              <a:t> Unidades de 2do Nivel                            </a:t>
            </a:r>
          </a:p>
        </p:txBody>
      </p:sp>
      <p:sp>
        <p:nvSpPr>
          <p:cNvPr id="10" name="5 CuadroTexto">
            <a:extLst>
              <a:ext uri="{FF2B5EF4-FFF2-40B4-BE49-F238E27FC236}">
                <a16:creationId xmlns:a16="http://schemas.microsoft.com/office/drawing/2014/main" id="{B9FEDC02-3CF9-DAD8-8E9F-5B27EF47589C}"/>
              </a:ext>
            </a:extLst>
          </p:cNvPr>
          <p:cNvSpPr txBox="1">
            <a:spLocks noChangeArrowheads="1"/>
          </p:cNvSpPr>
          <p:nvPr/>
        </p:nvSpPr>
        <p:spPr bwMode="auto">
          <a:xfrm>
            <a:off x="8493530" y="4751257"/>
            <a:ext cx="3296046" cy="276999"/>
          </a:xfrm>
          <a:prstGeom prst="rect">
            <a:avLst/>
          </a:prstGeom>
          <a:solidFill>
            <a:srgbClr val="0B5445"/>
          </a:solidFill>
          <a:ln>
            <a:noFill/>
          </a:ln>
        </p:spPr>
        <p:txBody>
          <a:bodyPr wrap="square">
            <a:spAutoFit/>
          </a:bodyPr>
          <a:lstStyle/>
          <a:p>
            <a:pPr algn="ctr"/>
            <a:r>
              <a:rPr lang="es-MX" altLang="es-MX" sz="1200" b="1" dirty="0">
                <a:solidFill>
                  <a:schemeClr val="bg1"/>
                </a:solidFill>
              </a:rPr>
              <a:t>    129 inmuebles en Comodatos  </a:t>
            </a:r>
          </a:p>
        </p:txBody>
      </p:sp>
      <p:sp>
        <p:nvSpPr>
          <p:cNvPr id="12" name="5 CuadroTexto">
            <a:extLst>
              <a:ext uri="{FF2B5EF4-FFF2-40B4-BE49-F238E27FC236}">
                <a16:creationId xmlns:a16="http://schemas.microsoft.com/office/drawing/2014/main" id="{5E609466-6E19-5462-D9F4-30BA0607D999}"/>
              </a:ext>
            </a:extLst>
          </p:cNvPr>
          <p:cNvSpPr txBox="1">
            <a:spLocks noChangeArrowheads="1"/>
          </p:cNvSpPr>
          <p:nvPr/>
        </p:nvSpPr>
        <p:spPr bwMode="auto">
          <a:xfrm>
            <a:off x="8454135" y="5868465"/>
            <a:ext cx="3335441" cy="461665"/>
          </a:xfrm>
          <a:prstGeom prst="rect">
            <a:avLst/>
          </a:prstGeom>
          <a:noFill/>
          <a:ln>
            <a:noFill/>
          </a:ln>
        </p:spPr>
        <p:txBody>
          <a:bodyPr wrap="square">
            <a:spAutoFit/>
          </a:bodyPr>
          <a:lstStyle/>
          <a:p>
            <a:r>
              <a:rPr lang="es-MX" altLang="es-MX" sz="1200" b="1" dirty="0">
                <a:solidFill>
                  <a:srgbClr val="911034"/>
                </a:solidFill>
              </a:rPr>
              <a:t>94</a:t>
            </a:r>
            <a:r>
              <a:rPr lang="es-MX" altLang="es-MX" sz="1200" b="1" dirty="0"/>
              <a:t> Instrumentos Jurídicos </a:t>
            </a:r>
            <a:r>
              <a:rPr lang="es-MX" altLang="es-MX" sz="1200" b="1" dirty="0">
                <a:solidFill>
                  <a:srgbClr val="911034"/>
                </a:solidFill>
              </a:rPr>
              <a:t>registrados </a:t>
            </a:r>
            <a:r>
              <a:rPr lang="es-MX" altLang="es-MX" sz="1200" b="1" dirty="0"/>
              <a:t>en INDAABIN</a:t>
            </a:r>
          </a:p>
        </p:txBody>
      </p:sp>
    </p:spTree>
    <p:extLst>
      <p:ext uri="{BB962C8B-B14F-4D97-AF65-F5344CB8AC3E}">
        <p14:creationId xmlns:p14="http://schemas.microsoft.com/office/powerpoint/2010/main" val="2425681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8C2D-CEBF-04D6-CAF6-1795CF09BDA4}"/>
            </a:ext>
          </a:extLst>
        </p:cNvPr>
        <p:cNvGrpSpPr/>
        <p:nvPr/>
      </p:nvGrpSpPr>
      <p:grpSpPr>
        <a:xfrm>
          <a:off x="0" y="0"/>
          <a:ext cx="0" cy="0"/>
          <a:chOff x="0" y="0"/>
          <a:chExt cx="0" cy="0"/>
        </a:xfrm>
      </p:grpSpPr>
      <p:sp>
        <p:nvSpPr>
          <p:cNvPr id="2" name="Google Shape;78;p8">
            <a:extLst>
              <a:ext uri="{FF2B5EF4-FFF2-40B4-BE49-F238E27FC236}">
                <a16:creationId xmlns:a16="http://schemas.microsoft.com/office/drawing/2014/main" id="{FF4453E3-167B-8B81-5989-3AC17435451C}"/>
              </a:ext>
            </a:extLst>
          </p:cNvPr>
          <p:cNvSpPr txBox="1"/>
          <p:nvPr/>
        </p:nvSpPr>
        <p:spPr>
          <a:xfrm>
            <a:off x="254025" y="198482"/>
            <a:ext cx="9117296" cy="523180"/>
          </a:xfrm>
          <a:prstGeom prst="rect">
            <a:avLst/>
          </a:prstGeom>
          <a:noFill/>
        </p:spPr>
        <p:txBody>
          <a:bodyPr wrap="square">
            <a:spAutoFit/>
          </a:bodyPr>
          <a:lstStyle>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sym typeface="Noto Sans"/>
              </a:rPr>
              <a:t>Capacitación</a:t>
            </a:r>
            <a:endParaRPr dirty="0">
              <a:sym typeface="Calibri"/>
            </a:endParaRPr>
          </a:p>
        </p:txBody>
      </p:sp>
      <p:sp>
        <p:nvSpPr>
          <p:cNvPr id="4" name="CuadroTexto 3">
            <a:extLst>
              <a:ext uri="{FF2B5EF4-FFF2-40B4-BE49-F238E27FC236}">
                <a16:creationId xmlns:a16="http://schemas.microsoft.com/office/drawing/2014/main" id="{CB994109-97BB-8962-1BB0-A27ECB2731AC}"/>
              </a:ext>
            </a:extLst>
          </p:cNvPr>
          <p:cNvSpPr txBox="1"/>
          <p:nvPr/>
        </p:nvSpPr>
        <p:spPr>
          <a:xfrm>
            <a:off x="1933277" y="2228671"/>
            <a:ext cx="2390398" cy="1938992"/>
          </a:xfrm>
          <a:prstGeom prst="rect">
            <a:avLst/>
          </a:prstGeom>
          <a:noFill/>
        </p:spPr>
        <p:txBody>
          <a:bodyPr wrap="none" rtlCol="0">
            <a:spAutoFit/>
          </a:bodyPr>
          <a:lstStyle/>
          <a:p>
            <a:r>
              <a:rPr lang="es-MX" sz="2400" dirty="0">
                <a:latin typeface="Noto Sans" panose="020B0502040504020204" pitchFamily="34" charset="0"/>
                <a:ea typeface="Noto Sans" panose="020B0502040504020204" pitchFamily="34" charset="0"/>
                <a:cs typeface="Noto Sans" panose="020B0502040504020204" pitchFamily="34" charset="0"/>
              </a:rPr>
              <a:t>Donaciones </a:t>
            </a:r>
          </a:p>
          <a:p>
            <a:r>
              <a:rPr lang="es-MX" sz="2400" dirty="0">
                <a:latin typeface="Noto Sans" panose="020B0502040504020204" pitchFamily="34" charset="0"/>
                <a:ea typeface="Noto Sans" panose="020B0502040504020204" pitchFamily="34" charset="0"/>
                <a:cs typeface="Noto Sans" panose="020B0502040504020204" pitchFamily="34" charset="0"/>
              </a:rPr>
              <a:t>Adquisiciones</a:t>
            </a:r>
          </a:p>
          <a:p>
            <a:r>
              <a:rPr lang="es-MX" sz="2400" dirty="0">
                <a:latin typeface="Noto Sans" panose="020B0502040504020204" pitchFamily="34" charset="0"/>
                <a:ea typeface="Noto Sans" panose="020B0502040504020204" pitchFamily="34" charset="0"/>
                <a:cs typeface="Noto Sans" panose="020B0502040504020204" pitchFamily="34" charset="0"/>
              </a:rPr>
              <a:t>Arrendamiento</a:t>
            </a:r>
          </a:p>
          <a:p>
            <a:r>
              <a:rPr lang="es-MX" sz="2400" dirty="0">
                <a:latin typeface="Noto Sans" panose="020B0502040504020204" pitchFamily="34" charset="0"/>
                <a:ea typeface="Noto Sans" panose="020B0502040504020204" pitchFamily="34" charset="0"/>
                <a:cs typeface="Noto Sans" panose="020B0502040504020204" pitchFamily="34" charset="0"/>
              </a:rPr>
              <a:t>Comodatos</a:t>
            </a:r>
          </a:p>
          <a:p>
            <a:r>
              <a:rPr lang="es-MX" sz="2400" dirty="0">
                <a:latin typeface="Noto Sans" panose="020B0502040504020204" pitchFamily="34" charset="0"/>
                <a:ea typeface="Noto Sans" panose="020B0502040504020204" pitchFamily="34" charset="0"/>
                <a:cs typeface="Noto Sans" panose="020B0502040504020204" pitchFamily="34" charset="0"/>
              </a:rPr>
              <a:t>Adjudicados</a:t>
            </a:r>
          </a:p>
        </p:txBody>
      </p:sp>
      <p:sp>
        <p:nvSpPr>
          <p:cNvPr id="5" name="CuadroTexto 4">
            <a:extLst>
              <a:ext uri="{FF2B5EF4-FFF2-40B4-BE49-F238E27FC236}">
                <a16:creationId xmlns:a16="http://schemas.microsoft.com/office/drawing/2014/main" id="{5531CA51-EA7E-8EBC-E49A-7A699976A5F6}"/>
              </a:ext>
            </a:extLst>
          </p:cNvPr>
          <p:cNvSpPr txBox="1"/>
          <p:nvPr/>
        </p:nvSpPr>
        <p:spPr>
          <a:xfrm>
            <a:off x="1030349" y="1692712"/>
            <a:ext cx="3877985" cy="461665"/>
          </a:xfrm>
          <a:prstGeom prst="rect">
            <a:avLst/>
          </a:prstGeom>
          <a:noFill/>
        </p:spPr>
        <p:txBody>
          <a:bodyPr wrap="non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Operaciones </a:t>
            </a:r>
            <a:r>
              <a:rPr lang="es-MX" sz="2400" b="1" dirty="0">
                <a:solidFill>
                  <a:srgbClr val="881038"/>
                </a:solidFill>
                <a:latin typeface="Noto Sans" panose="020B0502040504020204" pitchFamily="34" charset="0"/>
                <a:ea typeface="Noto Sans" panose="020B0502040504020204" pitchFamily="34" charset="0"/>
                <a:cs typeface="Noto Sans" panose="020B0502040504020204" pitchFamily="34" charset="0"/>
              </a:rPr>
              <a:t>Inmobiliarias</a:t>
            </a:r>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2" name="CuadroTexto 11">
            <a:extLst>
              <a:ext uri="{FF2B5EF4-FFF2-40B4-BE49-F238E27FC236}">
                <a16:creationId xmlns:a16="http://schemas.microsoft.com/office/drawing/2014/main" id="{C188AA79-B473-1B76-B9A5-967E149E89F8}"/>
              </a:ext>
            </a:extLst>
          </p:cNvPr>
          <p:cNvSpPr txBox="1"/>
          <p:nvPr/>
        </p:nvSpPr>
        <p:spPr>
          <a:xfrm>
            <a:off x="721610" y="4241957"/>
            <a:ext cx="4186724" cy="923330"/>
          </a:xfrm>
          <a:prstGeom prst="rect">
            <a:avLst/>
          </a:prstGeom>
          <a:noFill/>
        </p:spPr>
        <p:txBody>
          <a:bodyPr wrap="none" rtlCol="0">
            <a:spAutoFit/>
          </a:bodyPr>
          <a:lstStyle/>
          <a:p>
            <a:pPr algn="ctr"/>
            <a:r>
              <a:rPr lang="es-MX" dirty="0"/>
              <a:t>Ciclo de Videoconferencias Trimestrales</a:t>
            </a:r>
          </a:p>
          <a:p>
            <a:pPr algn="ctr"/>
            <a:r>
              <a:rPr lang="es-MX" dirty="0"/>
              <a:t>Visitas de Supervición y Capacitación</a:t>
            </a:r>
          </a:p>
          <a:p>
            <a:pPr algn="ctr"/>
            <a:r>
              <a:rPr lang="es-MX" dirty="0"/>
              <a:t>Reunión Presencial Marzo 2026</a:t>
            </a:r>
          </a:p>
        </p:txBody>
      </p:sp>
      <p:sp>
        <p:nvSpPr>
          <p:cNvPr id="29" name="CuadroTexto 28">
            <a:extLst>
              <a:ext uri="{FF2B5EF4-FFF2-40B4-BE49-F238E27FC236}">
                <a16:creationId xmlns:a16="http://schemas.microsoft.com/office/drawing/2014/main" id="{051CF121-587B-C0BB-8F84-38805DE78827}"/>
              </a:ext>
            </a:extLst>
          </p:cNvPr>
          <p:cNvSpPr txBox="1"/>
          <p:nvPr/>
        </p:nvSpPr>
        <p:spPr>
          <a:xfrm>
            <a:off x="1310074" y="1000216"/>
            <a:ext cx="9571851" cy="369332"/>
          </a:xfrm>
          <a:prstGeom prst="rect">
            <a:avLst/>
          </a:prstGeom>
          <a:noFill/>
        </p:spPr>
        <p:txBody>
          <a:bodyPr wrap="none" rtlCol="0">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Objetivo: Lograr la integración de Expedientes Inmobiliarios con mayor eficiencia.</a:t>
            </a:r>
          </a:p>
        </p:txBody>
      </p:sp>
      <p:pic>
        <p:nvPicPr>
          <p:cNvPr id="2052" name="Picture 4" descr="Capacitación - Iconos gratis de computadora">
            <a:extLst>
              <a:ext uri="{FF2B5EF4-FFF2-40B4-BE49-F238E27FC236}">
                <a16:creationId xmlns:a16="http://schemas.microsoft.com/office/drawing/2014/main" id="{F22E1D79-D81E-8AEA-9ECE-EA6C21127F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154" y="147524"/>
            <a:ext cx="531049" cy="531049"/>
          </a:xfrm>
          <a:prstGeom prst="rect">
            <a:avLst/>
          </a:prstGeom>
          <a:noFill/>
          <a:extLst>
            <a:ext uri="{909E8E84-426E-40DD-AFC4-6F175D3DCCD1}">
              <a14:hiddenFill xmlns:a14="http://schemas.microsoft.com/office/drawing/2010/main">
                <a:solidFill>
                  <a:srgbClr val="FFFFFF"/>
                </a:solidFill>
              </a14:hiddenFill>
            </a:ext>
          </a:extLst>
        </p:spPr>
      </p:pic>
      <p:sp>
        <p:nvSpPr>
          <p:cNvPr id="6" name="31 CuadroTexto">
            <a:extLst>
              <a:ext uri="{FF2B5EF4-FFF2-40B4-BE49-F238E27FC236}">
                <a16:creationId xmlns:a16="http://schemas.microsoft.com/office/drawing/2014/main" id="{2935131A-8F65-182E-C32B-FB3926C28539}"/>
              </a:ext>
            </a:extLst>
          </p:cNvPr>
          <p:cNvSpPr txBox="1"/>
          <p:nvPr/>
        </p:nvSpPr>
        <p:spPr>
          <a:xfrm>
            <a:off x="5825803" y="1581372"/>
            <a:ext cx="5561884" cy="369332"/>
          </a:xfrm>
          <a:prstGeom prst="rect">
            <a:avLst/>
          </a:prstGeom>
          <a:noFill/>
        </p:spPr>
        <p:txBody>
          <a:bodyPr wrap="square" rtlCol="0">
            <a:spAutoFit/>
          </a:bodyPr>
          <a:lstStyle/>
          <a:p>
            <a:r>
              <a:rPr lang="es-MX" b="1" dirty="0">
                <a:solidFill>
                  <a:srgbClr val="881038"/>
                </a:solidFill>
                <a:latin typeface="Noto Sans" panose="020B0502040504020204" pitchFamily="34" charset="0"/>
                <a:ea typeface="Noto Sans" panose="020B0502040504020204" pitchFamily="34" charset="0"/>
                <a:cs typeface="Noto Sans" panose="020B0502040504020204" pitchFamily="34" charset="0"/>
              </a:rPr>
              <a:t>Avances:</a:t>
            </a:r>
          </a:p>
        </p:txBody>
      </p:sp>
      <p:cxnSp>
        <p:nvCxnSpPr>
          <p:cNvPr id="10" name="Conector recto 9">
            <a:extLst>
              <a:ext uri="{FF2B5EF4-FFF2-40B4-BE49-F238E27FC236}">
                <a16:creationId xmlns:a16="http://schemas.microsoft.com/office/drawing/2014/main" id="{61C99E3C-5A8E-CCA8-6397-97F370580366}"/>
              </a:ext>
            </a:extLst>
          </p:cNvPr>
          <p:cNvCxnSpPr/>
          <p:nvPr/>
        </p:nvCxnSpPr>
        <p:spPr>
          <a:xfrm>
            <a:off x="5551714" y="1605588"/>
            <a:ext cx="0" cy="3869926"/>
          </a:xfrm>
          <a:prstGeom prst="line">
            <a:avLst/>
          </a:prstGeom>
          <a:ln w="76200">
            <a:solidFill>
              <a:srgbClr val="A68550"/>
            </a:solidFill>
          </a:ln>
        </p:spPr>
        <p:style>
          <a:lnRef idx="1">
            <a:schemeClr val="accent1"/>
          </a:lnRef>
          <a:fillRef idx="0">
            <a:schemeClr val="accent1"/>
          </a:fillRef>
          <a:effectRef idx="0">
            <a:schemeClr val="accent1"/>
          </a:effectRef>
          <a:fontRef idx="minor">
            <a:schemeClr val="tx1"/>
          </a:fontRef>
        </p:style>
      </p:cxnSp>
      <p:sp>
        <p:nvSpPr>
          <p:cNvPr id="11" name="Google Shape;80;p8">
            <a:extLst>
              <a:ext uri="{FF2B5EF4-FFF2-40B4-BE49-F238E27FC236}">
                <a16:creationId xmlns:a16="http://schemas.microsoft.com/office/drawing/2014/main" id="{4544C415-4675-9609-004A-32F2826C46A6}"/>
              </a:ext>
            </a:extLst>
          </p:cNvPr>
          <p:cNvSpPr txBox="1"/>
          <p:nvPr/>
        </p:nvSpPr>
        <p:spPr>
          <a:xfrm>
            <a:off x="5825803" y="1974920"/>
            <a:ext cx="5644587" cy="3539390"/>
          </a:xfrm>
          <a:prstGeom prst="rect">
            <a:avLst/>
          </a:prstGeom>
          <a:noFill/>
          <a:ln>
            <a:noFill/>
          </a:ln>
        </p:spPr>
        <p:txBody>
          <a:bodyPr spcFirstLastPara="1" wrap="square" lIns="91425" tIns="45700" rIns="91425" bIns="45700" anchor="t" anchorCtr="0">
            <a:spAutoFit/>
          </a:bodyPr>
          <a:lstStyle/>
          <a:p>
            <a:pPr marL="342900" indent="-342900" algn="just">
              <a:buClr>
                <a:srgbClr val="881038"/>
              </a:buClr>
              <a:buSzPct val="130000"/>
              <a:buFont typeface="+mj-lt"/>
              <a:buAutoNum type="alphaLcParenR"/>
            </a:pPr>
            <a:r>
              <a:rPr lang="es-MX" sz="1600" dirty="0">
                <a:latin typeface="Noto Sans Regular"/>
                <a:cs typeface="Noto Sans Regular"/>
              </a:rPr>
              <a:t>Se realizan mesas de trabajo para temas específicos.</a:t>
            </a:r>
          </a:p>
          <a:p>
            <a:pPr marL="342900" lvl="0" indent="-342900" algn="just">
              <a:buClr>
                <a:srgbClr val="881038"/>
              </a:buClr>
              <a:buSzPct val="130000"/>
              <a:buFont typeface="+mj-lt"/>
              <a:buAutoNum type="alphaLcParenR"/>
            </a:pPr>
            <a:r>
              <a:rPr lang="es-MX" sz="1600" dirty="0">
                <a:latin typeface="Noto Sans Regular"/>
                <a:cs typeface="Noto Sans Regular"/>
              </a:rPr>
              <a:t>El 28 y 29 de enero 2026, se agendo realizar 4 videoconferencias de revisión del proceso de integración de expedientes inmobiliarios para CECI, priorizando la redacción de Actas de Cabildo y Acuerdos de Donación de Municipios y Gobierno de los Estados.</a:t>
            </a:r>
          </a:p>
          <a:p>
            <a:pPr marL="342900" lvl="0" indent="-342900" algn="just">
              <a:buClr>
                <a:srgbClr val="881038"/>
              </a:buClr>
              <a:buSzPct val="130000"/>
              <a:buFont typeface="+mj-lt"/>
              <a:buAutoNum type="alphaLcParenR"/>
            </a:pPr>
            <a:r>
              <a:rPr lang="es-MX" sz="1600" dirty="0">
                <a:latin typeface="Noto Sans Regular"/>
                <a:cs typeface="Noto Sans Regular"/>
              </a:rPr>
              <a:t>Para el 11 de marzo 2026, se elabora el Programa de Capacitación presencial, en la CISS, con los Jefes de Oficina o personal responsable de los temas inmobiliarios y abogados procuradores, en el formato de conferencia y mesas de trabajo los temas inmobiliarios a tratar serán:</a:t>
            </a:r>
          </a:p>
          <a:p>
            <a:pPr lvl="1" algn="just">
              <a:buClr>
                <a:srgbClr val="881038"/>
              </a:buClr>
              <a:buSzPct val="130000"/>
            </a:pPr>
            <a:r>
              <a:rPr lang="es-MX" sz="1600" dirty="0">
                <a:latin typeface="Noto Sans Regular"/>
                <a:cs typeface="Noto Sans Regular"/>
              </a:rPr>
              <a:t>Adquisiciones</a:t>
            </a:r>
          </a:p>
          <a:p>
            <a:pPr lvl="1" algn="just">
              <a:buClr>
                <a:srgbClr val="881038"/>
              </a:buClr>
              <a:buSzPct val="130000"/>
            </a:pPr>
            <a:r>
              <a:rPr lang="es-MX" sz="1600" dirty="0">
                <a:latin typeface="Noto Sans Regular"/>
                <a:cs typeface="Noto Sans Regular"/>
              </a:rPr>
              <a:t>Regularización en Propiedad Social</a:t>
            </a:r>
          </a:p>
          <a:p>
            <a:pPr lvl="1" algn="just">
              <a:buClr>
                <a:srgbClr val="881038"/>
              </a:buClr>
              <a:buSzPct val="130000"/>
            </a:pPr>
            <a:r>
              <a:rPr lang="es-MX" sz="1600" dirty="0">
                <a:latin typeface="Noto Sans Regular"/>
                <a:cs typeface="Noto Sans Regular"/>
              </a:rPr>
              <a:t>Arrendamientos y Comodatos</a:t>
            </a:r>
          </a:p>
        </p:txBody>
      </p:sp>
      <p:pic>
        <p:nvPicPr>
          <p:cNvPr id="14" name="Gráfico 13" descr="Badge Tick1 con relleno sólido">
            <a:extLst>
              <a:ext uri="{FF2B5EF4-FFF2-40B4-BE49-F238E27FC236}">
                <a16:creationId xmlns:a16="http://schemas.microsoft.com/office/drawing/2014/main" id="{3E8D5D00-2A50-CAFA-A2D4-3C68D64EFCD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28475" y="2207864"/>
            <a:ext cx="504802" cy="504802"/>
          </a:xfrm>
          <a:prstGeom prst="rect">
            <a:avLst/>
          </a:prstGeom>
        </p:spPr>
      </p:pic>
    </p:spTree>
    <p:extLst>
      <p:ext uri="{BB962C8B-B14F-4D97-AF65-F5344CB8AC3E}">
        <p14:creationId xmlns:p14="http://schemas.microsoft.com/office/powerpoint/2010/main" val="3451745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998FF3D-4AC0-E63B-1131-FA04D374CBCC}"/>
              </a:ext>
            </a:extLst>
          </p:cNvPr>
          <p:cNvSpPr txBox="1"/>
          <p:nvPr/>
        </p:nvSpPr>
        <p:spPr>
          <a:xfrm>
            <a:off x="144856" y="177487"/>
            <a:ext cx="9334122" cy="954107"/>
          </a:xfrm>
          <a:prstGeom prst="rect">
            <a:avLst/>
          </a:prstGeom>
          <a:noFill/>
        </p:spPr>
        <p:txBody>
          <a:bodyPr wrap="square">
            <a:spAutoFit/>
          </a:bodyPr>
          <a:lstStyle>
            <a:defPPr>
              <a:defRPr lang="es-MX"/>
            </a:defPPr>
            <a:lvl1pPr>
              <a:lnSpc>
                <a:spcPct val="90000"/>
              </a:lnSpc>
              <a:spcBef>
                <a:spcPct val="0"/>
              </a:spcBef>
              <a:buNone/>
              <a:defRPr sz="28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MX" dirty="0"/>
              <a:t>Programa de Reordenamiento Integral </a:t>
            </a:r>
          </a:p>
          <a:p>
            <a:r>
              <a:rPr lang="es-MX" dirty="0"/>
              <a:t>de Inmuebles Centrales</a:t>
            </a:r>
          </a:p>
        </p:txBody>
      </p:sp>
      <p:pic>
        <p:nvPicPr>
          <p:cNvPr id="9" name="Gráfico 8" descr="Hombre trabajador de la construcción contorno">
            <a:extLst>
              <a:ext uri="{FF2B5EF4-FFF2-40B4-BE49-F238E27FC236}">
                <a16:creationId xmlns:a16="http://schemas.microsoft.com/office/drawing/2014/main" id="{DECD71E5-F1E6-1967-1BF9-1C76C63ECA5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21378" y="154232"/>
            <a:ext cx="914400" cy="914400"/>
          </a:xfrm>
          <a:prstGeom prst="rect">
            <a:avLst/>
          </a:prstGeom>
        </p:spPr>
      </p:pic>
      <p:sp>
        <p:nvSpPr>
          <p:cNvPr id="14" name="CuadroTexto 13">
            <a:extLst>
              <a:ext uri="{FF2B5EF4-FFF2-40B4-BE49-F238E27FC236}">
                <a16:creationId xmlns:a16="http://schemas.microsoft.com/office/drawing/2014/main" id="{ECC7C8D2-8A2C-44D5-D5ED-07460C537574}"/>
              </a:ext>
            </a:extLst>
          </p:cNvPr>
          <p:cNvSpPr txBox="1"/>
          <p:nvPr/>
        </p:nvSpPr>
        <p:spPr>
          <a:xfrm>
            <a:off x="841684" y="1313107"/>
            <a:ext cx="2366349" cy="432000"/>
          </a:xfrm>
          <a:prstGeom prst="rect">
            <a:avLst/>
          </a:prstGeom>
          <a:solidFill>
            <a:srgbClr val="691831"/>
          </a:solidFill>
          <a:ln>
            <a:solidFill>
              <a:srgbClr val="691831"/>
            </a:solidFill>
          </a:ln>
        </p:spPr>
        <p:txBody>
          <a:bodyPr wrap="square">
            <a:spAutoFit/>
          </a:bodyPr>
          <a:lstStyle/>
          <a:p>
            <a:pPr algn="ctr">
              <a:buNone/>
            </a:pPr>
            <a:r>
              <a:rPr lang="es-MX" sz="1600"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Objetivos</a:t>
            </a:r>
          </a:p>
        </p:txBody>
      </p:sp>
      <p:sp>
        <p:nvSpPr>
          <p:cNvPr id="16" name="CuadroTexto 15">
            <a:extLst>
              <a:ext uri="{FF2B5EF4-FFF2-40B4-BE49-F238E27FC236}">
                <a16:creationId xmlns:a16="http://schemas.microsoft.com/office/drawing/2014/main" id="{9F06055C-7782-CFCB-E417-FDCBBB7AD85F}"/>
              </a:ext>
            </a:extLst>
          </p:cNvPr>
          <p:cNvSpPr txBox="1"/>
          <p:nvPr/>
        </p:nvSpPr>
        <p:spPr>
          <a:xfrm>
            <a:off x="3777749" y="1131594"/>
            <a:ext cx="7647723" cy="738664"/>
          </a:xfrm>
          <a:prstGeom prst="rect">
            <a:avLst/>
          </a:prstGeom>
          <a:noFill/>
          <a:ln>
            <a:noFill/>
          </a:ln>
        </p:spPr>
        <p:txBody>
          <a:bodyPr wrap="square">
            <a:spAutoFit/>
          </a:bodyPr>
          <a:lstStyle>
            <a:defPPr>
              <a:defRPr lang="es-MX"/>
            </a:defPPr>
            <a:lvl1pPr>
              <a:buNone/>
              <a:defRPr b="1">
                <a:solidFill>
                  <a:schemeClr val="bg1">
                    <a:lumMod val="95000"/>
                  </a:schemeClr>
                </a:solidFill>
                <a:effectLst/>
                <a:latin typeface="Noto Sans" panose="020B0502040504020204" pitchFamily="34" charset="0"/>
                <a:ea typeface="Noto Sans" panose="020B0502040504020204" pitchFamily="34" charset="0"/>
                <a:cs typeface="Noto Sans" panose="020B0502040504020204" pitchFamily="34" charset="0"/>
              </a:defRPr>
            </a:lvl1pPr>
          </a:lstStyle>
          <a:p>
            <a:pPr algn="just"/>
            <a:r>
              <a:rPr lang="es-MX" sz="1400" dirty="0">
                <a:solidFill>
                  <a:schemeClr val="tx1"/>
                </a:solidFill>
              </a:rPr>
              <a:t>Optimizar</a:t>
            </a:r>
            <a:r>
              <a:rPr lang="es-MX" sz="1400" b="0" dirty="0">
                <a:solidFill>
                  <a:schemeClr val="tx1"/>
                </a:solidFill>
              </a:rPr>
              <a:t> el uso de los espacios físicos de los inmuebles de </a:t>
            </a:r>
            <a:r>
              <a:rPr lang="es-MX" sz="1400" dirty="0">
                <a:solidFill>
                  <a:schemeClr val="tx1"/>
                </a:solidFill>
              </a:rPr>
              <a:t>Nivel Central del IMSS </a:t>
            </a:r>
            <a:r>
              <a:rPr lang="es-MX" sz="1400" b="0" dirty="0">
                <a:solidFill>
                  <a:schemeClr val="tx1"/>
                </a:solidFill>
              </a:rPr>
              <a:t>para mejorar la eficiencia operativa, fortalecer la gestión institucional y maximizar el aprovechamiento de los activos inmobiliarios.</a:t>
            </a:r>
          </a:p>
        </p:txBody>
      </p:sp>
      <p:sp>
        <p:nvSpPr>
          <p:cNvPr id="19" name="CuadroTexto 18">
            <a:extLst>
              <a:ext uri="{FF2B5EF4-FFF2-40B4-BE49-F238E27FC236}">
                <a16:creationId xmlns:a16="http://schemas.microsoft.com/office/drawing/2014/main" id="{D7B5F9DE-1E7B-7C4A-B992-D3544F964D09}"/>
              </a:ext>
            </a:extLst>
          </p:cNvPr>
          <p:cNvSpPr txBox="1"/>
          <p:nvPr/>
        </p:nvSpPr>
        <p:spPr>
          <a:xfrm>
            <a:off x="841684" y="2134846"/>
            <a:ext cx="2366349" cy="584775"/>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Zona de </a:t>
            </a:r>
          </a:p>
          <a:p>
            <a:r>
              <a:rPr lang="es-MX" sz="1600" dirty="0"/>
              <a:t>Intervención</a:t>
            </a:r>
          </a:p>
        </p:txBody>
      </p:sp>
      <p:sp>
        <p:nvSpPr>
          <p:cNvPr id="21" name="CuadroTexto 20">
            <a:extLst>
              <a:ext uri="{FF2B5EF4-FFF2-40B4-BE49-F238E27FC236}">
                <a16:creationId xmlns:a16="http://schemas.microsoft.com/office/drawing/2014/main" id="{8FEF290E-F43B-4976-10F9-25E21189C04A}"/>
              </a:ext>
            </a:extLst>
          </p:cNvPr>
          <p:cNvSpPr txBox="1"/>
          <p:nvPr/>
        </p:nvSpPr>
        <p:spPr>
          <a:xfrm>
            <a:off x="3777749" y="2177483"/>
            <a:ext cx="7572566" cy="523220"/>
          </a:xfrm>
          <a:prstGeom prst="rect">
            <a:avLst/>
          </a:prstGeom>
          <a:noFill/>
          <a:ln>
            <a:noFill/>
          </a:ln>
        </p:spPr>
        <p:txBody>
          <a:bodyPr wrap="square">
            <a:spAutoFit/>
          </a:bodyPr>
          <a:lstStyle>
            <a:defPPr>
              <a:defRPr lang="es-MX"/>
            </a:defPPr>
            <a:lvl1pPr algn="just">
              <a:buNone/>
              <a:defRPr sz="1400" b="0">
                <a:solidFill>
                  <a:srgbClr val="A7802D"/>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b="1" dirty="0">
                <a:solidFill>
                  <a:schemeClr val="tx1"/>
                </a:solidFill>
              </a:rPr>
              <a:t>11 </a:t>
            </a:r>
            <a:r>
              <a:rPr lang="es-MX" dirty="0">
                <a:solidFill>
                  <a:schemeClr val="tx1"/>
                </a:solidFill>
              </a:rPr>
              <a:t>inmuebles ubicados en las colonias Juárez, Roma Norte, Cuauhtémoc y San Miguel Chapultepec, II Sección:</a:t>
            </a:r>
            <a:endParaRPr lang="es-MX" dirty="0"/>
          </a:p>
        </p:txBody>
      </p:sp>
      <p:cxnSp>
        <p:nvCxnSpPr>
          <p:cNvPr id="32" name="7 Conector recto">
            <a:extLst>
              <a:ext uri="{FF2B5EF4-FFF2-40B4-BE49-F238E27FC236}">
                <a16:creationId xmlns:a16="http://schemas.microsoft.com/office/drawing/2014/main" id="{60B34E39-4916-06F0-2F36-F883A0F5464A}"/>
              </a:ext>
            </a:extLst>
          </p:cNvPr>
          <p:cNvCxnSpPr>
            <a:cxnSpLocks/>
          </p:cNvCxnSpPr>
          <p:nvPr/>
        </p:nvCxnSpPr>
        <p:spPr>
          <a:xfrm>
            <a:off x="3665242" y="1229300"/>
            <a:ext cx="19050" cy="4555871"/>
          </a:xfrm>
          <a:prstGeom prst="line">
            <a:avLst/>
          </a:prstGeom>
          <a:ln w="19050">
            <a:solidFill>
              <a:srgbClr val="A68550"/>
            </a:solidFill>
          </a:ln>
        </p:spPr>
        <p:style>
          <a:lnRef idx="1">
            <a:schemeClr val="accent1"/>
          </a:lnRef>
          <a:fillRef idx="0">
            <a:schemeClr val="accent1"/>
          </a:fillRef>
          <a:effectRef idx="0">
            <a:schemeClr val="accent1"/>
          </a:effectRef>
          <a:fontRef idx="minor">
            <a:schemeClr val="tx1"/>
          </a:fontRef>
        </p:style>
      </p:cxnSp>
      <p:sp>
        <p:nvSpPr>
          <p:cNvPr id="2" name="CuadroTexto 1">
            <a:extLst>
              <a:ext uri="{FF2B5EF4-FFF2-40B4-BE49-F238E27FC236}">
                <a16:creationId xmlns:a16="http://schemas.microsoft.com/office/drawing/2014/main" id="{0FF560C7-3C96-773C-76AC-8669BD8F1C04}"/>
              </a:ext>
            </a:extLst>
          </p:cNvPr>
          <p:cNvSpPr txBox="1"/>
          <p:nvPr/>
        </p:nvSpPr>
        <p:spPr>
          <a:xfrm>
            <a:off x="6031185" y="2784932"/>
            <a:ext cx="1534817"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DA</a:t>
            </a:r>
          </a:p>
        </p:txBody>
      </p:sp>
      <p:sp>
        <p:nvSpPr>
          <p:cNvPr id="3" name="CuadroTexto 2">
            <a:extLst>
              <a:ext uri="{FF2B5EF4-FFF2-40B4-BE49-F238E27FC236}">
                <a16:creationId xmlns:a16="http://schemas.microsoft.com/office/drawing/2014/main" id="{125CF7BB-542E-108A-179B-C474F14DC883}"/>
              </a:ext>
            </a:extLst>
          </p:cNvPr>
          <p:cNvSpPr txBox="1"/>
          <p:nvPr/>
        </p:nvSpPr>
        <p:spPr>
          <a:xfrm>
            <a:off x="6032449" y="4630440"/>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DF</a:t>
            </a:r>
          </a:p>
        </p:txBody>
      </p:sp>
      <p:sp>
        <p:nvSpPr>
          <p:cNvPr id="4" name="5 CuadroTexto">
            <a:extLst>
              <a:ext uri="{FF2B5EF4-FFF2-40B4-BE49-F238E27FC236}">
                <a16:creationId xmlns:a16="http://schemas.microsoft.com/office/drawing/2014/main" id="{56B84112-E8AD-2733-F157-39143970D625}"/>
              </a:ext>
            </a:extLst>
          </p:cNvPr>
          <p:cNvSpPr txBox="1"/>
          <p:nvPr/>
        </p:nvSpPr>
        <p:spPr>
          <a:xfrm>
            <a:off x="6031185" y="3208259"/>
            <a:ext cx="1727853" cy="120032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Cozumel  Nº 45</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Sevilla Nº 33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64  </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Tokio Nº 104</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Havre Nº 7</a:t>
            </a:r>
          </a:p>
        </p:txBody>
      </p:sp>
      <p:sp>
        <p:nvSpPr>
          <p:cNvPr id="5" name="5 CuadroTexto">
            <a:extLst>
              <a:ext uri="{FF2B5EF4-FFF2-40B4-BE49-F238E27FC236}">
                <a16:creationId xmlns:a16="http://schemas.microsoft.com/office/drawing/2014/main" id="{061093B7-FA27-8ADD-1AB7-924F36760276}"/>
              </a:ext>
            </a:extLst>
          </p:cNvPr>
          <p:cNvSpPr txBox="1"/>
          <p:nvPr/>
        </p:nvSpPr>
        <p:spPr>
          <a:xfrm>
            <a:off x="6031185" y="5065370"/>
            <a:ext cx="1545464" cy="461665"/>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Tiburcio Montiel Nº 15</a:t>
            </a:r>
          </a:p>
        </p:txBody>
      </p:sp>
      <p:sp>
        <p:nvSpPr>
          <p:cNvPr id="12" name="CuadroTexto 11">
            <a:extLst>
              <a:ext uri="{FF2B5EF4-FFF2-40B4-BE49-F238E27FC236}">
                <a16:creationId xmlns:a16="http://schemas.microsoft.com/office/drawing/2014/main" id="{184ACADD-2F58-77ED-66D6-1A02283EF8BB}"/>
              </a:ext>
            </a:extLst>
          </p:cNvPr>
          <p:cNvSpPr txBox="1"/>
          <p:nvPr/>
        </p:nvSpPr>
        <p:spPr>
          <a:xfrm>
            <a:off x="8318775" y="2784932"/>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DIR</a:t>
            </a:r>
          </a:p>
        </p:txBody>
      </p:sp>
      <p:sp>
        <p:nvSpPr>
          <p:cNvPr id="13" name="CuadroTexto 12">
            <a:extLst>
              <a:ext uri="{FF2B5EF4-FFF2-40B4-BE49-F238E27FC236}">
                <a16:creationId xmlns:a16="http://schemas.microsoft.com/office/drawing/2014/main" id="{D7421643-85DE-7F82-6CB2-3FFB8DEE70E0}"/>
              </a:ext>
            </a:extLst>
          </p:cNvPr>
          <p:cNvSpPr txBox="1"/>
          <p:nvPr/>
        </p:nvSpPr>
        <p:spPr>
          <a:xfrm>
            <a:off x="8329266" y="4599184"/>
            <a:ext cx="1534815" cy="338554"/>
          </a:xfrm>
          <a:prstGeom prst="rect">
            <a:avLst/>
          </a:prstGeom>
          <a:solidFill>
            <a:srgbClr val="691831"/>
          </a:solidFill>
          <a:ln>
            <a:solidFill>
              <a:srgbClr val="691831"/>
            </a:solidFill>
          </a:ln>
        </p:spPr>
        <p:txBody>
          <a:bodyPr wrap="square">
            <a:spAutoFit/>
          </a:bodyPr>
          <a:lstStyle>
            <a:defPPr>
              <a:defRPr lang="es-MX"/>
            </a:defPPr>
            <a:lvl1pPr algn="ctr">
              <a:buNone/>
              <a:defRPr b="1">
                <a:solidFill>
                  <a:schemeClr val="bg1"/>
                </a:solidFill>
                <a:effectLst/>
                <a:latin typeface="Noto Sans" panose="020B0502040504020204" pitchFamily="34" charset="0"/>
                <a:ea typeface="Noto Sans" panose="020B0502040504020204" pitchFamily="34" charset="0"/>
                <a:cs typeface="Noto Sans" panose="020B0502040504020204" pitchFamily="34" charset="0"/>
              </a:defRPr>
            </a:lvl1pPr>
          </a:lstStyle>
          <a:p>
            <a:r>
              <a:rPr lang="es-MX" sz="1600" dirty="0"/>
              <a:t>DPM</a:t>
            </a:r>
          </a:p>
        </p:txBody>
      </p:sp>
      <p:sp>
        <p:nvSpPr>
          <p:cNvPr id="15" name="5 CuadroTexto">
            <a:extLst>
              <a:ext uri="{FF2B5EF4-FFF2-40B4-BE49-F238E27FC236}">
                <a16:creationId xmlns:a16="http://schemas.microsoft.com/office/drawing/2014/main" id="{92BD9C40-4660-6E52-8FC0-DC6F97EB6F74}"/>
              </a:ext>
            </a:extLst>
          </p:cNvPr>
          <p:cNvSpPr txBox="1"/>
          <p:nvPr/>
        </p:nvSpPr>
        <p:spPr>
          <a:xfrm>
            <a:off x="8318775" y="3195647"/>
            <a:ext cx="1757356" cy="276999"/>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Rio Panuco Nº 64</a:t>
            </a:r>
          </a:p>
        </p:txBody>
      </p:sp>
      <p:sp>
        <p:nvSpPr>
          <p:cNvPr id="17" name="5 CuadroTexto">
            <a:extLst>
              <a:ext uri="{FF2B5EF4-FFF2-40B4-BE49-F238E27FC236}">
                <a16:creationId xmlns:a16="http://schemas.microsoft.com/office/drawing/2014/main" id="{C243801D-8250-A11D-ADAA-7CE4FC91D4C6}"/>
              </a:ext>
            </a:extLst>
          </p:cNvPr>
          <p:cNvSpPr txBox="1"/>
          <p:nvPr/>
        </p:nvSpPr>
        <p:spPr>
          <a:xfrm>
            <a:off x="8318775" y="4968994"/>
            <a:ext cx="1738344" cy="646331"/>
          </a:xfrm>
          <a:prstGeom prst="rect">
            <a:avLst/>
          </a:prstGeom>
          <a:noFill/>
        </p:spPr>
        <p:txBody>
          <a:bodyPr wrap="square" rtlCol="0">
            <a:spAutoFit/>
          </a:bodyPr>
          <a:lstStyle/>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Durango Nº 291</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Hamburgo Nº 18</a:t>
            </a:r>
          </a:p>
          <a:p>
            <a:pPr marL="228600" indent="-228600" algn="just">
              <a:buFont typeface="+mj-lt"/>
              <a:buAutoNum type="arabicPeriod"/>
            </a:pPr>
            <a:r>
              <a:rPr lang="es-MX" sz="1200" dirty="0">
                <a:solidFill>
                  <a:srgbClr val="A7802D"/>
                </a:solidFill>
                <a:latin typeface="Noto Sans" panose="020B0502040504020204" pitchFamily="34" charset="0"/>
                <a:ea typeface="Noto Sans" panose="020B0502040504020204" pitchFamily="34" charset="0"/>
                <a:cs typeface="Noto Sans" panose="020B0502040504020204" pitchFamily="34" charset="0"/>
              </a:rPr>
              <a:t>Sótano CMNSXXI</a:t>
            </a:r>
          </a:p>
        </p:txBody>
      </p:sp>
    </p:spTree>
    <p:extLst>
      <p:ext uri="{BB962C8B-B14F-4D97-AF65-F5344CB8AC3E}">
        <p14:creationId xmlns:p14="http://schemas.microsoft.com/office/powerpoint/2010/main" val="399639077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D0F52-0AA8-4726-AEF1-14A38C2C08CC}">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6583</TotalTime>
  <Words>2518</Words>
  <Application>Microsoft Office PowerPoint</Application>
  <PresentationFormat>Panorámica</PresentationFormat>
  <Paragraphs>751</Paragraphs>
  <Slides>13</Slides>
  <Notes>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13</vt:i4>
      </vt:variant>
    </vt:vector>
  </HeadingPairs>
  <TitlesOfParts>
    <vt:vector size="23" baseType="lpstr">
      <vt:lpstr>Aptos</vt:lpstr>
      <vt:lpstr>Aptos Narrow</vt:lpstr>
      <vt:lpstr>Arial</vt:lpstr>
      <vt:lpstr>Calibri</vt:lpstr>
      <vt:lpstr>Montserrat</vt:lpstr>
      <vt:lpstr>Noto Sans</vt:lpstr>
      <vt:lpstr>Noto Sans Medium</vt:lpstr>
      <vt:lpstr>Noto Sans Regular</vt:lpstr>
      <vt:lpstr>Noto Sans SemiBold</vt:lpstr>
      <vt:lpstr>Diseño personalizado</vt:lpstr>
      <vt:lpstr>Coordinación de Conservación y Servicios Generales  </vt:lpstr>
      <vt:lpstr>Programa de Incorporación de Inmuebles </vt:lpstr>
      <vt:lpstr>Programa de Incorporación de Inmuebles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57</cp:revision>
  <dcterms:created xsi:type="dcterms:W3CDTF">2025-12-30T21:08:16Z</dcterms:created>
  <dcterms:modified xsi:type="dcterms:W3CDTF">2026-02-05T15:40:45Z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