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2"/>
  </p:notesMasterIdLst>
  <p:handoutMasterIdLst>
    <p:handoutMasterId r:id="rId13"/>
  </p:handoutMasterIdLst>
  <p:sldIdLst>
    <p:sldId id="314" r:id="rId5"/>
    <p:sldId id="294" r:id="rId6"/>
    <p:sldId id="312" r:id="rId7"/>
    <p:sldId id="299" r:id="rId8"/>
    <p:sldId id="310" r:id="rId9"/>
    <p:sldId id="274" r:id="rId10"/>
    <p:sldId id="311"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445"/>
    <a:srgbClr val="D8CA8B"/>
    <a:srgbClr val="D0C486"/>
    <a:srgbClr val="881038"/>
    <a:srgbClr val="D6C989"/>
    <a:srgbClr val="CCCA14"/>
    <a:srgbClr val="F2FF00"/>
    <a:srgbClr val="691831"/>
    <a:srgbClr val="FFD579"/>
    <a:srgbClr val="CACB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38" autoAdjust="0"/>
    <p:restoredTop sz="94684" autoAdjust="0"/>
  </p:normalViewPr>
  <p:slideViewPr>
    <p:cSldViewPr snapToGrid="0">
      <p:cViewPr varScale="1">
        <p:scale>
          <a:sx n="101" d="100"/>
          <a:sy n="101" d="100"/>
        </p:scale>
        <p:origin x="774" y="108"/>
      </p:cViewPr>
      <p:guideLst>
        <p:guide orient="horz" pos="2583"/>
        <p:guide pos="7460"/>
        <p:guide orient="horz" pos="667"/>
        <p:guide pos="21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2DDEC6-90E2-4E7D-BCA8-DC33E4AC11D6}" type="datetimeFigureOut">
              <a:rPr lang="es-MX" smtClean="0"/>
              <a:t>26/02/2026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FCEE7B-1A11-E64B-87B8-FF304E00D3FD}" type="datetimeFigureOut">
              <a:rPr lang="en-US" smtClean="0"/>
              <a:t>2/26/2026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13.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08237-5C97-4D73-E60A-5E110F02251A}"/>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C89434B1-96BE-F30C-03FB-D66A8D4DD98E}"/>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055CE1F4-505C-7ADD-A8F6-2098AD4E28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EC9633F6-255A-84D6-FF15-CF8AA50BD388}"/>
              </a:ext>
            </a:extLst>
          </p:cNvPr>
          <p:cNvSpPr txBox="1"/>
          <p:nvPr/>
        </p:nvSpPr>
        <p:spPr>
          <a:xfrm>
            <a:off x="237599" y="1150242"/>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Aceptación de Arrendamiento Hamburgo 307</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graphicFrame>
        <p:nvGraphicFramePr>
          <p:cNvPr id="16" name="Tabla 15">
            <a:extLst>
              <a:ext uri="{FF2B5EF4-FFF2-40B4-BE49-F238E27FC236}">
                <a16:creationId xmlns:a16="http://schemas.microsoft.com/office/drawing/2014/main" id="{0A8404B9-32E6-ED05-EEC2-59AB3376B91D}"/>
              </a:ext>
            </a:extLst>
          </p:cNvPr>
          <p:cNvGraphicFramePr>
            <a:graphicFrameLocks noGrp="1"/>
          </p:cNvGraphicFramePr>
          <p:nvPr/>
        </p:nvGraphicFramePr>
        <p:xfrm>
          <a:off x="5014743" y="2995270"/>
          <a:ext cx="6816621" cy="2114061"/>
        </p:xfrm>
        <a:graphic>
          <a:graphicData uri="http://schemas.openxmlformats.org/drawingml/2006/table">
            <a:tbl>
              <a:tblPr/>
              <a:tblGrid>
                <a:gridCol w="4219575">
                  <a:extLst>
                    <a:ext uri="{9D8B030D-6E8A-4147-A177-3AD203B41FA5}">
                      <a16:colId xmlns:a16="http://schemas.microsoft.com/office/drawing/2014/main" val="3397488214"/>
                    </a:ext>
                  </a:extLst>
                </a:gridCol>
                <a:gridCol w="2597046">
                  <a:extLst>
                    <a:ext uri="{9D8B030D-6E8A-4147-A177-3AD203B41FA5}">
                      <a16:colId xmlns:a16="http://schemas.microsoft.com/office/drawing/2014/main" val="836495003"/>
                    </a:ext>
                  </a:extLst>
                </a:gridCol>
              </a:tblGrid>
              <a:tr h="678067">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Hamburgo 307</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199511">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788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112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9,185.85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$3,784,570.20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r h="402912">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Costo elementos seguridad estimado mensual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N.D.</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69195851"/>
                  </a:ext>
                </a:extLst>
              </a:tr>
            </a:tbl>
          </a:graphicData>
        </a:graphic>
      </p:graphicFrame>
      <p:sp>
        <p:nvSpPr>
          <p:cNvPr id="19" name="CuadroTexto 18">
            <a:extLst>
              <a:ext uri="{FF2B5EF4-FFF2-40B4-BE49-F238E27FC236}">
                <a16:creationId xmlns:a16="http://schemas.microsoft.com/office/drawing/2014/main" id="{19BF96AE-F2CD-5E79-2FC5-304EE5D7ACB5}"/>
              </a:ext>
            </a:extLst>
          </p:cNvPr>
          <p:cNvSpPr txBox="1"/>
          <p:nvPr/>
        </p:nvSpPr>
        <p:spPr>
          <a:xfrm>
            <a:off x="237599" y="1627919"/>
            <a:ext cx="11487676" cy="923330"/>
          </a:xfrm>
          <a:prstGeom prst="rect">
            <a:avLst/>
          </a:prstGeom>
          <a:noFill/>
        </p:spPr>
        <p:txBody>
          <a:bodyPr wrap="square">
            <a:spAutoFit/>
          </a:bodyPr>
          <a:lstStyle/>
          <a:p>
            <a:pPr algn="just"/>
            <a:r>
              <a:rPr lang="es-ES" sz="1800" dirty="0">
                <a:effectLst/>
                <a:latin typeface="Montserrat" panose="00000500000000000000" pitchFamily="2" charset="0"/>
                <a:ea typeface="Calibri" panose="020F0502020204030204" pitchFamily="34" charset="0"/>
                <a:cs typeface="Arial" panose="020B0604020202020204" pitchFamily="34" charset="0"/>
              </a:rPr>
              <a:t>Se pretende llevar a cabo la celebración como </a:t>
            </a:r>
            <a:r>
              <a:rPr lang="es-ES" sz="1800" b="1" dirty="0">
                <a:effectLst/>
                <a:latin typeface="Montserrat" panose="00000500000000000000" pitchFamily="2" charset="0"/>
                <a:ea typeface="Calibri" panose="020F0502020204030204" pitchFamily="34" charset="0"/>
                <a:cs typeface="Arial" panose="020B0604020202020204" pitchFamily="34" charset="0"/>
              </a:rPr>
              <a:t>un nuevo arrendamiento </a:t>
            </a:r>
            <a:r>
              <a:rPr lang="es-ES" sz="1800" dirty="0">
                <a:effectLst/>
                <a:latin typeface="Montserrat" panose="00000500000000000000" pitchFamily="2" charset="0"/>
                <a:ea typeface="Calibri" panose="020F0502020204030204" pitchFamily="34" charset="0"/>
                <a:cs typeface="Arial" panose="020B0604020202020204" pitchFamily="34" charset="0"/>
              </a:rPr>
              <a:t>del inmueble ubicado en </a:t>
            </a:r>
            <a:r>
              <a:rPr lang="es-MX" b="1" dirty="0">
                <a:solidFill>
                  <a:srgbClr val="B7903D"/>
                </a:solidFill>
                <a:latin typeface="Noto Sans"/>
                <a:ea typeface="Noto Sans"/>
                <a:cs typeface="Noto Sans"/>
                <a:sym typeface="Noto Sans"/>
              </a:rPr>
              <a:t>Hamburgo 307</a:t>
            </a:r>
            <a:r>
              <a:rPr lang="es-MX" dirty="0">
                <a:latin typeface="Noto Sans"/>
                <a:ea typeface="Noto Sans"/>
                <a:cs typeface="Noto Sans"/>
                <a:sym typeface="Noto Sans"/>
              </a:rPr>
              <a:t>, con </a:t>
            </a:r>
            <a:r>
              <a:rPr lang="es-ES" dirty="0">
                <a:latin typeface="Montserrat" panose="00000500000000000000" pitchFamily="2" charset="0"/>
                <a:ea typeface="Calibri" panose="020F0502020204030204" pitchFamily="34" charset="0"/>
                <a:cs typeface="Arial" panose="020B0604020202020204" pitchFamily="34" charset="0"/>
                <a:sym typeface="Noto Sans"/>
              </a:rPr>
              <a:t>la finalidad de integrar diversas áreas normativas de nivel central que se encuentran ya sea dispersas en varios inmuebles propios o existe un alto grado de hacinamiento. </a:t>
            </a:r>
            <a:endParaRPr lang="es-MX" dirty="0"/>
          </a:p>
        </p:txBody>
      </p:sp>
      <p:sp>
        <p:nvSpPr>
          <p:cNvPr id="3" name="CuadroTexto 2">
            <a:extLst>
              <a:ext uri="{FF2B5EF4-FFF2-40B4-BE49-F238E27FC236}">
                <a16:creationId xmlns:a16="http://schemas.microsoft.com/office/drawing/2014/main" id="{FD3A0FAC-1A5C-3D20-B82C-65C5651FCCB3}"/>
              </a:ext>
            </a:extLst>
          </p:cNvPr>
          <p:cNvSpPr txBox="1"/>
          <p:nvPr/>
        </p:nvSpPr>
        <p:spPr>
          <a:xfrm>
            <a:off x="4991340" y="5179004"/>
            <a:ext cx="6840024" cy="707886"/>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a:t>
            </a:r>
            <a:r>
              <a:rPr lang="es-ES" sz="1000" dirty="0">
                <a:effectLst/>
                <a:latin typeface="Montserrat" panose="00000500000000000000" pitchFamily="2" charset="0"/>
                <a:ea typeface="Calibri" panose="020F0502020204030204" pitchFamily="34" charset="0"/>
                <a:cs typeface="Arial" panose="020B0604020202020204" pitchFamily="34" charset="0"/>
              </a:rPr>
              <a:t>El monto de renta indicado fue obtenido como resultado de </a:t>
            </a:r>
            <a:r>
              <a:rPr lang="es-ES" sz="1000" dirty="0">
                <a:latin typeface="Montserrat" panose="00000500000000000000" pitchFamily="2" charset="0"/>
                <a:ea typeface="Calibri" panose="020F0502020204030204" pitchFamily="34" charset="0"/>
                <a:cs typeface="Arial" panose="020B0604020202020204" pitchFamily="34" charset="0"/>
              </a:rPr>
              <a:t>la estimación efectuada tomando en </a:t>
            </a:r>
            <a:r>
              <a:rPr lang="es-ES" sz="1000" dirty="0">
                <a:effectLst/>
                <a:latin typeface="Montserrat" panose="00000500000000000000" pitchFamily="2" charset="0"/>
                <a:ea typeface="Calibri" panose="020F0502020204030204" pitchFamily="34" charset="0"/>
                <a:cs typeface="Arial" panose="020B0604020202020204" pitchFamily="34" charset="0"/>
              </a:rPr>
              <a:t>consideración el monto máximo de renta de $412.00 por metro cuadrado, señalado en el Acuerdo por el que se fija el importe máximo de rentas por tipo de inmuebles a que se refiere la LGBN publicado en el Diario Oficial de la Federación el 9 de diciembre de 2025.</a:t>
            </a:r>
            <a:endParaRPr lang="es-MX" sz="1000" dirty="0"/>
          </a:p>
        </p:txBody>
      </p:sp>
      <p:sp>
        <p:nvSpPr>
          <p:cNvPr id="5" name="Google Shape;79;p8">
            <a:extLst>
              <a:ext uri="{FF2B5EF4-FFF2-40B4-BE49-F238E27FC236}">
                <a16:creationId xmlns:a16="http://schemas.microsoft.com/office/drawing/2014/main" id="{1FCEDBA9-DB54-16D0-5A3D-435E6881B8AA}"/>
              </a:ext>
            </a:extLst>
          </p:cNvPr>
          <p:cNvSpPr txBox="1"/>
          <p:nvPr/>
        </p:nvSpPr>
        <p:spPr>
          <a:xfrm>
            <a:off x="4991339" y="2628857"/>
            <a:ext cx="684002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b="1" dirty="0">
                <a:solidFill>
                  <a:srgbClr val="0B5445"/>
                </a:solidFill>
                <a:latin typeface="Noto Sans"/>
                <a:ea typeface="Noto Sans"/>
                <a:cs typeface="Noto Sans"/>
                <a:sym typeface="Noto Sans"/>
              </a:rPr>
              <a:t>Características</a:t>
            </a:r>
            <a:endParaRPr lang="es-MX" sz="2000" dirty="0">
              <a:solidFill>
                <a:srgbClr val="0B5445"/>
              </a:solidFill>
              <a:latin typeface="Calibri"/>
              <a:ea typeface="Calibri"/>
              <a:cs typeface="Calibri"/>
              <a:sym typeface="Calibri"/>
            </a:endParaRPr>
          </a:p>
        </p:txBody>
      </p:sp>
      <p:pic>
        <p:nvPicPr>
          <p:cNvPr id="8" name="Imagen 7" descr="Un edificio de fondo&#10;&#10;El contenido generado por IA puede ser incorrecto.">
            <a:extLst>
              <a:ext uri="{FF2B5EF4-FFF2-40B4-BE49-F238E27FC236}">
                <a16:creationId xmlns:a16="http://schemas.microsoft.com/office/drawing/2014/main" id="{B67343B4-FAE4-30FE-0FAE-0B36EEE62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850" y="2957917"/>
            <a:ext cx="3502025" cy="218876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89823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D8793-9026-C51E-6577-6E607B2662E1}"/>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DBC5C08F-37BE-CF20-3160-6F9B0F69A2F3}"/>
              </a:ext>
            </a:extLst>
          </p:cNvPr>
          <p:cNvSpPr txBox="1"/>
          <p:nvPr/>
        </p:nvSpPr>
        <p:spPr>
          <a:xfrm>
            <a:off x="155077" y="193598"/>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Aceptación de Arrendamiento Hamburgo 307</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sp>
        <p:nvSpPr>
          <p:cNvPr id="19" name="CuadroTexto 18">
            <a:extLst>
              <a:ext uri="{FF2B5EF4-FFF2-40B4-BE49-F238E27FC236}">
                <a16:creationId xmlns:a16="http://schemas.microsoft.com/office/drawing/2014/main" id="{9341DD0C-212F-7205-CCB4-ABEC4352D3F8}"/>
              </a:ext>
            </a:extLst>
          </p:cNvPr>
          <p:cNvSpPr txBox="1"/>
          <p:nvPr/>
        </p:nvSpPr>
        <p:spPr>
          <a:xfrm>
            <a:off x="155077" y="884969"/>
            <a:ext cx="11487676" cy="369332"/>
          </a:xfrm>
          <a:prstGeom prst="rect">
            <a:avLst/>
          </a:prstGeom>
          <a:noFill/>
        </p:spPr>
        <p:txBody>
          <a:bodyPr wrap="square">
            <a:spAutoFit/>
          </a:bodyPr>
          <a:lstStyle/>
          <a:p>
            <a:pPr algn="just"/>
            <a:r>
              <a:rPr lang="es-MX" sz="1800" dirty="0">
                <a:effectLst/>
                <a:latin typeface="Montserrat" panose="00000500000000000000" pitchFamily="2" charset="0"/>
                <a:ea typeface="Calibri" panose="020F0502020204030204" pitchFamily="34" charset="0"/>
                <a:cs typeface="Arial" panose="020B0604020202020204" pitchFamily="34" charset="0"/>
              </a:rPr>
              <a:t>Los inmuebles que se concentrarían en </a:t>
            </a:r>
            <a:r>
              <a:rPr lang="es-MX" b="1" dirty="0">
                <a:solidFill>
                  <a:srgbClr val="B7903D"/>
                </a:solidFill>
                <a:latin typeface="Noto Sans"/>
                <a:ea typeface="Noto Sans"/>
                <a:cs typeface="Noto Sans"/>
                <a:sym typeface="Noto Sans"/>
              </a:rPr>
              <a:t>Hamburgo 307</a:t>
            </a:r>
            <a:r>
              <a:rPr lang="es-MX" sz="1800" dirty="0">
                <a:effectLst/>
                <a:latin typeface="Montserrat" panose="00000500000000000000" pitchFamily="2" charset="0"/>
                <a:ea typeface="Calibri" panose="020F0502020204030204" pitchFamily="34" charset="0"/>
                <a:cs typeface="Arial" panose="020B0604020202020204" pitchFamily="34" charset="0"/>
              </a:rPr>
              <a:t> serían los siguientes:</a:t>
            </a:r>
            <a:endParaRPr lang="es-MX" dirty="0"/>
          </a:p>
        </p:txBody>
      </p:sp>
      <p:graphicFrame>
        <p:nvGraphicFramePr>
          <p:cNvPr id="9" name="Tabla 8">
            <a:extLst>
              <a:ext uri="{FF2B5EF4-FFF2-40B4-BE49-F238E27FC236}">
                <a16:creationId xmlns:a16="http://schemas.microsoft.com/office/drawing/2014/main" id="{037ADF84-0F10-5AD2-D2A4-CFFDD92E4A8C}"/>
              </a:ext>
            </a:extLst>
          </p:cNvPr>
          <p:cNvGraphicFramePr>
            <a:graphicFrameLocks noGrp="1"/>
          </p:cNvGraphicFramePr>
          <p:nvPr>
            <p:extLst>
              <p:ext uri="{D42A27DB-BD31-4B8C-83A1-F6EECF244321}">
                <p14:modId xmlns:p14="http://schemas.microsoft.com/office/powerpoint/2010/main" val="1847435061"/>
              </p:ext>
            </p:extLst>
          </p:nvPr>
        </p:nvGraphicFramePr>
        <p:xfrm>
          <a:off x="155077" y="1644336"/>
          <a:ext cx="11061918" cy="3281817"/>
        </p:xfrm>
        <a:graphic>
          <a:graphicData uri="http://schemas.openxmlformats.org/drawingml/2006/table">
            <a:tbl>
              <a:tblPr/>
              <a:tblGrid>
                <a:gridCol w="3416472">
                  <a:extLst>
                    <a:ext uri="{9D8B030D-6E8A-4147-A177-3AD203B41FA5}">
                      <a16:colId xmlns:a16="http://schemas.microsoft.com/office/drawing/2014/main" val="3397488214"/>
                    </a:ext>
                  </a:extLst>
                </a:gridCol>
                <a:gridCol w="2697612">
                  <a:extLst>
                    <a:ext uri="{9D8B030D-6E8A-4147-A177-3AD203B41FA5}">
                      <a16:colId xmlns:a16="http://schemas.microsoft.com/office/drawing/2014/main" val="836495003"/>
                    </a:ext>
                  </a:extLst>
                </a:gridCol>
                <a:gridCol w="2363293">
                  <a:extLst>
                    <a:ext uri="{9D8B030D-6E8A-4147-A177-3AD203B41FA5}">
                      <a16:colId xmlns:a16="http://schemas.microsoft.com/office/drawing/2014/main" val="1038369805"/>
                    </a:ext>
                  </a:extLst>
                </a:gridCol>
                <a:gridCol w="2584541">
                  <a:extLst>
                    <a:ext uri="{9D8B030D-6E8A-4147-A177-3AD203B41FA5}">
                      <a16:colId xmlns:a16="http://schemas.microsoft.com/office/drawing/2014/main" val="2991861619"/>
                    </a:ext>
                  </a:extLst>
                </a:gridCol>
              </a:tblGrid>
              <a:tr h="498069">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lvl="0" indent="0" algn="ctr" defTabSz="914400" rtl="0" eaLnBrk="1" fontAlgn="auto" latinLnBrk="0" hangingPunct="1">
                        <a:lnSpc>
                          <a:spcPct val="100000"/>
                        </a:lnSpc>
                        <a:spcBef>
                          <a:spcPts val="0"/>
                        </a:spcBef>
                        <a:spcAft>
                          <a:spcPts val="800"/>
                        </a:spcAft>
                        <a:buClrTx/>
                        <a:buSzTx/>
                        <a:buFontTx/>
                        <a:buNone/>
                        <a:tabLst/>
                        <a:defRPr/>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Inmueble 1</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lvl="0" indent="0" algn="ctr" defTabSz="914400" rtl="0" eaLnBrk="1" fontAlgn="auto" latinLnBrk="0" hangingPunct="1">
                        <a:lnSpc>
                          <a:spcPct val="100000"/>
                        </a:lnSpc>
                        <a:spcBef>
                          <a:spcPts val="0"/>
                        </a:spcBef>
                        <a:spcAft>
                          <a:spcPts val="800"/>
                        </a:spcAft>
                        <a:buClrTx/>
                        <a:buSzTx/>
                        <a:buFontTx/>
                        <a:buNone/>
                        <a:tabLst/>
                        <a:defRPr/>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Inmueble 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lvl="0" indent="0" algn="ctr" defTabSz="914400" rtl="0" eaLnBrk="1" fontAlgn="auto" latinLnBrk="0" hangingPunct="1">
                        <a:lnSpc>
                          <a:spcPct val="100000"/>
                        </a:lnSpc>
                        <a:spcBef>
                          <a:spcPts val="0"/>
                        </a:spcBef>
                        <a:spcAft>
                          <a:spcPts val="800"/>
                        </a:spcAft>
                        <a:buClrTx/>
                        <a:buSzTx/>
                        <a:buFontTx/>
                        <a:buNone/>
                        <a:tabLst/>
                        <a:defRPr/>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Inmueble 3</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280514">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Normativa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1774285021"/>
                  </a:ext>
                </a:extLst>
              </a:tr>
              <a:tr h="280514">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Servicios que se ofrecen en la Unidad</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658480723"/>
                  </a:ext>
                </a:extLst>
              </a:tr>
              <a:tr h="280514">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Número de personas a trasladar</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424269">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Espacio requerido m2 (Tabla SMOI)</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178915">
                <a:tc>
                  <a:txBody>
                    <a:bodyPr/>
                    <a:lstStyle/>
                    <a:p>
                      <a:pPr marL="85725" marR="78105" lvl="0" indent="0" algn="just" defTabSz="914400" rtl="0" eaLnBrk="1" fontAlgn="auto" latinLnBrk="0" hangingPunct="1">
                        <a:lnSpc>
                          <a:spcPct val="107000"/>
                        </a:lnSpc>
                        <a:spcBef>
                          <a:spcPts val="0"/>
                        </a:spcBef>
                        <a:spcAft>
                          <a:spcPts val="800"/>
                        </a:spcAft>
                        <a:buClrTx/>
                        <a:buSzTx/>
                        <a:buFontTx/>
                        <a:buNone/>
                        <a:tabLst/>
                        <a:defRPr/>
                      </a:pPr>
                      <a:r>
                        <a:rPr lang="es-MX" sz="1200" dirty="0">
                          <a:effectLst/>
                          <a:latin typeface="Noto Sans" panose="020B0502040504020204" pitchFamily="34" charset="0"/>
                          <a:ea typeface="Noto Sans" panose="020B0502040504020204" pitchFamily="34" charset="0"/>
                          <a:cs typeface="Noto Sans" panose="020B0502040504020204" pitchFamily="34" charset="0"/>
                        </a:rPr>
                        <a:t>Requerimiento de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568024">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Elementos de Seguridad utilizados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r h="568024">
                <a:tc>
                  <a:txBody>
                    <a:bodyPr/>
                    <a:lstStyle/>
                    <a:p>
                      <a:pPr marL="85725" marR="78105" indent="0" algn="just">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53205842"/>
                  </a:ext>
                </a:extLst>
              </a:tr>
            </a:tbl>
          </a:graphicData>
        </a:graphic>
      </p:graphicFrame>
    </p:spTree>
    <p:extLst>
      <p:ext uri="{BB962C8B-B14F-4D97-AF65-F5344CB8AC3E}">
        <p14:creationId xmlns:p14="http://schemas.microsoft.com/office/powerpoint/2010/main" val="3742876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70CF8-450F-AE1D-1AB1-9BA34B47F393}"/>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DCDD466A-42E7-CD07-9818-C6D0D21FFB8F}"/>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C59635BE-8FD9-61B1-3F25-3E6A44BE757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Google Shape;79;p8">
            <a:extLst>
              <a:ext uri="{FF2B5EF4-FFF2-40B4-BE49-F238E27FC236}">
                <a16:creationId xmlns:a16="http://schemas.microsoft.com/office/drawing/2014/main" id="{00E29113-DC96-B1F2-2957-924400CF2F06}"/>
              </a:ext>
            </a:extLst>
          </p:cNvPr>
          <p:cNvSpPr txBox="1"/>
          <p:nvPr/>
        </p:nvSpPr>
        <p:spPr>
          <a:xfrm>
            <a:off x="237599" y="1205515"/>
            <a:ext cx="6097554"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400" b="1" dirty="0">
                <a:solidFill>
                  <a:srgbClr val="0B5445"/>
                </a:solidFill>
                <a:latin typeface="Noto Sans"/>
                <a:ea typeface="Noto Sans"/>
                <a:cs typeface="Noto Sans"/>
                <a:sym typeface="Noto Sans"/>
              </a:rPr>
              <a:t>Beneficios</a:t>
            </a:r>
            <a:endParaRPr lang="es-MX" sz="1400" dirty="0">
              <a:solidFill>
                <a:srgbClr val="0B5445"/>
              </a:solidFill>
              <a:latin typeface="Calibri"/>
              <a:ea typeface="Calibri"/>
              <a:cs typeface="Calibri"/>
              <a:sym typeface="Calibri"/>
            </a:endParaRPr>
          </a:p>
        </p:txBody>
      </p:sp>
      <p:sp>
        <p:nvSpPr>
          <p:cNvPr id="8" name="CuadroTexto 7">
            <a:extLst>
              <a:ext uri="{FF2B5EF4-FFF2-40B4-BE49-F238E27FC236}">
                <a16:creationId xmlns:a16="http://schemas.microsoft.com/office/drawing/2014/main" id="{EFEF2E6F-B9AB-0270-8C78-9604395E0D0A}"/>
              </a:ext>
            </a:extLst>
          </p:cNvPr>
          <p:cNvSpPr txBox="1"/>
          <p:nvPr/>
        </p:nvSpPr>
        <p:spPr>
          <a:xfrm>
            <a:off x="237599" y="1667180"/>
            <a:ext cx="11506726" cy="3595536"/>
          </a:xfrm>
          <a:prstGeom prst="rect">
            <a:avLst/>
          </a:prstGeom>
          <a:noFill/>
        </p:spPr>
        <p:txBody>
          <a:bodyPr wrap="square">
            <a:spAutoFit/>
          </a:bodyPr>
          <a:lstStyle/>
          <a:p>
            <a:pPr algn="just">
              <a:buNone/>
              <a:tabLst>
                <a:tab pos="2266950" algn="l"/>
              </a:tabLst>
            </a:pPr>
            <a:r>
              <a:rPr lang="es-MX" dirty="0">
                <a:latin typeface="Noto Sans" panose="020B0502040504020204" pitchFamily="34" charset="0"/>
                <a:ea typeface="Noto Sans" panose="020B0502040504020204" pitchFamily="34" charset="0"/>
                <a:cs typeface="Noto Sans" panose="020B0502040504020204" pitchFamily="34" charset="0"/>
              </a:rPr>
              <a:t>De tomar en arrendamiento el inmueble de Hamburgo 307, se identifican los siguientes beneficios:</a:t>
            </a:r>
            <a:endParaRPr lang="es-MX" dirty="0">
              <a:effectLst/>
              <a:latin typeface="Noto Sans" panose="020B0502040504020204" pitchFamily="34" charset="0"/>
              <a:ea typeface="Noto Sans" panose="020B0502040504020204" pitchFamily="34" charset="0"/>
              <a:cs typeface="Noto Sans" panose="020B0502040504020204" pitchFamily="34" charset="0"/>
            </a:endParaRPr>
          </a:p>
          <a:p>
            <a:pPr algn="just">
              <a:buNone/>
              <a:tabLst>
                <a:tab pos="2266950" algn="l"/>
              </a:tabLst>
            </a:pPr>
            <a:r>
              <a:rPr lang="es-ES" dirty="0">
                <a:effectLst/>
                <a:latin typeface="Noto Sans" panose="020B0502040504020204" pitchFamily="34" charset="0"/>
                <a:ea typeface="Noto Sans" panose="020B0502040504020204" pitchFamily="34" charset="0"/>
                <a:cs typeface="Noto Sans" panose="020B0502040504020204" pitchFamily="34" charset="0"/>
              </a:rPr>
              <a:t> </a:t>
            </a:r>
            <a:endParaRPr lang="es-MX" dirty="0">
              <a:effectLst/>
              <a:latin typeface="Noto Sans" panose="020B0502040504020204" pitchFamily="34" charset="0"/>
              <a:ea typeface="Noto Sans" panose="020B0502040504020204" pitchFamily="34" charset="0"/>
              <a:cs typeface="Noto Sans" panose="020B0502040504020204" pitchFamily="34" charset="0"/>
            </a:endParaRPr>
          </a:p>
          <a:p>
            <a:pPr lvl="0" algn="just">
              <a:lnSpc>
                <a:spcPct val="107000"/>
              </a:lnSpc>
              <a:tabLst>
                <a:tab pos="2266950" algn="l"/>
              </a:tabLst>
            </a:pPr>
            <a:r>
              <a:rPr lang="es-MX" b="1" dirty="0">
                <a:latin typeface="Noto Sans" panose="020B0502040504020204" pitchFamily="34" charset="0"/>
                <a:ea typeface="Noto Sans" panose="020B0502040504020204" pitchFamily="34" charset="0"/>
                <a:cs typeface="Noto Sans" panose="020B0502040504020204" pitchFamily="34" charset="0"/>
              </a:rPr>
              <a:t>Eficiencia operativa</a:t>
            </a:r>
            <a:r>
              <a:rPr lang="es-MX" dirty="0">
                <a:latin typeface="Noto Sans" panose="020B0502040504020204" pitchFamily="34" charset="0"/>
                <a:ea typeface="Noto Sans" panose="020B0502040504020204" pitchFamily="34" charset="0"/>
                <a:cs typeface="Noto Sans" panose="020B0502040504020204" pitchFamily="34" charset="0"/>
              </a:rPr>
              <a:t>:</a:t>
            </a:r>
          </a:p>
          <a:p>
            <a:pPr lvl="0" algn="just">
              <a:lnSpc>
                <a:spcPct val="107000"/>
              </a:lnSpc>
              <a:tabLst>
                <a:tab pos="2266950" algn="l"/>
              </a:tabLst>
            </a:pPr>
            <a:endParaRPr lang="es-MX" dirty="0">
              <a:latin typeface="Noto Sans" panose="020B0502040504020204" pitchFamily="34" charset="0"/>
              <a:ea typeface="Noto Sans" panose="020B0502040504020204" pitchFamily="34" charset="0"/>
              <a:cs typeface="Noto Sans" panose="020B0502040504020204" pitchFamily="34" charset="0"/>
            </a:endParaRPr>
          </a:p>
          <a:p>
            <a:pPr marL="342900" lvl="0" indent="-342900" algn="just">
              <a:lnSpc>
                <a:spcPct val="107000"/>
              </a:lnSpc>
              <a:buFont typeface="+mj-lt"/>
              <a:buAutoNum type="alphaLcParenR"/>
              <a:tabLst>
                <a:tab pos="2266950" algn="l"/>
              </a:tabLst>
            </a:pPr>
            <a:r>
              <a:rPr lang="es-MX" dirty="0">
                <a:latin typeface="Noto Sans" panose="020B0502040504020204" pitchFamily="34" charset="0"/>
                <a:ea typeface="Noto Sans" panose="020B0502040504020204" pitchFamily="34" charset="0"/>
                <a:cs typeface="Noto Sans" panose="020B0502040504020204" pitchFamily="34" charset="0"/>
              </a:rPr>
              <a:t>Con la contratación en arrendamiento del inmueble en cita, se integra en un solo inmueble </a:t>
            </a:r>
            <a:r>
              <a:rPr lang="es-MX" b="1" dirty="0">
                <a:latin typeface="Noto Sans" panose="020B0502040504020204" pitchFamily="34" charset="0"/>
                <a:ea typeface="Noto Sans" panose="020B0502040504020204" pitchFamily="34" charset="0"/>
                <a:cs typeface="Noto Sans" panose="020B0502040504020204" pitchFamily="34" charset="0"/>
              </a:rPr>
              <a:t>________</a:t>
            </a:r>
            <a:r>
              <a:rPr lang="es-MX" dirty="0">
                <a:latin typeface="Noto Sans" panose="020B0502040504020204" pitchFamily="34" charset="0"/>
                <a:ea typeface="Noto Sans" panose="020B0502040504020204" pitchFamily="34" charset="0"/>
                <a:cs typeface="Noto Sans" panose="020B0502040504020204" pitchFamily="34" charset="0"/>
              </a:rPr>
              <a:t> personas de ____ áreas normativas.</a:t>
            </a:r>
          </a:p>
          <a:p>
            <a:pPr marL="342900" lvl="0" indent="-342900" algn="just">
              <a:lnSpc>
                <a:spcPct val="107000"/>
              </a:lnSpc>
              <a:buFont typeface="+mj-lt"/>
              <a:buAutoNum type="alphaLcParenR"/>
              <a:tabLst>
                <a:tab pos="2266950" algn="l"/>
              </a:tabLst>
            </a:pPr>
            <a:endParaRPr lang="es-MX" dirty="0">
              <a:latin typeface="Noto Sans" panose="020B0502040504020204" pitchFamily="34" charset="0"/>
              <a:ea typeface="Noto Sans" panose="020B0502040504020204" pitchFamily="34" charset="0"/>
              <a:cs typeface="Noto Sans" panose="020B0502040504020204" pitchFamily="34" charset="0"/>
            </a:endParaRPr>
          </a:p>
          <a:p>
            <a:pPr marL="342900" lvl="0" indent="-342900" algn="just">
              <a:lnSpc>
                <a:spcPct val="107000"/>
              </a:lnSpc>
              <a:buFont typeface="+mj-lt"/>
              <a:buAutoNum type="alphaLcParenR"/>
              <a:tabLst>
                <a:tab pos="2266950" algn="l"/>
              </a:tabLst>
            </a:pPr>
            <a:r>
              <a:rPr lang="es-MX" dirty="0">
                <a:latin typeface="Noto Sans" panose="020B0502040504020204" pitchFamily="34" charset="0"/>
                <a:ea typeface="Noto Sans" panose="020B0502040504020204" pitchFamily="34" charset="0"/>
                <a:cs typeface="Noto Sans" panose="020B0502040504020204" pitchFamily="34" charset="0"/>
              </a:rPr>
              <a:t>Se reduce en tiempo de traslado para la realización de reuniones de funcionarios d alto y mediano nivel, así como de la gestión de trámites.</a:t>
            </a:r>
          </a:p>
          <a:p>
            <a:pPr marL="342900" lvl="0" indent="-342900" algn="just">
              <a:lnSpc>
                <a:spcPct val="107000"/>
              </a:lnSpc>
              <a:buFont typeface="+mj-lt"/>
              <a:buAutoNum type="alphaLcParenR"/>
              <a:tabLst>
                <a:tab pos="2266950" algn="l"/>
              </a:tabLst>
            </a:pPr>
            <a:endParaRPr lang="es-MX" dirty="0">
              <a:latin typeface="Noto Sans" panose="020B0502040504020204" pitchFamily="34" charset="0"/>
              <a:ea typeface="Noto Sans" panose="020B0502040504020204" pitchFamily="34" charset="0"/>
              <a:cs typeface="Noto Sans" panose="020B0502040504020204" pitchFamily="34" charset="0"/>
            </a:endParaRPr>
          </a:p>
          <a:p>
            <a:pPr marL="342900" lvl="0" indent="-342900" algn="just">
              <a:lnSpc>
                <a:spcPct val="107000"/>
              </a:lnSpc>
              <a:buFont typeface="+mj-lt"/>
              <a:buAutoNum type="alphaLcParenR"/>
              <a:tabLst>
                <a:tab pos="2266950" algn="l"/>
              </a:tabLst>
            </a:pPr>
            <a:r>
              <a:rPr lang="es-MX" dirty="0">
                <a:latin typeface="Noto Sans" panose="020B0502040504020204" pitchFamily="34" charset="0"/>
                <a:ea typeface="Noto Sans" panose="020B0502040504020204" pitchFamily="34" charset="0"/>
                <a:cs typeface="Noto Sans" panose="020B0502040504020204" pitchFamily="34" charset="0"/>
              </a:rPr>
              <a:t>Contar con instalaciones adecuadas para el desempeño de las funciones y reducir el hacinamiento del personal.   </a:t>
            </a:r>
          </a:p>
        </p:txBody>
      </p:sp>
    </p:spTree>
    <p:extLst>
      <p:ext uri="{BB962C8B-B14F-4D97-AF65-F5344CB8AC3E}">
        <p14:creationId xmlns:p14="http://schemas.microsoft.com/office/powerpoint/2010/main" val="3288216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0D18-133F-3E51-8FF6-4EFBF083EAAD}"/>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8000F7EF-6835-0C7D-8FDF-C2A3D97066A4}"/>
              </a:ext>
            </a:extLst>
          </p:cNvPr>
          <p:cNvSpPr txBox="1"/>
          <p:nvPr/>
        </p:nvSpPr>
        <p:spPr>
          <a:xfrm>
            <a:off x="237599" y="124005"/>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a:t>
            </a:r>
            <a:endParaRPr sz="2800" dirty="0">
              <a:solidFill>
                <a:srgbClr val="1E5B4F"/>
              </a:solidFill>
              <a:latin typeface="Calibri"/>
              <a:ea typeface="Calibri"/>
              <a:cs typeface="Calibri"/>
              <a:sym typeface="Calibri"/>
            </a:endParaRPr>
          </a:p>
        </p:txBody>
      </p:sp>
      <p:sp>
        <p:nvSpPr>
          <p:cNvPr id="9" name="Google Shape;80;p8">
            <a:extLst>
              <a:ext uri="{FF2B5EF4-FFF2-40B4-BE49-F238E27FC236}">
                <a16:creationId xmlns:a16="http://schemas.microsoft.com/office/drawing/2014/main" id="{D107DBA1-61B9-E9FF-B0C1-09959D2528D2}"/>
              </a:ext>
            </a:extLst>
          </p:cNvPr>
          <p:cNvSpPr txBox="1"/>
          <p:nvPr/>
        </p:nvSpPr>
        <p:spPr>
          <a:xfrm>
            <a:off x="294108" y="1312057"/>
            <a:ext cx="11603784" cy="553957"/>
          </a:xfrm>
          <a:prstGeom prst="rect">
            <a:avLst/>
          </a:prstGeom>
          <a:noFill/>
          <a:ln>
            <a:noFill/>
          </a:ln>
        </p:spPr>
        <p:txBody>
          <a:bodyPr spcFirstLastPara="1" wrap="square" lIns="91425" tIns="45700" rIns="91425" bIns="45700" anchor="t" anchorCtr="0">
            <a:spAutoFit/>
          </a:bodyPr>
          <a:lstStyle/>
          <a:p>
            <a:pPr marL="285750" lvl="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Se coadyuva con </a:t>
            </a:r>
            <a:r>
              <a:rPr lang="es-MX" sz="1600" dirty="0">
                <a:latin typeface="Noto Sans" panose="020B0502040504020204" pitchFamily="34" charset="0"/>
                <a:ea typeface="Noto Sans" panose="020B0502040504020204" pitchFamily="34" charset="0"/>
                <a:cs typeface="Noto Sans" panose="020B0502040504020204" pitchFamily="34" charset="0"/>
              </a:rPr>
              <a:t>los</a:t>
            </a:r>
            <a:r>
              <a:rPr lang="es-MX" sz="1400" dirty="0">
                <a:latin typeface="Noto Sans" panose="020B0502040504020204" pitchFamily="34" charset="0"/>
                <a:ea typeface="Noto Sans" panose="020B0502040504020204" pitchFamily="34" charset="0"/>
                <a:cs typeface="Noto Sans" panose="020B0502040504020204" pitchFamily="34" charset="0"/>
              </a:rPr>
              <a:t> OOAD en la integración de los expedientes para la autorización ante el INDAABIN de las siguientes propuestas inmobiliarias:</a:t>
            </a:r>
          </a:p>
        </p:txBody>
      </p:sp>
      <p:pic>
        <p:nvPicPr>
          <p:cNvPr id="2" name="Gráfico 35" descr="Edificio con relleno sólido">
            <a:extLst>
              <a:ext uri="{FF2B5EF4-FFF2-40B4-BE49-F238E27FC236}">
                <a16:creationId xmlns:a16="http://schemas.microsoft.com/office/drawing/2014/main" id="{8F2F5E02-5028-EAF0-C2F1-168E7E9C00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3318" y="56497"/>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3E04E32E-210D-58E3-5955-E972FDFC4564}"/>
              </a:ext>
            </a:extLst>
          </p:cNvPr>
          <p:cNvSpPr txBox="1"/>
          <p:nvPr/>
        </p:nvSpPr>
        <p:spPr>
          <a:xfrm>
            <a:off x="264366" y="608409"/>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Avances</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graphicFrame>
        <p:nvGraphicFramePr>
          <p:cNvPr id="5" name="Tabla 4">
            <a:extLst>
              <a:ext uri="{FF2B5EF4-FFF2-40B4-BE49-F238E27FC236}">
                <a16:creationId xmlns:a16="http://schemas.microsoft.com/office/drawing/2014/main" id="{E6E0CC94-B430-1D31-91C5-446A1C8E8083}"/>
              </a:ext>
            </a:extLst>
          </p:cNvPr>
          <p:cNvGraphicFramePr>
            <a:graphicFrameLocks noGrp="1"/>
          </p:cNvGraphicFramePr>
          <p:nvPr>
            <p:extLst>
              <p:ext uri="{D42A27DB-BD31-4B8C-83A1-F6EECF244321}">
                <p14:modId xmlns:p14="http://schemas.microsoft.com/office/powerpoint/2010/main" val="3066460425"/>
              </p:ext>
            </p:extLst>
          </p:nvPr>
        </p:nvGraphicFramePr>
        <p:xfrm>
          <a:off x="1786757" y="2343385"/>
          <a:ext cx="8382001" cy="2011680"/>
        </p:xfrm>
        <a:graphic>
          <a:graphicData uri="http://schemas.openxmlformats.org/drawingml/2006/table">
            <a:tbl>
              <a:tblPr firstRow="1" firstCol="1" bandRow="1"/>
              <a:tblGrid>
                <a:gridCol w="1198664">
                  <a:extLst>
                    <a:ext uri="{9D8B030D-6E8A-4147-A177-3AD203B41FA5}">
                      <a16:colId xmlns:a16="http://schemas.microsoft.com/office/drawing/2014/main" val="2837032587"/>
                    </a:ext>
                  </a:extLst>
                </a:gridCol>
                <a:gridCol w="2464092">
                  <a:extLst>
                    <a:ext uri="{9D8B030D-6E8A-4147-A177-3AD203B41FA5}">
                      <a16:colId xmlns:a16="http://schemas.microsoft.com/office/drawing/2014/main" val="3908086068"/>
                    </a:ext>
                  </a:extLst>
                </a:gridCol>
                <a:gridCol w="2546569">
                  <a:extLst>
                    <a:ext uri="{9D8B030D-6E8A-4147-A177-3AD203B41FA5}">
                      <a16:colId xmlns:a16="http://schemas.microsoft.com/office/drawing/2014/main" val="2442447129"/>
                    </a:ext>
                  </a:extLst>
                </a:gridCol>
                <a:gridCol w="1086338">
                  <a:extLst>
                    <a:ext uri="{9D8B030D-6E8A-4147-A177-3AD203B41FA5}">
                      <a16:colId xmlns:a16="http://schemas.microsoft.com/office/drawing/2014/main" val="824090500"/>
                    </a:ext>
                  </a:extLst>
                </a:gridCol>
                <a:gridCol w="1086338">
                  <a:extLst>
                    <a:ext uri="{9D8B030D-6E8A-4147-A177-3AD203B41FA5}">
                      <a16:colId xmlns:a16="http://schemas.microsoft.com/office/drawing/2014/main" val="1587448129"/>
                    </a:ext>
                  </a:extLst>
                </a:gridCol>
              </a:tblGrid>
              <a:tr h="181744">
                <a:tc>
                  <a:txBody>
                    <a:bodyPr/>
                    <a:lstStyle/>
                    <a:p>
                      <a:pPr marL="0"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Domicilio</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457200" algn="ctr">
                        <a:lnSpc>
                          <a:spcPct val="100000"/>
                        </a:lnSpc>
                        <a:spcAft>
                          <a:spcPts val="0"/>
                        </a:spcAft>
                        <a:buNone/>
                      </a:pPr>
                      <a:r>
                        <a:rPr lang="es-ES_tradnl" sz="1200" b="1">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Figura</a:t>
                      </a:r>
                    </a:p>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Aprobada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 Avance</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3170980866"/>
                  </a:ext>
                </a:extLst>
              </a:tr>
              <a:tr h="659824">
                <a:tc>
                  <a:txBody>
                    <a:bodyPr/>
                    <a:lstStyle/>
                    <a:p>
                      <a:pPr marL="85725" indent="0" algn="ctr">
                        <a:lnSpc>
                          <a:spcPct val="100000"/>
                        </a:lnSpc>
                        <a:spcAft>
                          <a:spcPts val="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Aguascalientes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dirty="0" err="1">
                          <a:effectLst/>
                          <a:latin typeface="Noto Sans" panose="020B0502040504020204" pitchFamily="34" charset="0"/>
                          <a:ea typeface="Calibri" panose="020F0502020204030204" pitchFamily="34" charset="0"/>
                          <a:cs typeface="Times New Roman" panose="02020603050405020304" pitchFamily="18" charset="0"/>
                        </a:rPr>
                        <a:t>Blvd</a:t>
                      </a: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 Luis Donaldo Colosio Murrieta No. 645, fraccionamiento Jardines de la Concepción, 2da. Sección, Aguascalientes, </a:t>
                      </a:r>
                      <a:r>
                        <a:rPr lang="es-ES_tradnl" sz="1200" dirty="0" err="1">
                          <a:effectLst/>
                          <a:latin typeface="Noto Sans" panose="020B0502040504020204" pitchFamily="34" charset="0"/>
                          <a:ea typeface="Calibri" panose="020F0502020204030204" pitchFamily="34" charset="0"/>
                          <a:cs typeface="Times New Roman" panose="02020603050405020304" pitchFamily="18" charset="0"/>
                        </a:rPr>
                        <a:t>Ags</a:t>
                      </a: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 Zona Norte.</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50</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347785"/>
                  </a:ext>
                </a:extLst>
              </a:tr>
              <a:tr h="659824">
                <a:tc>
                  <a:txBody>
                    <a:bodyPr/>
                    <a:lstStyle/>
                    <a:p>
                      <a:pPr marL="85725" indent="0" algn="ctr">
                        <a:lnSpc>
                          <a:spcPct val="100000"/>
                        </a:lnSpc>
                        <a:spcAft>
                          <a:spcPts val="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Quintana Roo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Av. Benito Juárez No, 441, esq. Calle Mariano González, colonia David G. Gutiérrez R., C.P. 77013, Chetumal, Q. Roo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40</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35940"/>
                  </a:ext>
                </a:extLst>
              </a:tr>
            </a:tbl>
          </a:graphicData>
        </a:graphic>
      </p:graphicFrame>
    </p:spTree>
    <p:extLst>
      <p:ext uri="{BB962C8B-B14F-4D97-AF65-F5344CB8AC3E}">
        <p14:creationId xmlns:p14="http://schemas.microsoft.com/office/powerpoint/2010/main" val="223160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6B276-03D8-ABD8-720D-56B6599AFE19}"/>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4C80EBBB-13FC-8F32-FD34-2546B8D562A0}"/>
              </a:ext>
            </a:extLst>
          </p:cNvPr>
          <p:cNvSpPr txBox="1"/>
          <p:nvPr/>
        </p:nvSpPr>
        <p:spPr>
          <a:xfrm>
            <a:off x="123299" y="103198"/>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1EA0E98B-9E58-8C71-681C-EC2AD751FF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10319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03E357C7-396D-B03E-E39E-44EEC9347DA2}"/>
              </a:ext>
            </a:extLst>
          </p:cNvPr>
          <p:cNvSpPr txBox="1"/>
          <p:nvPr/>
        </p:nvSpPr>
        <p:spPr>
          <a:xfrm>
            <a:off x="34547" y="1033283"/>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Arrendamiento Almacén, OOAD Durango</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sp>
        <p:nvSpPr>
          <p:cNvPr id="5" name="5 CuadroTexto">
            <a:extLst>
              <a:ext uri="{FF2B5EF4-FFF2-40B4-BE49-F238E27FC236}">
                <a16:creationId xmlns:a16="http://schemas.microsoft.com/office/drawing/2014/main" id="{43CEF87D-5D37-237C-8775-DD87674DD389}"/>
              </a:ext>
            </a:extLst>
          </p:cNvPr>
          <p:cNvSpPr txBox="1"/>
          <p:nvPr/>
        </p:nvSpPr>
        <p:spPr>
          <a:xfrm>
            <a:off x="9541424" y="1133021"/>
            <a:ext cx="2484005" cy="307777"/>
          </a:xfrm>
          <a:prstGeom prst="rect">
            <a:avLst/>
          </a:prstGeom>
          <a:noFill/>
        </p:spPr>
        <p:txBody>
          <a:bodyPr wrap="square" rtlCol="0">
            <a:spAutoFit/>
          </a:bodyPr>
          <a:lstStyle/>
          <a:p>
            <a:pPr algn="r"/>
            <a:r>
              <a:rPr lang="es-MX" sz="1400" b="1" dirty="0">
                <a:solidFill>
                  <a:srgbClr val="881038"/>
                </a:solidFill>
                <a:latin typeface="Noto Sans" panose="020B0502040504020204" pitchFamily="34" charset="0"/>
                <a:ea typeface="Noto Sans" panose="020B0502040504020204" pitchFamily="34" charset="0"/>
                <a:cs typeface="Noto Sans" panose="020B0502040504020204" pitchFamily="34" charset="0"/>
              </a:rPr>
              <a:t>Datos Generales</a:t>
            </a:r>
          </a:p>
        </p:txBody>
      </p:sp>
      <p:sp>
        <p:nvSpPr>
          <p:cNvPr id="8" name="CuadroTexto 7">
            <a:extLst>
              <a:ext uri="{FF2B5EF4-FFF2-40B4-BE49-F238E27FC236}">
                <a16:creationId xmlns:a16="http://schemas.microsoft.com/office/drawing/2014/main" id="{A42C0B18-D920-A9C1-F31A-966C62C3FD1C}"/>
              </a:ext>
            </a:extLst>
          </p:cNvPr>
          <p:cNvSpPr txBox="1"/>
          <p:nvPr/>
        </p:nvSpPr>
        <p:spPr>
          <a:xfrm>
            <a:off x="2769" y="1445653"/>
            <a:ext cx="8633204" cy="3754874"/>
          </a:xfrm>
          <a:prstGeom prst="rect">
            <a:avLst/>
          </a:prstGeom>
          <a:noFill/>
        </p:spPr>
        <p:txBody>
          <a:bodyPr wrap="square">
            <a:spAutoFit/>
          </a:bodyPr>
          <a:lstStyle/>
          <a:p>
            <a:pPr marL="171450" indent="-171450" algn="just">
              <a:buFont typeface="Arial" panose="020B0604020202020204" pitchFamily="34" charset="0"/>
              <a:buChar char="•"/>
            </a:pPr>
            <a:r>
              <a:rPr lang="es-MX" sz="1400" dirty="0">
                <a:effectLst/>
                <a:latin typeface="Noto Sans" panose="020B0502040504020204" pitchFamily="34" charset="0"/>
                <a:ea typeface="Noto Sans" panose="020B0502040504020204" pitchFamily="34" charset="0"/>
                <a:cs typeface="Noto Sans" panose="020B0502040504020204" pitchFamily="34" charset="0"/>
              </a:rPr>
              <a:t>Con motivo de la solicitud de incremento de renta del arrendador, la CTAA gestionó ante INDAABIN el Dictamen Valuatorio respectivo, el cual se emitió el 2 de junio de 2025, que arrojó la cantidad máxima a pagar de $333,200.00; lo cual se hizo del conocimiento del OOAD para acordar el nuevo importe de renta con el arrendador</a:t>
            </a:r>
            <a:r>
              <a:rPr lang="es-MX" sz="1400" dirty="0">
                <a:latin typeface="Noto Sans" panose="020B0502040504020204" pitchFamily="34" charset="0"/>
                <a:ea typeface="Noto Sans" panose="020B0502040504020204" pitchFamily="34" charset="0"/>
                <a:cs typeface="Noto Sans" panose="020B0502040504020204" pitchFamily="34" charset="0"/>
              </a:rPr>
              <a:t>, mismo que no aceptó dicha cantidad, por lo que el OOAD solicitó se procediera a la reconsideración del Dictamen ante INDAABIN</a:t>
            </a:r>
            <a:endParaRPr lang="es-MX" sz="14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s-MX" sz="14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Con oficio 09 53 43 14D0/8073 del 4 de julio de 2025, la CTAA solicitó a INDAABIN la reconsideración al Dictamen Valuatorio referido, anexando el estudio de mercado aportado por el OOAD.</a:t>
            </a:r>
          </a:p>
          <a:p>
            <a:pPr marL="171450" indent="-171450" algn="just">
              <a:buFont typeface="Arial" panose="020B0604020202020204" pitchFamily="34" charset="0"/>
              <a:buChar char="•"/>
            </a:pPr>
            <a:endParaRPr lang="es-MX" sz="14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Con oficio sin número, de fecha 29 de septiembre de 2025, recibido vía correo electrónico el 4 de diciembre del mismo año, INDAABIN desestimó la procedencia de la reconsideración solicitada, por lo que  con oficio 09 53 43 14D0/16615 del 9 de diciembre de 2025, la CTAA externó diversas consideraciones sobre el similar precedente, existiendo a la fecha un proyecto de respuesta por parte de INDAABIN, ratificando la negativa a la reconsideración, y sugiriendo la gestión de un nuevo dictamen para el que se consideren los gastos asociados (mudanza, adaptaciones, entre otros) a otro inmueble.</a:t>
            </a:r>
          </a:p>
        </p:txBody>
      </p:sp>
      <p:graphicFrame>
        <p:nvGraphicFramePr>
          <p:cNvPr id="9" name="Tabla 8">
            <a:extLst>
              <a:ext uri="{FF2B5EF4-FFF2-40B4-BE49-F238E27FC236}">
                <a16:creationId xmlns:a16="http://schemas.microsoft.com/office/drawing/2014/main" id="{A90ED14C-DC5F-C872-6319-04C20DD60980}"/>
              </a:ext>
            </a:extLst>
          </p:cNvPr>
          <p:cNvGraphicFramePr>
            <a:graphicFrameLocks noGrp="1"/>
          </p:cNvGraphicFramePr>
          <p:nvPr/>
        </p:nvGraphicFramePr>
        <p:xfrm>
          <a:off x="8877300" y="1433352"/>
          <a:ext cx="3070605" cy="2167098"/>
        </p:xfrm>
        <a:graphic>
          <a:graphicData uri="http://schemas.openxmlformats.org/drawingml/2006/table">
            <a:tbl>
              <a:tblPr/>
              <a:tblGrid>
                <a:gridCol w="1106405">
                  <a:extLst>
                    <a:ext uri="{9D8B030D-6E8A-4147-A177-3AD203B41FA5}">
                      <a16:colId xmlns:a16="http://schemas.microsoft.com/office/drawing/2014/main" val="3397488214"/>
                    </a:ext>
                  </a:extLst>
                </a:gridCol>
                <a:gridCol w="1964200">
                  <a:extLst>
                    <a:ext uri="{9D8B030D-6E8A-4147-A177-3AD203B41FA5}">
                      <a16:colId xmlns:a16="http://schemas.microsoft.com/office/drawing/2014/main" val="2910244362"/>
                    </a:ext>
                  </a:extLst>
                </a:gridCol>
              </a:tblGrid>
              <a:tr h="143324">
                <a:tc>
                  <a:txBody>
                    <a:bodyPr/>
                    <a:lstStyle/>
                    <a:p>
                      <a:pPr algn="ctr"/>
                      <a:r>
                        <a:rPr lang="es-MX" sz="900" b="1" dirty="0">
                          <a:solidFill>
                            <a:schemeClr val="bg1"/>
                          </a:solidFill>
                        </a:rPr>
                        <a:t>Concepto</a:t>
                      </a:r>
                      <a:endParaRPr sz="900" b="1" dirty="0">
                        <a:solidFill>
                          <a:schemeClr val="bg1"/>
                        </a:solidFill>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2230" indent="0" algn="ctr">
                        <a:lnSpc>
                          <a:spcPct val="100000"/>
                        </a:lnSpc>
                        <a:buNone/>
                      </a:pPr>
                      <a:r>
                        <a:rPr lang="es-ES_tradnl" sz="9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Descripción</a:t>
                      </a:r>
                      <a:endParaRPr lang="es-MX" sz="9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2712264097"/>
                  </a:ext>
                </a:extLst>
              </a:tr>
              <a:tr h="583253">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Domicilio: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Calle Segunda de Selenio número 139, Lote 6, </a:t>
                      </a:r>
                      <a:r>
                        <a:rPr lang="es-MX" sz="900" dirty="0" err="1">
                          <a:effectLst/>
                          <a:latin typeface="Noto Sans" panose="020B0502040504020204" pitchFamily="34" charset="0"/>
                          <a:ea typeface="Noto Sans" panose="020B0502040504020204" pitchFamily="34" charset="0"/>
                          <a:cs typeface="Noto Sans" panose="020B0502040504020204" pitchFamily="34" charset="0"/>
                        </a:rPr>
                        <a:t>Mza</a:t>
                      </a:r>
                      <a:r>
                        <a:rPr lang="es-MX" sz="900" dirty="0">
                          <a:effectLst/>
                          <a:latin typeface="Noto Sans" panose="020B0502040504020204" pitchFamily="34" charset="0"/>
                          <a:ea typeface="Noto Sans" panose="020B0502040504020204" pitchFamily="34" charset="0"/>
                          <a:cs typeface="Noto Sans" panose="020B0502040504020204" pitchFamily="34" charset="0"/>
                        </a:rPr>
                        <a:t> 4-B, col Ciudad Industrial, C.P. 34208, Durango, </a:t>
                      </a:r>
                      <a:r>
                        <a:rPr lang="es-MX" sz="900" dirty="0" err="1">
                          <a:effectLst/>
                          <a:latin typeface="Noto Sans" panose="020B0502040504020204" pitchFamily="34" charset="0"/>
                          <a:ea typeface="Noto Sans" panose="020B0502040504020204" pitchFamily="34" charset="0"/>
                          <a:cs typeface="Noto Sans" panose="020B0502040504020204" pitchFamily="34" charset="0"/>
                        </a:rPr>
                        <a:t>Dgo</a:t>
                      </a:r>
                      <a:r>
                        <a:rPr lang="es-MX" sz="9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88018">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Fecha suscripción</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25 de febrero de 2025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8018">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Vigencia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01 de enero al 31 de diciembre de 2025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98979680"/>
                  </a:ext>
                </a:extLst>
              </a:tr>
              <a:tr h="140544">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Monto de renta </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$322,550.00 más IVA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88306">
                <a:tc>
                  <a:txBody>
                    <a:bodyPr/>
                    <a:lstStyle/>
                    <a:p>
                      <a:pPr marL="0" marR="78105" indent="0" algn="just">
                        <a:lnSpc>
                          <a:spcPct val="107000"/>
                        </a:lnSpc>
                        <a:spcAft>
                          <a:spcPts val="800"/>
                        </a:spcAft>
                        <a:buNone/>
                      </a:pPr>
                      <a:r>
                        <a:rPr lang="es-MX" sz="900" dirty="0" err="1">
                          <a:effectLst/>
                          <a:latin typeface="Noto Sans" panose="020B0502040504020204" pitchFamily="34" charset="0"/>
                          <a:ea typeface="Noto Sans" panose="020B0502040504020204" pitchFamily="34" charset="0"/>
                          <a:cs typeface="Noto Sans" panose="020B0502040504020204" pitchFamily="34" charset="0"/>
                        </a:rPr>
                        <a:t>Sup</a:t>
                      </a:r>
                      <a:r>
                        <a:rPr lang="es-MX" sz="900" dirty="0">
                          <a:effectLst/>
                          <a:latin typeface="Noto Sans" panose="020B0502040504020204" pitchFamily="34" charset="0"/>
                          <a:ea typeface="Noto Sans" panose="020B0502040504020204" pitchFamily="34" charset="0"/>
                          <a:cs typeface="Noto Sans" panose="020B0502040504020204" pitchFamily="34" charset="0"/>
                        </a:rPr>
                        <a:t>. Terreno m</a:t>
                      </a:r>
                      <a:r>
                        <a:rPr lang="es-MX" sz="900" baseline="30000" dirty="0">
                          <a:effectLst/>
                          <a:latin typeface="Noto Sans" panose="020B0502040504020204" pitchFamily="34" charset="0"/>
                          <a:ea typeface="Noto Sans" panose="020B0502040504020204" pitchFamily="34" charset="0"/>
                          <a:cs typeface="Noto Sans" panose="020B0502040504020204" pitchFamily="34" charset="0"/>
                        </a:rPr>
                        <a:t>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9,280.00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r h="435635">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Área </a:t>
                      </a:r>
                      <a:r>
                        <a:rPr lang="es-MX" sz="900" dirty="0" err="1">
                          <a:effectLst/>
                          <a:latin typeface="Noto Sans" panose="020B0502040504020204" pitchFamily="34" charset="0"/>
                          <a:ea typeface="Noto Sans" panose="020B0502040504020204" pitchFamily="34" charset="0"/>
                          <a:cs typeface="Noto Sans" panose="020B0502040504020204" pitchFamily="34" charset="0"/>
                        </a:rPr>
                        <a:t>construída</a:t>
                      </a:r>
                      <a:r>
                        <a:rPr lang="es-MX" sz="900" dirty="0">
                          <a:effectLst/>
                          <a:latin typeface="Noto Sans" panose="020B0502040504020204" pitchFamily="34" charset="0"/>
                          <a:ea typeface="Noto Sans" panose="020B0502040504020204" pitchFamily="34" charset="0"/>
                          <a:cs typeface="Noto Sans" panose="020B0502040504020204" pitchFamily="34" charset="0"/>
                        </a:rPr>
                        <a:t> y rentable m</a:t>
                      </a:r>
                      <a:r>
                        <a:rPr lang="es-MX" sz="900" baseline="30000" dirty="0">
                          <a:effectLst/>
                          <a:latin typeface="Noto Sans" panose="020B0502040504020204" pitchFamily="34" charset="0"/>
                          <a:ea typeface="Noto Sans" panose="020B0502040504020204" pitchFamily="34" charset="0"/>
                          <a:cs typeface="Noto Sans" panose="020B0502040504020204" pitchFamily="34" charset="0"/>
                        </a:rPr>
                        <a:t>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5,864.50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69195851"/>
                  </a:ext>
                </a:extLst>
              </a:tr>
            </a:tbl>
          </a:graphicData>
        </a:graphic>
      </p:graphicFrame>
      <p:pic>
        <p:nvPicPr>
          <p:cNvPr id="10" name="Imagen 9">
            <a:extLst>
              <a:ext uri="{FF2B5EF4-FFF2-40B4-BE49-F238E27FC236}">
                <a16:creationId xmlns:a16="http://schemas.microsoft.com/office/drawing/2014/main" id="{376C1420-380C-4BDF-3235-7D1A436FA23E}"/>
              </a:ext>
            </a:extLst>
          </p:cNvPr>
          <p:cNvPicPr>
            <a:picLocks noChangeAspect="1"/>
          </p:cNvPicPr>
          <p:nvPr/>
        </p:nvPicPr>
        <p:blipFill>
          <a:blip r:embed="rId3">
            <a:extLst>
              <a:ext uri="{28A0092B-C50C-407E-A947-70E740481C1C}">
                <a14:useLocalDpi xmlns:a14="http://schemas.microsoft.com/office/drawing/2010/main" val="0"/>
              </a:ext>
            </a:extLst>
          </a:blip>
          <a:srcRect l="4655" t="2701" r="2691" b="4197"/>
          <a:stretch>
            <a:fillRect/>
          </a:stretch>
        </p:blipFill>
        <p:spPr bwMode="auto">
          <a:xfrm>
            <a:off x="9108677" y="3801515"/>
            <a:ext cx="2607849" cy="19234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55725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237599" y="124005"/>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Contratos de Comodato </a:t>
            </a:r>
            <a:endParaRPr sz="2800" dirty="0">
              <a:solidFill>
                <a:srgbClr val="1E5B4F"/>
              </a:solidFill>
              <a:latin typeface="Calibri"/>
              <a:ea typeface="Calibri"/>
              <a:cs typeface="Calibri"/>
              <a:sym typeface="Calibri"/>
            </a:endParaRPr>
          </a:p>
        </p:txBody>
      </p:sp>
      <p:pic>
        <p:nvPicPr>
          <p:cNvPr id="50" name="Picture 12">
            <a:extLst>
              <a:ext uri="{FF2B5EF4-FFF2-40B4-BE49-F238E27FC236}">
                <a16:creationId xmlns:a16="http://schemas.microsoft.com/office/drawing/2014/main" id="{B6A2D4EC-D30D-3983-F57A-A7BCE8DE7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6247" y="124005"/>
            <a:ext cx="635724" cy="732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Google Shape;79;p8">
            <a:extLst>
              <a:ext uri="{FF2B5EF4-FFF2-40B4-BE49-F238E27FC236}">
                <a16:creationId xmlns:a16="http://schemas.microsoft.com/office/drawing/2014/main" id="{24730F30-80A6-AD1B-28CD-B975E3FFCCC7}"/>
              </a:ext>
            </a:extLst>
          </p:cNvPr>
          <p:cNvSpPr txBox="1"/>
          <p:nvPr/>
        </p:nvSpPr>
        <p:spPr>
          <a:xfrm>
            <a:off x="237599" y="659713"/>
            <a:ext cx="2532839"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000" b="1" dirty="0">
                <a:solidFill>
                  <a:srgbClr val="B7903D"/>
                </a:solidFill>
                <a:latin typeface="Noto Sans"/>
                <a:ea typeface="Noto Sans"/>
                <a:cs typeface="Noto Sans"/>
                <a:sym typeface="Noto Sans"/>
              </a:rPr>
              <a:t>Avances:</a:t>
            </a:r>
          </a:p>
        </p:txBody>
      </p:sp>
      <p:sp>
        <p:nvSpPr>
          <p:cNvPr id="3" name="Google Shape;80;p8">
            <a:extLst>
              <a:ext uri="{FF2B5EF4-FFF2-40B4-BE49-F238E27FC236}">
                <a16:creationId xmlns:a16="http://schemas.microsoft.com/office/drawing/2014/main" id="{E5166D06-CBD2-2DAA-5EB0-88F593F8E2E0}"/>
              </a:ext>
            </a:extLst>
          </p:cNvPr>
          <p:cNvSpPr txBox="1"/>
          <p:nvPr/>
        </p:nvSpPr>
        <p:spPr>
          <a:xfrm>
            <a:off x="237599" y="1072310"/>
            <a:ext cx="10659001" cy="4278054"/>
          </a:xfrm>
          <a:prstGeom prst="rect">
            <a:avLst/>
          </a:prstGeom>
          <a:noFill/>
          <a:ln>
            <a:noFill/>
          </a:ln>
        </p:spPr>
        <p:txBody>
          <a:bodyPr spcFirstLastPara="1" wrap="square" lIns="91425" tIns="45700" rIns="91425" bIns="45700" anchor="t" anchorCtr="0">
            <a:spAutoFit/>
          </a:bodyPr>
          <a:lstStyle/>
          <a:p>
            <a:pPr marL="342900" lvl="0" indent="-342900" algn="just">
              <a:buClr>
                <a:srgbClr val="A8895E"/>
              </a:buClr>
              <a:buSzPct val="130000"/>
              <a:buFont typeface="+mj-lt"/>
              <a:buAutoNum type="alphaLcParenR"/>
            </a:pPr>
            <a:r>
              <a:rPr lang="es-MX" sz="1600" dirty="0">
                <a:latin typeface="Noto Sans Regular"/>
                <a:cs typeface="Noto Sans Regular"/>
              </a:rPr>
              <a:t>Seguimiento con el OOAD Chihuahua y la UACI, para la suscripción de 2 contratos de comodato para la ocupación de CECI, que una vez en operación, transitarán a arrendamiento.</a:t>
            </a:r>
          </a:p>
          <a:p>
            <a:pPr lvl="0" algn="just">
              <a:buClr>
                <a:srgbClr val="A8895E"/>
              </a:buClr>
              <a:buSzPct val="130000"/>
            </a:pPr>
            <a:endParaRPr lang="es-MX" sz="800" dirty="0">
              <a:latin typeface="Noto Sans Regular"/>
              <a:cs typeface="Noto Sans Regular"/>
            </a:endParaRPr>
          </a:p>
          <a:p>
            <a:pPr marL="285750" lvl="0" indent="-285750" algn="just">
              <a:buClr>
                <a:srgbClr val="A8895E"/>
              </a:buClr>
              <a:buSzPct val="130000"/>
              <a:buFont typeface="Arial" panose="020B0604020202020204" pitchFamily="34" charset="0"/>
              <a:buChar char="•"/>
            </a:pPr>
            <a:r>
              <a:rPr lang="es-MX" sz="1600" dirty="0">
                <a:latin typeface="Noto Sans Regular"/>
                <a:cs typeface="Noto Sans Regular"/>
              </a:rPr>
              <a:t>Con fecha 13 de enero de 2026, la Jefa de Servicios Administrativos en el OOAD Chihuahua, remitió el Oficio 089001/100100/JSA/0050/2026, mediante el cual solicita al Titular de la Coordinación de Conservación y Servicios Generales opinión técnica positiva respecto de tomar los inmuebles en comodato como uso inmediato de CECI DIF en Ciudad Juárez, con la finalidad de proceder a la formalización del contrato de comodato y convenio de colaboración que posibiliten la operación de dos CECI IMSS, en colaboración con el DIF Municipio de Ciudad Juárez.</a:t>
            </a:r>
          </a:p>
          <a:p>
            <a:pPr marL="171450" lvl="0" indent="-171450" algn="just">
              <a:buClr>
                <a:srgbClr val="A8895E"/>
              </a:buClr>
              <a:buSzPct val="130000"/>
              <a:buFont typeface="Arial" panose="020B0604020202020204" pitchFamily="34" charset="0"/>
              <a:buChar char="•"/>
            </a:pPr>
            <a:endParaRPr lang="es-MX" sz="800" dirty="0">
              <a:latin typeface="Noto Sans Regular"/>
              <a:cs typeface="Noto Sans Regular"/>
            </a:endParaRPr>
          </a:p>
          <a:p>
            <a:pPr marL="285750" lvl="0" indent="-285750" algn="just">
              <a:buClr>
                <a:srgbClr val="A8895E"/>
              </a:buClr>
              <a:buSzPct val="130000"/>
              <a:buFont typeface="Arial" panose="020B0604020202020204" pitchFamily="34" charset="0"/>
              <a:buChar char="•"/>
            </a:pPr>
            <a:r>
              <a:rPr lang="es-MX" sz="1600" dirty="0">
                <a:latin typeface="Noto Sans Regular"/>
                <a:cs typeface="Noto Sans Regular"/>
              </a:rPr>
              <a:t>Mediante oficio 252 se </a:t>
            </a:r>
            <a:r>
              <a:rPr lang="es-MX" sz="1600" dirty="0" err="1">
                <a:latin typeface="Noto Sans Regular"/>
                <a:cs typeface="Noto Sans Regular"/>
              </a:rPr>
              <a:t>dió</a:t>
            </a:r>
            <a:r>
              <a:rPr lang="es-MX" sz="1600" dirty="0">
                <a:latin typeface="Noto Sans Regular"/>
                <a:cs typeface="Noto Sans Regular"/>
              </a:rPr>
              <a:t> respuesta en sentido negativo, en razón de resultar improcedente dicha petición en los términos planteados, debido a que el OOAD Estatal Chihuahua no envió la documentación señalada en el numeral 12.3 del Apartado B de las Políticas para la Administración Inmobiliaria del Instituto Mexicano del Seguro Social, por lo que se le solicitó la debida integración del expediente, con el fin de que, previo análisis del mismo, de proceder, se emita la manifestación respectiva.</a:t>
            </a:r>
          </a:p>
          <a:p>
            <a:pPr marL="285750" lvl="0" indent="-285750" algn="just">
              <a:buClr>
                <a:srgbClr val="A8895E"/>
              </a:buClr>
              <a:buSzPct val="130000"/>
              <a:buFont typeface="Arial" panose="020B0604020202020204" pitchFamily="34" charset="0"/>
              <a:buChar char="•"/>
            </a:pPr>
            <a:endParaRPr lang="es-MX" sz="1600" dirty="0">
              <a:latin typeface="Noto Sans Regular"/>
              <a:cs typeface="Noto Sans Regular"/>
            </a:endParaRPr>
          </a:p>
          <a:p>
            <a:pPr marL="285750" lvl="0" indent="-285750" algn="just">
              <a:buClr>
                <a:srgbClr val="A8895E"/>
              </a:buClr>
              <a:buSzPct val="130000"/>
              <a:buFont typeface="Arial" panose="020B0604020202020204" pitchFamily="34" charset="0"/>
              <a:buChar char="•"/>
            </a:pPr>
            <a:r>
              <a:rPr lang="es-MX" sz="1600" dirty="0">
                <a:latin typeface="Noto Sans Regular"/>
                <a:cs typeface="Noto Sans Regular"/>
              </a:rPr>
              <a:t>Se realizó videoconferencia con el OOAD Estatal Chihuahua y personal del DPES de oficinas centrales, afín de coadyuvar en la integración del expediente, del cual se dará seguimiento semanalmente.</a:t>
            </a:r>
          </a:p>
        </p:txBody>
      </p:sp>
      <p:pic>
        <p:nvPicPr>
          <p:cNvPr id="5" name="Imagen 4" descr="Imagen que contiene persona, tabla, pequeño, corte&#10;&#10;El contenido generado por IA puede ser incorrecto.">
            <a:extLst>
              <a:ext uri="{FF2B5EF4-FFF2-40B4-BE49-F238E27FC236}">
                <a16:creationId xmlns:a16="http://schemas.microsoft.com/office/drawing/2014/main" id="{EB176205-3773-4DF4-347E-5D099693EDC7}"/>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10275102" y="856848"/>
            <a:ext cx="1765769" cy="993245"/>
          </a:xfrm>
          <a:prstGeom prst="ellipse">
            <a:avLst/>
          </a:prstGeom>
          <a:ln>
            <a:noFill/>
          </a:ln>
          <a:effectLst>
            <a:softEdge rad="112500"/>
          </a:effectLst>
        </p:spPr>
      </p:pic>
    </p:spTree>
    <p:extLst>
      <p:ext uri="{BB962C8B-B14F-4D97-AF65-F5344CB8AC3E}">
        <p14:creationId xmlns:p14="http://schemas.microsoft.com/office/powerpoint/2010/main" val="2425681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8CCE1-0D23-13DB-4CA8-B64025A223EB}"/>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73A3FF7F-3EA1-5FD6-1D76-B721A4F187C2}"/>
              </a:ext>
            </a:extLst>
          </p:cNvPr>
          <p:cNvSpPr txBox="1"/>
          <p:nvPr/>
        </p:nvSpPr>
        <p:spPr>
          <a:xfrm>
            <a:off x="237599" y="124005"/>
            <a:ext cx="413437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 </a:t>
            </a:r>
            <a:endParaRPr sz="2800" dirty="0">
              <a:solidFill>
                <a:srgbClr val="1E5B4F"/>
              </a:solidFill>
              <a:latin typeface="Calibri"/>
              <a:ea typeface="Calibri"/>
              <a:cs typeface="Calibri"/>
              <a:sym typeface="Calibri"/>
            </a:endParaRPr>
          </a:p>
        </p:txBody>
      </p:sp>
      <p:sp>
        <p:nvSpPr>
          <p:cNvPr id="2" name="Google Shape;79;p8">
            <a:extLst>
              <a:ext uri="{FF2B5EF4-FFF2-40B4-BE49-F238E27FC236}">
                <a16:creationId xmlns:a16="http://schemas.microsoft.com/office/drawing/2014/main" id="{37B153DE-9373-66FD-8AE9-C95DEF1C3C04}"/>
              </a:ext>
            </a:extLst>
          </p:cNvPr>
          <p:cNvSpPr txBox="1"/>
          <p:nvPr/>
        </p:nvSpPr>
        <p:spPr>
          <a:xfrm>
            <a:off x="237599" y="659713"/>
            <a:ext cx="2532839"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000" b="1" dirty="0">
                <a:solidFill>
                  <a:srgbClr val="B7903D"/>
                </a:solidFill>
                <a:latin typeface="Noto Sans"/>
                <a:ea typeface="Noto Sans"/>
                <a:cs typeface="Noto Sans"/>
                <a:sym typeface="Noto Sans"/>
              </a:rPr>
              <a:t>Avances:</a:t>
            </a:r>
          </a:p>
        </p:txBody>
      </p:sp>
      <p:sp>
        <p:nvSpPr>
          <p:cNvPr id="3" name="Google Shape;80;p8">
            <a:extLst>
              <a:ext uri="{FF2B5EF4-FFF2-40B4-BE49-F238E27FC236}">
                <a16:creationId xmlns:a16="http://schemas.microsoft.com/office/drawing/2014/main" id="{56569AE9-D928-A112-0B1A-37E8437FC9DA}"/>
              </a:ext>
            </a:extLst>
          </p:cNvPr>
          <p:cNvSpPr txBox="1"/>
          <p:nvPr/>
        </p:nvSpPr>
        <p:spPr>
          <a:xfrm>
            <a:off x="237599" y="1072310"/>
            <a:ext cx="10659001" cy="1077178"/>
          </a:xfrm>
          <a:prstGeom prst="rect">
            <a:avLst/>
          </a:prstGeom>
          <a:noFill/>
          <a:ln>
            <a:noFill/>
          </a:ln>
        </p:spPr>
        <p:txBody>
          <a:bodyPr spcFirstLastPara="1" wrap="square" lIns="91425" tIns="45700" rIns="91425" bIns="45700" anchor="t" anchorCtr="0">
            <a:spAutoFit/>
          </a:bodyPr>
          <a:lstStyle/>
          <a:p>
            <a:pPr marL="342900" lvl="0" indent="-342900" algn="just">
              <a:buClr>
                <a:srgbClr val="A8895E"/>
              </a:buClr>
              <a:buSzPct val="130000"/>
              <a:buFont typeface="+mj-lt"/>
              <a:buAutoNum type="alphaLcParenR"/>
            </a:pPr>
            <a:r>
              <a:rPr lang="es-MX" sz="1600" dirty="0">
                <a:latin typeface="Noto Sans Regular"/>
                <a:cs typeface="Noto Sans Regular"/>
              </a:rPr>
              <a:t>Mediante oficio circular 0952841200/260 del 12 de febrero del 2026 suscrito por el CCSG y Responsable Inmobiliario, se dio a conocer a los OOAD, UMAE, CV, Unidad de Congresos el listado de alimentos y bebidas saludables autorizados para su venta en el interior de los inmuebles institucionales en el ejercicio 2026, mismo que deberá ser difundido entre los permisionarios del giro de alimentos y bebidas.</a:t>
            </a:r>
          </a:p>
        </p:txBody>
      </p:sp>
      <p:pic>
        <p:nvPicPr>
          <p:cNvPr id="4" name="Imagen 45" descr="Un conjunto de letras blancas en un fondo blanco&#10;&#10;Descripción generada automáticamente con confianza baja">
            <a:extLst>
              <a:ext uri="{FF2B5EF4-FFF2-40B4-BE49-F238E27FC236}">
                <a16:creationId xmlns:a16="http://schemas.microsoft.com/office/drawing/2014/main" id="{7251A92B-64F8-80FE-DC4E-52C591C5BF14}"/>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367088" y="124005"/>
            <a:ext cx="659998" cy="65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descr="Tabla&#10;&#10;El contenido generado por IA puede ser incorrecto.">
            <a:extLst>
              <a:ext uri="{FF2B5EF4-FFF2-40B4-BE49-F238E27FC236}">
                <a16:creationId xmlns:a16="http://schemas.microsoft.com/office/drawing/2014/main" id="{00F71B97-78A6-3546-CBA8-D95DF5F0CE82}"/>
              </a:ext>
            </a:extLst>
          </p:cNvPr>
          <p:cNvPicPr>
            <a:picLocks noChangeAspect="1"/>
          </p:cNvPicPr>
          <p:nvPr/>
        </p:nvPicPr>
        <p:blipFill>
          <a:blip r:embed="rId4"/>
          <a:stretch>
            <a:fillRect/>
          </a:stretch>
        </p:blipFill>
        <p:spPr>
          <a:xfrm>
            <a:off x="9627896" y="2162016"/>
            <a:ext cx="2049753" cy="1781334"/>
          </a:xfrm>
          <a:prstGeom prst="rect">
            <a:avLst/>
          </a:prstGeom>
        </p:spPr>
      </p:pic>
    </p:spTree>
    <p:extLst>
      <p:ext uri="{BB962C8B-B14F-4D97-AF65-F5344CB8AC3E}">
        <p14:creationId xmlns:p14="http://schemas.microsoft.com/office/powerpoint/2010/main" val="1275216866"/>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8D0F52-0AA8-4726-AEF1-14A38C2C08CC}">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4E2ED3F0-4B99-442C-8047-AA6F46AD1E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6701</TotalTime>
  <Words>1053</Words>
  <Application>Microsoft Office PowerPoint</Application>
  <PresentationFormat>Panorámica</PresentationFormat>
  <Paragraphs>96</Paragraphs>
  <Slides>7</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7</vt:i4>
      </vt:variant>
    </vt:vector>
  </HeadingPairs>
  <TitlesOfParts>
    <vt:vector size="16" baseType="lpstr">
      <vt:lpstr>Aptos</vt:lpstr>
      <vt:lpstr>Arial</vt:lpstr>
      <vt:lpstr>Calibri</vt:lpstr>
      <vt:lpstr>Montserrat</vt:lpstr>
      <vt:lpstr>Noto Sans</vt:lpstr>
      <vt:lpstr>Noto Sans Medium</vt:lpstr>
      <vt:lpstr>Noto Sans Regular</vt:lpstr>
      <vt:lpstr>Noto Sans SemiBold</vt:lpstr>
      <vt:lpstr>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75</cp:revision>
  <dcterms:created xsi:type="dcterms:W3CDTF">2025-12-30T21:08:16Z</dcterms:created>
  <dcterms:modified xsi:type="dcterms:W3CDTF">2026-02-26T18:02:04Z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