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14"/>
  </p:notesMasterIdLst>
  <p:sldIdLst>
    <p:sldId id="256" r:id="rId5"/>
    <p:sldId id="268" r:id="rId6"/>
    <p:sldId id="281" r:id="rId7"/>
    <p:sldId id="278" r:id="rId8"/>
    <p:sldId id="279" r:id="rId9"/>
    <p:sldId id="282" r:id="rId10"/>
    <p:sldId id="285" r:id="rId11"/>
    <p:sldId id="286" r:id="rId12"/>
    <p:sldId id="288" r:id="rId13"/>
  </p:sldIdLst>
  <p:sldSz cx="15544800" cy="100758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66" userDrawn="1">
          <p15:clr>
            <a:srgbClr val="A4A3A4"/>
          </p15:clr>
        </p15:guide>
        <p15:guide id="2" pos="30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802D"/>
    <a:srgbClr val="235C4F"/>
    <a:srgbClr val="8C1033"/>
    <a:srgbClr val="691C32"/>
    <a:srgbClr val="E8D188"/>
    <a:srgbClr val="0E2520"/>
    <a:srgbClr val="191919"/>
    <a:srgbClr val="8686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94504"/>
  </p:normalViewPr>
  <p:slideViewPr>
    <p:cSldViewPr snapToGrid="0" snapToObjects="1">
      <p:cViewPr>
        <p:scale>
          <a:sx n="75" d="100"/>
          <a:sy n="75" d="100"/>
        </p:scale>
        <p:origin x="1602" y="-90"/>
      </p:cViewPr>
      <p:guideLst>
        <p:guide orient="horz" pos="1866"/>
        <p:guide pos="301"/>
      </p:guideLst>
    </p:cSldViewPr>
  </p:slideViewPr>
  <p:notesTextViewPr>
    <p:cViewPr>
      <p:scale>
        <a:sx n="25" d="100"/>
        <a:sy n="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F45B97-907F-4585-A4B4-D7FAC37CCFCE}" type="datetimeFigureOut">
              <a:rPr lang="es-MX" smtClean="0"/>
              <a:t>25/04/2025</a:t>
            </a:fld>
            <a:endParaRPr lang="es-MX"/>
          </a:p>
        </p:txBody>
      </p:sp>
      <p:sp>
        <p:nvSpPr>
          <p:cNvPr id="4" name="Marcador de imagen de diapositiva 3"/>
          <p:cNvSpPr>
            <a:spLocks noGrp="1" noRot="1" noChangeAspect="1"/>
          </p:cNvSpPr>
          <p:nvPr>
            <p:ph type="sldImg" idx="2"/>
          </p:nvPr>
        </p:nvSpPr>
        <p:spPr>
          <a:xfrm>
            <a:off x="1047750" y="1143000"/>
            <a:ext cx="47625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E72B9-E20A-4C1C-B0BE-0A1DA41DEECD}" type="slidenum">
              <a:rPr lang="es-MX" smtClean="0"/>
              <a:t>‹Nº›</a:t>
            </a:fld>
            <a:endParaRPr lang="es-MX"/>
          </a:p>
        </p:txBody>
      </p:sp>
    </p:spTree>
    <p:extLst>
      <p:ext uri="{BB962C8B-B14F-4D97-AF65-F5344CB8AC3E}">
        <p14:creationId xmlns:p14="http://schemas.microsoft.com/office/powerpoint/2010/main" val="29608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8990"/>
            <a:ext cx="13213080" cy="3507893"/>
          </a:xfrm>
        </p:spPr>
        <p:txBody>
          <a:bodyPr anchor="b"/>
          <a:lstStyle>
            <a:lvl1pPr algn="ctr">
              <a:defRPr sz="8815"/>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943100" y="5292161"/>
            <a:ext cx="11658600" cy="2432667"/>
          </a:xfrm>
        </p:spPr>
        <p:txBody>
          <a:bodyPr/>
          <a:lstStyle>
            <a:lvl1pPr marL="0" indent="0" algn="ctr">
              <a:buNone/>
              <a:defRPr sz="3526"/>
            </a:lvl1pPr>
            <a:lvl2pPr marL="671718" indent="0" algn="ctr">
              <a:buNone/>
              <a:defRPr sz="2938"/>
            </a:lvl2pPr>
            <a:lvl3pPr marL="1343436" indent="0" algn="ctr">
              <a:buNone/>
              <a:defRPr sz="2645"/>
            </a:lvl3pPr>
            <a:lvl4pPr marL="2015155" indent="0" algn="ctr">
              <a:buNone/>
              <a:defRPr sz="2351"/>
            </a:lvl4pPr>
            <a:lvl5pPr marL="2686873" indent="0" algn="ctr">
              <a:buNone/>
              <a:defRPr sz="2351"/>
            </a:lvl5pPr>
            <a:lvl6pPr marL="3358591" indent="0" algn="ctr">
              <a:buNone/>
              <a:defRPr sz="2351"/>
            </a:lvl6pPr>
            <a:lvl7pPr marL="4030309" indent="0" algn="ctr">
              <a:buNone/>
              <a:defRPr sz="2351"/>
            </a:lvl7pPr>
            <a:lvl8pPr marL="4702028" indent="0" algn="ctr">
              <a:buNone/>
              <a:defRPr sz="2351"/>
            </a:lvl8pPr>
            <a:lvl9pPr marL="5373746" indent="0" algn="ctr">
              <a:buNone/>
              <a:defRPr sz="2351"/>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673888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2743784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11972"/>
            <a:ext cx="13407390" cy="4191278"/>
          </a:xfrm>
        </p:spPr>
        <p:txBody>
          <a:bodyPr anchor="b"/>
          <a:lstStyle>
            <a:lvl1pPr>
              <a:defRPr sz="8815"/>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1060610" y="6742901"/>
            <a:ext cx="13407390" cy="2204094"/>
          </a:xfrm>
        </p:spPr>
        <p:txBody>
          <a:bodyPr/>
          <a:lstStyle>
            <a:lvl1pPr marL="0" indent="0">
              <a:buNone/>
              <a:defRPr sz="3526">
                <a:solidFill>
                  <a:schemeClr val="tx1"/>
                </a:solidFill>
              </a:defRPr>
            </a:lvl1pPr>
            <a:lvl2pPr marL="671718" indent="0">
              <a:buNone/>
              <a:defRPr sz="2938">
                <a:solidFill>
                  <a:schemeClr val="tx1">
                    <a:tint val="75000"/>
                  </a:schemeClr>
                </a:solidFill>
              </a:defRPr>
            </a:lvl2pPr>
            <a:lvl3pPr marL="1343436" indent="0">
              <a:buNone/>
              <a:defRPr sz="2645">
                <a:solidFill>
                  <a:schemeClr val="tx1">
                    <a:tint val="75000"/>
                  </a:schemeClr>
                </a:solidFill>
              </a:defRPr>
            </a:lvl3pPr>
            <a:lvl4pPr marL="2015155" indent="0">
              <a:buNone/>
              <a:defRPr sz="2351">
                <a:solidFill>
                  <a:schemeClr val="tx1">
                    <a:tint val="75000"/>
                  </a:schemeClr>
                </a:solidFill>
              </a:defRPr>
            </a:lvl4pPr>
            <a:lvl5pPr marL="2686873" indent="0">
              <a:buNone/>
              <a:defRPr sz="2351">
                <a:solidFill>
                  <a:schemeClr val="tx1">
                    <a:tint val="75000"/>
                  </a:schemeClr>
                </a:solidFill>
              </a:defRPr>
            </a:lvl5pPr>
            <a:lvl6pPr marL="3358591" indent="0">
              <a:buNone/>
              <a:defRPr sz="2351">
                <a:solidFill>
                  <a:schemeClr val="tx1">
                    <a:tint val="75000"/>
                  </a:schemeClr>
                </a:solidFill>
              </a:defRPr>
            </a:lvl6pPr>
            <a:lvl7pPr marL="4030309" indent="0">
              <a:buNone/>
              <a:defRPr sz="2351">
                <a:solidFill>
                  <a:schemeClr val="tx1">
                    <a:tint val="75000"/>
                  </a:schemeClr>
                </a:solidFill>
              </a:defRPr>
            </a:lvl7pPr>
            <a:lvl8pPr marL="4702028" indent="0">
              <a:buNone/>
              <a:defRPr sz="2351">
                <a:solidFill>
                  <a:schemeClr val="tx1">
                    <a:tint val="75000"/>
                  </a:schemeClr>
                </a:solidFill>
              </a:defRPr>
            </a:lvl8pPr>
            <a:lvl9pPr marL="5373746" indent="0">
              <a:buNone/>
              <a:defRPr sz="2351">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1511257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068705" y="2682232"/>
            <a:ext cx="6606540" cy="6393043"/>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7869555" y="2682232"/>
            <a:ext cx="6606540" cy="6393043"/>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270716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6449"/>
            <a:ext cx="13407390" cy="1947534"/>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70731" y="2469987"/>
            <a:ext cx="6576178" cy="1210502"/>
          </a:xfrm>
        </p:spPr>
        <p:txBody>
          <a:bodyPr anchor="b"/>
          <a:lstStyle>
            <a:lvl1pPr marL="0" indent="0">
              <a:buNone/>
              <a:defRPr sz="3526" b="1"/>
            </a:lvl1pPr>
            <a:lvl2pPr marL="671718" indent="0">
              <a:buNone/>
              <a:defRPr sz="2938" b="1"/>
            </a:lvl2pPr>
            <a:lvl3pPr marL="1343436" indent="0">
              <a:buNone/>
              <a:defRPr sz="2645" b="1"/>
            </a:lvl3pPr>
            <a:lvl4pPr marL="2015155" indent="0">
              <a:buNone/>
              <a:defRPr sz="2351" b="1"/>
            </a:lvl4pPr>
            <a:lvl5pPr marL="2686873" indent="0">
              <a:buNone/>
              <a:defRPr sz="2351" b="1"/>
            </a:lvl5pPr>
            <a:lvl6pPr marL="3358591" indent="0">
              <a:buNone/>
              <a:defRPr sz="2351" b="1"/>
            </a:lvl6pPr>
            <a:lvl7pPr marL="4030309" indent="0">
              <a:buNone/>
              <a:defRPr sz="2351" b="1"/>
            </a:lvl7pPr>
            <a:lvl8pPr marL="4702028" indent="0">
              <a:buNone/>
              <a:defRPr sz="2351" b="1"/>
            </a:lvl8pPr>
            <a:lvl9pPr marL="5373746" indent="0">
              <a:buNone/>
              <a:defRPr sz="2351" b="1"/>
            </a:lvl9pPr>
          </a:lstStyle>
          <a:p>
            <a:pPr lvl="0"/>
            <a:r>
              <a:rPr lang="es-MX"/>
              <a:t>Haga clic para modificar los estilos de texto del patrón</a:t>
            </a:r>
          </a:p>
        </p:txBody>
      </p:sp>
      <p:sp>
        <p:nvSpPr>
          <p:cNvPr id="4" name="Content Placeholder 3"/>
          <p:cNvSpPr>
            <a:spLocks noGrp="1"/>
          </p:cNvSpPr>
          <p:nvPr>
            <p:ph sz="half" idx="2"/>
          </p:nvPr>
        </p:nvSpPr>
        <p:spPr>
          <a:xfrm>
            <a:off x="1070731" y="3680489"/>
            <a:ext cx="6576178" cy="5413445"/>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7869556" y="2469987"/>
            <a:ext cx="6608565" cy="1210502"/>
          </a:xfrm>
        </p:spPr>
        <p:txBody>
          <a:bodyPr anchor="b"/>
          <a:lstStyle>
            <a:lvl1pPr marL="0" indent="0">
              <a:buNone/>
              <a:defRPr sz="3526" b="1"/>
            </a:lvl1pPr>
            <a:lvl2pPr marL="671718" indent="0">
              <a:buNone/>
              <a:defRPr sz="2938" b="1"/>
            </a:lvl2pPr>
            <a:lvl3pPr marL="1343436" indent="0">
              <a:buNone/>
              <a:defRPr sz="2645" b="1"/>
            </a:lvl3pPr>
            <a:lvl4pPr marL="2015155" indent="0">
              <a:buNone/>
              <a:defRPr sz="2351" b="1"/>
            </a:lvl4pPr>
            <a:lvl5pPr marL="2686873" indent="0">
              <a:buNone/>
              <a:defRPr sz="2351" b="1"/>
            </a:lvl5pPr>
            <a:lvl6pPr marL="3358591" indent="0">
              <a:buNone/>
              <a:defRPr sz="2351" b="1"/>
            </a:lvl6pPr>
            <a:lvl7pPr marL="4030309" indent="0">
              <a:buNone/>
              <a:defRPr sz="2351" b="1"/>
            </a:lvl7pPr>
            <a:lvl8pPr marL="4702028" indent="0">
              <a:buNone/>
              <a:defRPr sz="2351" b="1"/>
            </a:lvl8pPr>
            <a:lvl9pPr marL="5373746" indent="0">
              <a:buNone/>
              <a:defRPr sz="2351" b="1"/>
            </a:lvl9pPr>
          </a:lstStyle>
          <a:p>
            <a:pPr lvl="0"/>
            <a:r>
              <a:rPr lang="es-MX"/>
              <a:t>Haga clic para modificar los estilos de texto del patrón</a:t>
            </a:r>
          </a:p>
        </p:txBody>
      </p:sp>
      <p:sp>
        <p:nvSpPr>
          <p:cNvPr id="6" name="Content Placeholder 5"/>
          <p:cNvSpPr>
            <a:spLocks noGrp="1"/>
          </p:cNvSpPr>
          <p:nvPr>
            <p:ph sz="quarter" idx="4"/>
          </p:nvPr>
        </p:nvSpPr>
        <p:spPr>
          <a:xfrm>
            <a:off x="7869556" y="3680489"/>
            <a:ext cx="6608565" cy="5413445"/>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463714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4128025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1900140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1724"/>
            <a:ext cx="5013603" cy="2351035"/>
          </a:xfrm>
        </p:spPr>
        <p:txBody>
          <a:bodyPr anchor="b"/>
          <a:lstStyle>
            <a:lvl1pPr>
              <a:defRPr sz="4701"/>
            </a:lvl1pPr>
          </a:lstStyle>
          <a:p>
            <a:r>
              <a:rPr lang="es-MX"/>
              <a:t>Haz clic para modificar el estilo de título del patrón</a:t>
            </a:r>
            <a:endParaRPr lang="en-US" dirty="0"/>
          </a:p>
        </p:txBody>
      </p:sp>
      <p:sp>
        <p:nvSpPr>
          <p:cNvPr id="3" name="Content Placeholder 2"/>
          <p:cNvSpPr>
            <a:spLocks noGrp="1"/>
          </p:cNvSpPr>
          <p:nvPr>
            <p:ph idx="1"/>
          </p:nvPr>
        </p:nvSpPr>
        <p:spPr>
          <a:xfrm>
            <a:off x="6608565" y="1450740"/>
            <a:ext cx="7869555" cy="7160393"/>
          </a:xfrm>
        </p:spPr>
        <p:txBody>
          <a:bodyPr/>
          <a:lstStyle>
            <a:lvl1pPr>
              <a:defRPr sz="4701"/>
            </a:lvl1pPr>
            <a:lvl2pPr>
              <a:defRPr sz="4114"/>
            </a:lvl2pPr>
            <a:lvl3pPr>
              <a:defRPr sz="3526"/>
            </a:lvl3pPr>
            <a:lvl4pPr>
              <a:defRPr sz="2938"/>
            </a:lvl4pPr>
            <a:lvl5pPr>
              <a:defRPr sz="2938"/>
            </a:lvl5pPr>
            <a:lvl6pPr>
              <a:defRPr sz="2938"/>
            </a:lvl6pPr>
            <a:lvl7pPr>
              <a:defRPr sz="2938"/>
            </a:lvl7pPr>
            <a:lvl8pPr>
              <a:defRPr sz="2938"/>
            </a:lvl8pPr>
            <a:lvl9pPr>
              <a:defRPr sz="2938"/>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1070730" y="3022759"/>
            <a:ext cx="5013603" cy="5600035"/>
          </a:xfrm>
        </p:spPr>
        <p:txBody>
          <a:bodyPr/>
          <a:lstStyle>
            <a:lvl1pPr marL="0" indent="0">
              <a:buNone/>
              <a:defRPr sz="2351"/>
            </a:lvl1pPr>
            <a:lvl2pPr marL="671718" indent="0">
              <a:buNone/>
              <a:defRPr sz="2057"/>
            </a:lvl2pPr>
            <a:lvl3pPr marL="1343436" indent="0">
              <a:buNone/>
              <a:defRPr sz="1763"/>
            </a:lvl3pPr>
            <a:lvl4pPr marL="2015155" indent="0">
              <a:buNone/>
              <a:defRPr sz="1469"/>
            </a:lvl4pPr>
            <a:lvl5pPr marL="2686873" indent="0">
              <a:buNone/>
              <a:defRPr sz="1469"/>
            </a:lvl5pPr>
            <a:lvl6pPr marL="3358591" indent="0">
              <a:buNone/>
              <a:defRPr sz="1469"/>
            </a:lvl6pPr>
            <a:lvl7pPr marL="4030309" indent="0">
              <a:buNone/>
              <a:defRPr sz="1469"/>
            </a:lvl7pPr>
            <a:lvl8pPr marL="4702028" indent="0">
              <a:buNone/>
              <a:defRPr sz="1469"/>
            </a:lvl8pPr>
            <a:lvl9pPr marL="5373746" indent="0">
              <a:buNone/>
              <a:defRPr sz="1469"/>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960620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1724"/>
            <a:ext cx="5013603" cy="2351035"/>
          </a:xfrm>
        </p:spPr>
        <p:txBody>
          <a:bodyPr anchor="b"/>
          <a:lstStyle>
            <a:lvl1pPr>
              <a:defRPr sz="4701"/>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6608565" y="1450740"/>
            <a:ext cx="7869555" cy="7160393"/>
          </a:xfrm>
        </p:spPr>
        <p:txBody>
          <a:bodyPr anchor="t"/>
          <a:lstStyle>
            <a:lvl1pPr marL="0" indent="0">
              <a:buNone/>
              <a:defRPr sz="4701"/>
            </a:lvl1pPr>
            <a:lvl2pPr marL="671718" indent="0">
              <a:buNone/>
              <a:defRPr sz="4114"/>
            </a:lvl2pPr>
            <a:lvl3pPr marL="1343436" indent="0">
              <a:buNone/>
              <a:defRPr sz="3526"/>
            </a:lvl3pPr>
            <a:lvl4pPr marL="2015155" indent="0">
              <a:buNone/>
              <a:defRPr sz="2938"/>
            </a:lvl4pPr>
            <a:lvl5pPr marL="2686873" indent="0">
              <a:buNone/>
              <a:defRPr sz="2938"/>
            </a:lvl5pPr>
            <a:lvl6pPr marL="3358591" indent="0">
              <a:buNone/>
              <a:defRPr sz="2938"/>
            </a:lvl6pPr>
            <a:lvl7pPr marL="4030309" indent="0">
              <a:buNone/>
              <a:defRPr sz="2938"/>
            </a:lvl7pPr>
            <a:lvl8pPr marL="4702028" indent="0">
              <a:buNone/>
              <a:defRPr sz="2938"/>
            </a:lvl8pPr>
            <a:lvl9pPr marL="5373746" indent="0">
              <a:buNone/>
              <a:defRPr sz="2938"/>
            </a:lvl9pPr>
          </a:lstStyle>
          <a:p>
            <a:r>
              <a:rPr lang="es-MX"/>
              <a:t>Haz clic en el icono para agregar una imagen</a:t>
            </a:r>
            <a:endParaRPr lang="en-US" dirty="0"/>
          </a:p>
        </p:txBody>
      </p:sp>
      <p:sp>
        <p:nvSpPr>
          <p:cNvPr id="4" name="Text Placeholder 3"/>
          <p:cNvSpPr>
            <a:spLocks noGrp="1"/>
          </p:cNvSpPr>
          <p:nvPr>
            <p:ph type="body" sz="half" idx="2"/>
          </p:nvPr>
        </p:nvSpPr>
        <p:spPr>
          <a:xfrm>
            <a:off x="1070730" y="3022759"/>
            <a:ext cx="5013603" cy="5600035"/>
          </a:xfrm>
        </p:spPr>
        <p:txBody>
          <a:bodyPr/>
          <a:lstStyle>
            <a:lvl1pPr marL="0" indent="0">
              <a:buNone/>
              <a:defRPr sz="2351"/>
            </a:lvl1pPr>
            <a:lvl2pPr marL="671718" indent="0">
              <a:buNone/>
              <a:defRPr sz="2057"/>
            </a:lvl2pPr>
            <a:lvl3pPr marL="1343436" indent="0">
              <a:buNone/>
              <a:defRPr sz="1763"/>
            </a:lvl3pPr>
            <a:lvl4pPr marL="2015155" indent="0">
              <a:buNone/>
              <a:defRPr sz="1469"/>
            </a:lvl4pPr>
            <a:lvl5pPr marL="2686873" indent="0">
              <a:buNone/>
              <a:defRPr sz="1469"/>
            </a:lvl5pPr>
            <a:lvl6pPr marL="3358591" indent="0">
              <a:buNone/>
              <a:defRPr sz="1469"/>
            </a:lvl6pPr>
            <a:lvl7pPr marL="4030309" indent="0">
              <a:buNone/>
              <a:defRPr sz="1469"/>
            </a:lvl7pPr>
            <a:lvl8pPr marL="4702028" indent="0">
              <a:buNone/>
              <a:defRPr sz="1469"/>
            </a:lvl8pPr>
            <a:lvl9pPr marL="5373746" indent="0">
              <a:buNone/>
              <a:defRPr sz="1469"/>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402166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1041048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6446"/>
            <a:ext cx="3351848" cy="8538828"/>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1068706" y="536446"/>
            <a:ext cx="9861233" cy="853882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4103851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6634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apositiva de título">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9C5F424-BB1A-2542-B932-763C63131DF3}"/>
              </a:ext>
            </a:extLst>
          </p:cNvPr>
          <p:cNvPicPr>
            <a:picLocks noChangeAspect="1"/>
          </p:cNvPicPr>
          <p:nvPr userDrawn="1"/>
        </p:nvPicPr>
        <p:blipFill>
          <a:blip r:embed="rId2"/>
          <a:stretch>
            <a:fillRect/>
          </a:stretch>
        </p:blipFill>
        <p:spPr>
          <a:xfrm>
            <a:off x="0" y="0"/>
            <a:ext cx="15544800" cy="10075863"/>
          </a:xfrm>
          <a:prstGeom prst="rect">
            <a:avLst/>
          </a:prstGeom>
        </p:spPr>
      </p:pic>
      <p:pic>
        <p:nvPicPr>
          <p:cNvPr id="2" name="Imagen 1">
            <a:extLst>
              <a:ext uri="{FF2B5EF4-FFF2-40B4-BE49-F238E27FC236}">
                <a16:creationId xmlns:a16="http://schemas.microsoft.com/office/drawing/2014/main" id="{FAD3D2B0-0934-D42D-CA95-C5F90C612974}"/>
              </a:ext>
            </a:extLst>
          </p:cNvPr>
          <p:cNvPicPr>
            <a:picLocks noChangeAspect="1"/>
          </p:cNvPicPr>
          <p:nvPr userDrawn="1"/>
        </p:nvPicPr>
        <p:blipFill>
          <a:blip r:embed="rId3"/>
          <a:stretch>
            <a:fillRect/>
          </a:stretch>
        </p:blipFill>
        <p:spPr>
          <a:xfrm>
            <a:off x="11074009" y="676885"/>
            <a:ext cx="4117185" cy="753291"/>
          </a:xfrm>
          <a:prstGeom prst="rect">
            <a:avLst/>
          </a:prstGeom>
        </p:spPr>
      </p:pic>
    </p:spTree>
    <p:extLst>
      <p:ext uri="{BB962C8B-B14F-4D97-AF65-F5344CB8AC3E}">
        <p14:creationId xmlns:p14="http://schemas.microsoft.com/office/powerpoint/2010/main" val="556849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ítulo y objetos">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C7B917C-F68F-8847-B887-8A34DB36DCE5}"/>
              </a:ext>
            </a:extLst>
          </p:cNvPr>
          <p:cNvPicPr>
            <a:picLocks noChangeAspect="1"/>
          </p:cNvPicPr>
          <p:nvPr userDrawn="1"/>
        </p:nvPicPr>
        <p:blipFill>
          <a:blip r:embed="rId2"/>
          <a:stretch>
            <a:fillRect/>
          </a:stretch>
        </p:blipFill>
        <p:spPr>
          <a:xfrm>
            <a:off x="0" y="0"/>
            <a:ext cx="15544800" cy="10075863"/>
          </a:xfrm>
          <a:prstGeom prst="rect">
            <a:avLst/>
          </a:prstGeom>
        </p:spPr>
      </p:pic>
      <p:pic>
        <p:nvPicPr>
          <p:cNvPr id="6" name="Imagen 5">
            <a:extLst>
              <a:ext uri="{FF2B5EF4-FFF2-40B4-BE49-F238E27FC236}">
                <a16:creationId xmlns:a16="http://schemas.microsoft.com/office/drawing/2014/main" id="{CC9C7D99-B99C-FE71-0DF1-559A628B4D6F}"/>
              </a:ext>
            </a:extLst>
          </p:cNvPr>
          <p:cNvPicPr>
            <a:picLocks noChangeAspect="1"/>
          </p:cNvPicPr>
          <p:nvPr userDrawn="1"/>
        </p:nvPicPr>
        <p:blipFill>
          <a:blip r:embed="rId3"/>
          <a:stretch>
            <a:fillRect/>
          </a:stretch>
        </p:blipFill>
        <p:spPr>
          <a:xfrm>
            <a:off x="11074009" y="676885"/>
            <a:ext cx="4117185" cy="753291"/>
          </a:xfrm>
          <a:prstGeom prst="rect">
            <a:avLst/>
          </a:prstGeom>
        </p:spPr>
      </p:pic>
    </p:spTree>
    <p:extLst>
      <p:ext uri="{BB962C8B-B14F-4D97-AF65-F5344CB8AC3E}">
        <p14:creationId xmlns:p14="http://schemas.microsoft.com/office/powerpoint/2010/main" val="1058216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os objeto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9988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6449"/>
            <a:ext cx="13407390" cy="1947534"/>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68705" y="2682232"/>
            <a:ext cx="13407390" cy="6393043"/>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1068705" y="9338835"/>
            <a:ext cx="3497580" cy="536446"/>
          </a:xfrm>
          <a:prstGeom prst="rect">
            <a:avLst/>
          </a:prstGeom>
        </p:spPr>
        <p:txBody>
          <a:bodyPr vert="horz" lIns="91440" tIns="45720" rIns="91440" bIns="45720" rtlCol="0" anchor="ctr"/>
          <a:lstStyle>
            <a:lvl1pPr algn="l">
              <a:defRPr sz="1763">
                <a:solidFill>
                  <a:schemeClr val="tx1">
                    <a:tint val="75000"/>
                  </a:schemeClr>
                </a:solidFill>
              </a:defRPr>
            </a:lvl1pPr>
          </a:lstStyle>
          <a:p>
            <a:fld id="{C764DE79-268F-4C1A-8933-263129D2AF90}" type="datetimeFigureOut">
              <a:rPr lang="en-US" smtClean="0"/>
              <a:t>4/25/2025</a:t>
            </a:fld>
            <a:endParaRPr lang="en-US" dirty="0"/>
          </a:p>
        </p:txBody>
      </p:sp>
      <p:sp>
        <p:nvSpPr>
          <p:cNvPr id="5" name="Footer Placeholder 4"/>
          <p:cNvSpPr>
            <a:spLocks noGrp="1"/>
          </p:cNvSpPr>
          <p:nvPr>
            <p:ph type="ftr" sz="quarter" idx="3"/>
          </p:nvPr>
        </p:nvSpPr>
        <p:spPr>
          <a:xfrm>
            <a:off x="5149215" y="9338835"/>
            <a:ext cx="5246370" cy="536446"/>
          </a:xfrm>
          <a:prstGeom prst="rect">
            <a:avLst/>
          </a:prstGeom>
        </p:spPr>
        <p:txBody>
          <a:bodyPr vert="horz" lIns="91440" tIns="45720" rIns="91440" bIns="45720" rtlCol="0" anchor="ctr"/>
          <a:lstStyle>
            <a:lvl1pPr algn="ctr">
              <a:defRPr sz="1763">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978515" y="9338835"/>
            <a:ext cx="3497580" cy="536446"/>
          </a:xfrm>
          <a:prstGeom prst="rect">
            <a:avLst/>
          </a:prstGeom>
        </p:spPr>
        <p:txBody>
          <a:bodyPr vert="horz" lIns="91440" tIns="45720" rIns="91440" bIns="45720" rtlCol="0" anchor="ctr"/>
          <a:lstStyle>
            <a:lvl1pPr algn="r">
              <a:defRPr sz="1763">
                <a:solidFill>
                  <a:schemeClr val="tx1">
                    <a:tint val="75000"/>
                  </a:schemeClr>
                </a:solidFill>
              </a:defRPr>
            </a:lvl1pPr>
          </a:lstStyle>
          <a:p>
            <a:fld id="{48F63A3B-78C7-47BE-AE5E-E10140E04643}" type="slidenum">
              <a:rPr lang="en-US" smtClean="0"/>
              <a:t>‹Nº›</a:t>
            </a:fld>
            <a:endParaRPr lang="en-US" dirty="0"/>
          </a:p>
        </p:txBody>
      </p:sp>
      <p:pic>
        <p:nvPicPr>
          <p:cNvPr id="7" name="Imagen 6">
            <a:extLst>
              <a:ext uri="{FF2B5EF4-FFF2-40B4-BE49-F238E27FC236}">
                <a16:creationId xmlns:a16="http://schemas.microsoft.com/office/drawing/2014/main" id="{A85DE4F2-ABEC-CDEC-F4AB-9C6101C44A0B}"/>
              </a:ext>
            </a:extLst>
          </p:cNvPr>
          <p:cNvPicPr>
            <a:picLocks noChangeAspect="1"/>
          </p:cNvPicPr>
          <p:nvPr userDrawn="1"/>
        </p:nvPicPr>
        <p:blipFill>
          <a:blip r:embed="rId17"/>
          <a:stretch>
            <a:fillRect/>
          </a:stretch>
        </p:blipFill>
        <p:spPr>
          <a:xfrm>
            <a:off x="0" y="0"/>
            <a:ext cx="15544800" cy="10075863"/>
          </a:xfrm>
          <a:prstGeom prst="rect">
            <a:avLst/>
          </a:prstGeom>
        </p:spPr>
      </p:pic>
    </p:spTree>
    <p:extLst>
      <p:ext uri="{BB962C8B-B14F-4D97-AF65-F5344CB8AC3E}">
        <p14:creationId xmlns:p14="http://schemas.microsoft.com/office/powerpoint/2010/main" val="414949356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52" r:id="rId15"/>
  </p:sldLayoutIdLst>
  <p:txStyles>
    <p:titleStyle>
      <a:lvl1pPr algn="l" defTabSz="1343436" rtl="0" eaLnBrk="1" latinLnBrk="0" hangingPunct="1">
        <a:lnSpc>
          <a:spcPct val="90000"/>
        </a:lnSpc>
        <a:spcBef>
          <a:spcPct val="0"/>
        </a:spcBef>
        <a:buNone/>
        <a:defRPr sz="6464" kern="1200">
          <a:solidFill>
            <a:schemeClr val="tx1"/>
          </a:solidFill>
          <a:latin typeface="+mj-lt"/>
          <a:ea typeface="+mj-ea"/>
          <a:cs typeface="+mj-cs"/>
        </a:defRPr>
      </a:lvl1pPr>
    </p:titleStyle>
    <p:bodyStyle>
      <a:lvl1pPr marL="335859" indent="-335859" algn="l" defTabSz="1343436" rtl="0" eaLnBrk="1" latinLnBrk="0" hangingPunct="1">
        <a:lnSpc>
          <a:spcPct val="90000"/>
        </a:lnSpc>
        <a:spcBef>
          <a:spcPts val="1469"/>
        </a:spcBef>
        <a:buFont typeface="Arial" panose="020B0604020202020204" pitchFamily="34" charset="0"/>
        <a:buChar char="•"/>
        <a:defRPr sz="4114" kern="1200">
          <a:solidFill>
            <a:schemeClr val="tx1"/>
          </a:solidFill>
          <a:latin typeface="+mn-lt"/>
          <a:ea typeface="+mn-ea"/>
          <a:cs typeface="+mn-cs"/>
        </a:defRPr>
      </a:lvl1pPr>
      <a:lvl2pPr marL="1007577" indent="-335859" algn="l" defTabSz="1343436" rtl="0" eaLnBrk="1" latinLnBrk="0" hangingPunct="1">
        <a:lnSpc>
          <a:spcPct val="90000"/>
        </a:lnSpc>
        <a:spcBef>
          <a:spcPts val="735"/>
        </a:spcBef>
        <a:buFont typeface="Arial" panose="020B0604020202020204" pitchFamily="34" charset="0"/>
        <a:buChar char="•"/>
        <a:defRPr sz="3526" kern="1200">
          <a:solidFill>
            <a:schemeClr val="tx1"/>
          </a:solidFill>
          <a:latin typeface="+mn-lt"/>
          <a:ea typeface="+mn-ea"/>
          <a:cs typeface="+mn-cs"/>
        </a:defRPr>
      </a:lvl2pPr>
      <a:lvl3pPr marL="1679296" indent="-335859" algn="l" defTabSz="1343436" rtl="0" eaLnBrk="1" latinLnBrk="0" hangingPunct="1">
        <a:lnSpc>
          <a:spcPct val="90000"/>
        </a:lnSpc>
        <a:spcBef>
          <a:spcPts val="735"/>
        </a:spcBef>
        <a:buFont typeface="Arial" panose="020B0604020202020204" pitchFamily="34" charset="0"/>
        <a:buChar char="•"/>
        <a:defRPr sz="2938" kern="1200">
          <a:solidFill>
            <a:schemeClr val="tx1"/>
          </a:solidFill>
          <a:latin typeface="+mn-lt"/>
          <a:ea typeface="+mn-ea"/>
          <a:cs typeface="+mn-cs"/>
        </a:defRPr>
      </a:lvl3pPr>
      <a:lvl4pPr marL="2351014"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4pPr>
      <a:lvl5pPr marL="3022732"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5pPr>
      <a:lvl6pPr marL="3694450"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6pPr>
      <a:lvl7pPr marL="4366169"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7pPr>
      <a:lvl8pPr marL="5037887"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8pPr>
      <a:lvl9pPr marL="5709605"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9pPr>
    </p:bodyStyle>
    <p:otherStyle>
      <a:defPPr>
        <a:defRPr lang="en-US"/>
      </a:defPPr>
      <a:lvl1pPr marL="0" algn="l" defTabSz="1343436" rtl="0" eaLnBrk="1" latinLnBrk="0" hangingPunct="1">
        <a:defRPr sz="2645" kern="1200">
          <a:solidFill>
            <a:schemeClr val="tx1"/>
          </a:solidFill>
          <a:latin typeface="+mn-lt"/>
          <a:ea typeface="+mn-ea"/>
          <a:cs typeface="+mn-cs"/>
        </a:defRPr>
      </a:lvl1pPr>
      <a:lvl2pPr marL="671718" algn="l" defTabSz="1343436" rtl="0" eaLnBrk="1" latinLnBrk="0" hangingPunct="1">
        <a:defRPr sz="2645" kern="1200">
          <a:solidFill>
            <a:schemeClr val="tx1"/>
          </a:solidFill>
          <a:latin typeface="+mn-lt"/>
          <a:ea typeface="+mn-ea"/>
          <a:cs typeface="+mn-cs"/>
        </a:defRPr>
      </a:lvl2pPr>
      <a:lvl3pPr marL="1343436" algn="l" defTabSz="1343436" rtl="0" eaLnBrk="1" latinLnBrk="0" hangingPunct="1">
        <a:defRPr sz="2645" kern="1200">
          <a:solidFill>
            <a:schemeClr val="tx1"/>
          </a:solidFill>
          <a:latin typeface="+mn-lt"/>
          <a:ea typeface="+mn-ea"/>
          <a:cs typeface="+mn-cs"/>
        </a:defRPr>
      </a:lvl3pPr>
      <a:lvl4pPr marL="2015155" algn="l" defTabSz="1343436" rtl="0" eaLnBrk="1" latinLnBrk="0" hangingPunct="1">
        <a:defRPr sz="2645" kern="1200">
          <a:solidFill>
            <a:schemeClr val="tx1"/>
          </a:solidFill>
          <a:latin typeface="+mn-lt"/>
          <a:ea typeface="+mn-ea"/>
          <a:cs typeface="+mn-cs"/>
        </a:defRPr>
      </a:lvl4pPr>
      <a:lvl5pPr marL="2686873" algn="l" defTabSz="1343436" rtl="0" eaLnBrk="1" latinLnBrk="0" hangingPunct="1">
        <a:defRPr sz="2645" kern="1200">
          <a:solidFill>
            <a:schemeClr val="tx1"/>
          </a:solidFill>
          <a:latin typeface="+mn-lt"/>
          <a:ea typeface="+mn-ea"/>
          <a:cs typeface="+mn-cs"/>
        </a:defRPr>
      </a:lvl5pPr>
      <a:lvl6pPr marL="3358591" algn="l" defTabSz="1343436" rtl="0" eaLnBrk="1" latinLnBrk="0" hangingPunct="1">
        <a:defRPr sz="2645" kern="1200">
          <a:solidFill>
            <a:schemeClr val="tx1"/>
          </a:solidFill>
          <a:latin typeface="+mn-lt"/>
          <a:ea typeface="+mn-ea"/>
          <a:cs typeface="+mn-cs"/>
        </a:defRPr>
      </a:lvl6pPr>
      <a:lvl7pPr marL="4030309" algn="l" defTabSz="1343436" rtl="0" eaLnBrk="1" latinLnBrk="0" hangingPunct="1">
        <a:defRPr sz="2645" kern="1200">
          <a:solidFill>
            <a:schemeClr val="tx1"/>
          </a:solidFill>
          <a:latin typeface="+mn-lt"/>
          <a:ea typeface="+mn-ea"/>
          <a:cs typeface="+mn-cs"/>
        </a:defRPr>
      </a:lvl7pPr>
      <a:lvl8pPr marL="4702028" algn="l" defTabSz="1343436" rtl="0" eaLnBrk="1" latinLnBrk="0" hangingPunct="1">
        <a:defRPr sz="2645" kern="1200">
          <a:solidFill>
            <a:schemeClr val="tx1"/>
          </a:solidFill>
          <a:latin typeface="+mn-lt"/>
          <a:ea typeface="+mn-ea"/>
          <a:cs typeface="+mn-cs"/>
        </a:defRPr>
      </a:lvl8pPr>
      <a:lvl9pPr marL="5373746" algn="l" defTabSz="1343436" rtl="0" eaLnBrk="1" latinLnBrk="0" hangingPunct="1">
        <a:defRPr sz="264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201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E2A228B-A38F-484B-A153-90AE923D09BF}"/>
              </a:ext>
            </a:extLst>
          </p:cNvPr>
          <p:cNvSpPr txBox="1"/>
          <p:nvPr/>
        </p:nvSpPr>
        <p:spPr>
          <a:xfrm>
            <a:off x="7989304" y="2940851"/>
            <a:ext cx="6430942" cy="1622752"/>
          </a:xfrm>
          <a:prstGeom prst="rect">
            <a:avLst/>
          </a:prstGeom>
          <a:noFill/>
        </p:spPr>
        <p:txBody>
          <a:bodyPr wrap="square" rtlCol="0">
            <a:spAutoFit/>
          </a:bodyPr>
          <a:lstStyle/>
          <a:p>
            <a:pPr algn="ctr"/>
            <a:r>
              <a:rPr lang="es-MX" sz="3315" b="1" dirty="0">
                <a:solidFill>
                  <a:srgbClr val="691C32"/>
                </a:solidFill>
                <a:latin typeface="Patria" pitchFamily="2" charset="0"/>
              </a:rPr>
              <a:t> </a:t>
            </a:r>
          </a:p>
          <a:p>
            <a:pPr algn="ctr"/>
            <a:r>
              <a:rPr lang="es-MX" sz="3315" b="1" dirty="0">
                <a:solidFill>
                  <a:srgbClr val="691C32"/>
                </a:solidFill>
                <a:latin typeface="Patria" pitchFamily="2" charset="0"/>
              </a:rPr>
              <a:t>Coordinación de Conservación y Servicios Generales</a:t>
            </a:r>
          </a:p>
        </p:txBody>
      </p:sp>
      <p:sp>
        <p:nvSpPr>
          <p:cNvPr id="6" name="CuadroTexto 5">
            <a:extLst>
              <a:ext uri="{FF2B5EF4-FFF2-40B4-BE49-F238E27FC236}">
                <a16:creationId xmlns:a16="http://schemas.microsoft.com/office/drawing/2014/main" id="{88FD18E8-7D5F-2EEE-A123-633EA07970F2}"/>
              </a:ext>
            </a:extLst>
          </p:cNvPr>
          <p:cNvSpPr txBox="1"/>
          <p:nvPr/>
        </p:nvSpPr>
        <p:spPr>
          <a:xfrm>
            <a:off x="7790921" y="4785714"/>
            <a:ext cx="6827708" cy="504433"/>
          </a:xfrm>
          <a:prstGeom prst="rect">
            <a:avLst/>
          </a:prstGeom>
          <a:noFill/>
        </p:spPr>
        <p:txBody>
          <a:bodyPr wrap="square">
            <a:spAutoFit/>
          </a:bodyPr>
          <a:lstStyle/>
          <a:p>
            <a:pPr algn="ctr" defTabSz="1710200">
              <a:defRPr/>
            </a:pPr>
            <a:r>
              <a:rPr lang="es-MX" sz="2678" b="1" dirty="0">
                <a:solidFill>
                  <a:srgbClr val="BC945A"/>
                </a:solidFill>
                <a:latin typeface="Patria"/>
              </a:rPr>
              <a:t>Temas Inmobiliarios</a:t>
            </a:r>
          </a:p>
        </p:txBody>
      </p:sp>
      <p:sp>
        <p:nvSpPr>
          <p:cNvPr id="10" name="CuadroTexto 9">
            <a:extLst>
              <a:ext uri="{FF2B5EF4-FFF2-40B4-BE49-F238E27FC236}">
                <a16:creationId xmlns:a16="http://schemas.microsoft.com/office/drawing/2014/main" id="{69350637-A7F8-1776-BA89-4A03E3FC5696}"/>
              </a:ext>
            </a:extLst>
          </p:cNvPr>
          <p:cNvSpPr txBox="1"/>
          <p:nvPr/>
        </p:nvSpPr>
        <p:spPr>
          <a:xfrm>
            <a:off x="8372956" y="7959087"/>
            <a:ext cx="7142192" cy="504433"/>
          </a:xfrm>
          <a:prstGeom prst="rect">
            <a:avLst/>
          </a:prstGeom>
          <a:noFill/>
        </p:spPr>
        <p:txBody>
          <a:bodyPr wrap="square">
            <a:spAutoFit/>
          </a:bodyPr>
          <a:lstStyle/>
          <a:p>
            <a:pPr algn="ctr"/>
            <a:r>
              <a:rPr lang="es-MX" sz="2678" b="1" dirty="0">
                <a:solidFill>
                  <a:srgbClr val="BC945A"/>
                </a:solidFill>
                <a:latin typeface="Patria"/>
              </a:rPr>
              <a:t>Ciudad de México, abril de 2025.</a:t>
            </a:r>
          </a:p>
        </p:txBody>
      </p:sp>
    </p:spTree>
    <p:extLst>
      <p:ext uri="{BB962C8B-B14F-4D97-AF65-F5344CB8AC3E}">
        <p14:creationId xmlns:p14="http://schemas.microsoft.com/office/powerpoint/2010/main" val="3551379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4FC2A-0093-AA0E-7093-1D0E116AA3B9}"/>
            </a:ext>
          </a:extLst>
        </p:cNvPr>
        <p:cNvGrpSpPr/>
        <p:nvPr/>
      </p:nvGrpSpPr>
      <p:grpSpPr>
        <a:xfrm>
          <a:off x="0" y="0"/>
          <a:ext cx="0" cy="0"/>
          <a:chOff x="0" y="0"/>
          <a:chExt cx="0" cy="0"/>
        </a:xfrm>
      </p:grpSpPr>
      <p:sp>
        <p:nvSpPr>
          <p:cNvPr id="5" name="CuadroTexto 2">
            <a:extLst>
              <a:ext uri="{FF2B5EF4-FFF2-40B4-BE49-F238E27FC236}">
                <a16:creationId xmlns:a16="http://schemas.microsoft.com/office/drawing/2014/main" id="{8941A626-3B8E-BA82-013E-93ADDDA3B381}"/>
              </a:ext>
            </a:extLst>
          </p:cNvPr>
          <p:cNvSpPr txBox="1"/>
          <p:nvPr/>
        </p:nvSpPr>
        <p:spPr>
          <a:xfrm>
            <a:off x="295373"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Infraestructura de Almacenes</a:t>
            </a:r>
          </a:p>
        </p:txBody>
      </p:sp>
      <p:graphicFrame>
        <p:nvGraphicFramePr>
          <p:cNvPr id="12" name="Tabla 11">
            <a:extLst>
              <a:ext uri="{FF2B5EF4-FFF2-40B4-BE49-F238E27FC236}">
                <a16:creationId xmlns:a16="http://schemas.microsoft.com/office/drawing/2014/main" id="{88EAED8C-C7D0-7ACB-D92E-CEDBE733858F}"/>
              </a:ext>
            </a:extLst>
          </p:cNvPr>
          <p:cNvGraphicFramePr>
            <a:graphicFrameLocks noGrp="1"/>
          </p:cNvGraphicFramePr>
          <p:nvPr>
            <p:extLst>
              <p:ext uri="{D42A27DB-BD31-4B8C-83A1-F6EECF244321}">
                <p14:modId xmlns:p14="http://schemas.microsoft.com/office/powerpoint/2010/main" val="2260445988"/>
              </p:ext>
            </p:extLst>
          </p:nvPr>
        </p:nvGraphicFramePr>
        <p:xfrm>
          <a:off x="634483" y="3024375"/>
          <a:ext cx="14425124" cy="4206757"/>
        </p:xfrm>
        <a:graphic>
          <a:graphicData uri="http://schemas.openxmlformats.org/drawingml/2006/table">
            <a:tbl>
              <a:tblPr/>
              <a:tblGrid>
                <a:gridCol w="606900">
                  <a:extLst>
                    <a:ext uri="{9D8B030D-6E8A-4147-A177-3AD203B41FA5}">
                      <a16:colId xmlns:a16="http://schemas.microsoft.com/office/drawing/2014/main" val="3575381630"/>
                    </a:ext>
                  </a:extLst>
                </a:gridCol>
                <a:gridCol w="1643888">
                  <a:extLst>
                    <a:ext uri="{9D8B030D-6E8A-4147-A177-3AD203B41FA5}">
                      <a16:colId xmlns:a16="http://schemas.microsoft.com/office/drawing/2014/main" val="1642797743"/>
                    </a:ext>
                  </a:extLst>
                </a:gridCol>
                <a:gridCol w="2852176">
                  <a:extLst>
                    <a:ext uri="{9D8B030D-6E8A-4147-A177-3AD203B41FA5}">
                      <a16:colId xmlns:a16="http://schemas.microsoft.com/office/drawing/2014/main" val="1737075897"/>
                    </a:ext>
                  </a:extLst>
                </a:gridCol>
                <a:gridCol w="1590350">
                  <a:extLst>
                    <a:ext uri="{9D8B030D-6E8A-4147-A177-3AD203B41FA5}">
                      <a16:colId xmlns:a16="http://schemas.microsoft.com/office/drawing/2014/main" val="1563055690"/>
                    </a:ext>
                  </a:extLst>
                </a:gridCol>
                <a:gridCol w="1911803">
                  <a:extLst>
                    <a:ext uri="{9D8B030D-6E8A-4147-A177-3AD203B41FA5}">
                      <a16:colId xmlns:a16="http://schemas.microsoft.com/office/drawing/2014/main" val="1943022368"/>
                    </a:ext>
                  </a:extLst>
                </a:gridCol>
                <a:gridCol w="896688">
                  <a:extLst>
                    <a:ext uri="{9D8B030D-6E8A-4147-A177-3AD203B41FA5}">
                      <a16:colId xmlns:a16="http://schemas.microsoft.com/office/drawing/2014/main" val="1278612134"/>
                    </a:ext>
                  </a:extLst>
                </a:gridCol>
                <a:gridCol w="947442">
                  <a:extLst>
                    <a:ext uri="{9D8B030D-6E8A-4147-A177-3AD203B41FA5}">
                      <a16:colId xmlns:a16="http://schemas.microsoft.com/office/drawing/2014/main" val="2812305547"/>
                    </a:ext>
                  </a:extLst>
                </a:gridCol>
                <a:gridCol w="947443">
                  <a:extLst>
                    <a:ext uri="{9D8B030D-6E8A-4147-A177-3AD203B41FA5}">
                      <a16:colId xmlns:a16="http://schemas.microsoft.com/office/drawing/2014/main" val="1151490145"/>
                    </a:ext>
                  </a:extLst>
                </a:gridCol>
                <a:gridCol w="3028434">
                  <a:extLst>
                    <a:ext uri="{9D8B030D-6E8A-4147-A177-3AD203B41FA5}">
                      <a16:colId xmlns:a16="http://schemas.microsoft.com/office/drawing/2014/main" val="794752070"/>
                    </a:ext>
                  </a:extLst>
                </a:gridCol>
              </a:tblGrid>
              <a:tr h="437365">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CONS</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LOCALIDAD</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UBICACIÓN</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TERRENO M2</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CONSTRUCCIÓN M2</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75623"/>
                    </a:solidFill>
                  </a:tcPr>
                </a:tc>
                <a:tc>
                  <a:txBody>
                    <a:bodyPr/>
                    <a:lstStyle/>
                    <a:p>
                      <a:pPr algn="ctr" fontAlgn="ctr"/>
                      <a:r>
                        <a:rPr lang="es-MX" sz="13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VALOR MDP</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AVALÚO</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ACUERDO HCT</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SITUACIÓN</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75623"/>
                    </a:solidFill>
                  </a:tcPr>
                </a:tc>
                <a:extLst>
                  <a:ext uri="{0D108BD9-81ED-4DB2-BD59-A6C34878D82A}">
                    <a16:rowId xmlns:a16="http://schemas.microsoft.com/office/drawing/2014/main" val="4268848868"/>
                  </a:ext>
                </a:extLst>
              </a:tr>
              <a:tr h="535199">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802D">
                        <a:alpha val="50196"/>
                      </a:srgbClr>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 Chih.</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Constitución S/N, Complejo Industrial Sur, Entre Calles Ave. Central Y Tabaloapa, Col. Aeropuerto, C.P. 31376, </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s-MX" sz="13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22,563</a:t>
                      </a: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8,500</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$ 152.88</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obtención de Subdivisión e Inscripción de Contrato de Compra Venta en el RPPL, se considero con el vendedor contar con la totalidad de la documentación en el mes de abril de 2025.</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9068743"/>
                  </a:ext>
                </a:extLst>
              </a:tr>
              <a:tr h="437365">
                <a:tc>
                  <a:txBody>
                    <a:bodyPr/>
                    <a:lstStyle/>
                    <a:p>
                      <a:pPr algn="ctr" fontAlgn="ctr"/>
                      <a:r>
                        <a:rPr lang="es-MX" sz="13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802D">
                        <a:alpha val="50196"/>
                      </a:srgbClr>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Tepic, Nay.</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Almacen: Calle Industriales Nayaritas No. 265, Col. Ciudad Industrial, Código </a:t>
                      </a:r>
                      <a:r>
                        <a:rPr lang="es-MX" sz="13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Postal 63173, </a:t>
                      </a: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s-MX" sz="13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345</a:t>
                      </a: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0.00</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Por dictaminar</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El Gobierno del Estado debe designar</a:t>
                      </a:r>
                    </a:p>
                    <a:p>
                      <a:pPr algn="just"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Director Fiduciario en FIRA.</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2708586"/>
                  </a:ext>
                </a:extLst>
              </a:tr>
              <a:tr h="437365">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802D">
                        <a:alpha val="50196"/>
                      </a:srgbClr>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Chilpancingo, Gro.</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MX" sz="13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 Rufo Figueroa S/N Col. Burocratas.</a:t>
                      </a:r>
                    </a:p>
                    <a:p>
                      <a:pPr algn="ctr" fontAlgn="ct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s-ES_tradnl" sz="13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3,294.43</a:t>
                      </a:r>
                      <a:r>
                        <a:rPr lang="es-ES_tradnl" sz="13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1,601.39</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$ 19.73</a:t>
                      </a: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encuentra en gestión de la cartera de inversión, así mismo se reitero a INDAABIN el interés de la adquisicón solicitando documentación complementaria del expediente, </a:t>
                      </a:r>
                      <a:r>
                        <a:rPr lang="es-MX" sz="1300" b="1" i="0" u="none" strike="noStrike"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se tendra reunión con INDAABIN</a:t>
                      </a: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para la conclusión de la integración del expediente en la semana </a:t>
                      </a:r>
                      <a:r>
                        <a:rPr lang="es-MX" sz="1300" b="1" i="0" u="none" strike="noStrike"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del 7 al 11 de abril de 2025.</a:t>
                      </a:r>
                    </a:p>
                    <a:p>
                      <a:pPr algn="just"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4889295"/>
                  </a:ext>
                </a:extLst>
              </a:tr>
            </a:tbl>
          </a:graphicData>
        </a:graphic>
      </p:graphicFrame>
      <p:sp>
        <p:nvSpPr>
          <p:cNvPr id="13" name="CuadroTexto 12">
            <a:extLst>
              <a:ext uri="{FF2B5EF4-FFF2-40B4-BE49-F238E27FC236}">
                <a16:creationId xmlns:a16="http://schemas.microsoft.com/office/drawing/2014/main" id="{5818B4B6-9F30-E843-121D-9AF4314F3B56}"/>
              </a:ext>
            </a:extLst>
          </p:cNvPr>
          <p:cNvSpPr txBox="1"/>
          <p:nvPr/>
        </p:nvSpPr>
        <p:spPr>
          <a:xfrm>
            <a:off x="5788628" y="2217361"/>
            <a:ext cx="4116833" cy="400110"/>
          </a:xfrm>
          <a:prstGeom prst="rect">
            <a:avLst/>
          </a:prstGeom>
          <a:noFill/>
        </p:spPr>
        <p:txBody>
          <a:bodyPr wrap="none" rtlCol="0">
            <a:spAutoFit/>
          </a:bodyPr>
          <a:lstStyle/>
          <a:p>
            <a:r>
              <a:rPr lang="es-MX" sz="20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Adquisición de Inmuebles 2025</a:t>
            </a:r>
          </a:p>
        </p:txBody>
      </p:sp>
      <p:sp>
        <p:nvSpPr>
          <p:cNvPr id="14" name="CuadroTexto 13">
            <a:extLst>
              <a:ext uri="{FF2B5EF4-FFF2-40B4-BE49-F238E27FC236}">
                <a16:creationId xmlns:a16="http://schemas.microsoft.com/office/drawing/2014/main" id="{EF14DBDE-7EE4-C1A7-11B8-16DB3E4DCF58}"/>
              </a:ext>
            </a:extLst>
          </p:cNvPr>
          <p:cNvSpPr txBox="1"/>
          <p:nvPr/>
        </p:nvSpPr>
        <p:spPr>
          <a:xfrm>
            <a:off x="1008205" y="7638036"/>
            <a:ext cx="14051402" cy="1569660"/>
          </a:xfrm>
          <a:prstGeom prst="rect">
            <a:avLst/>
          </a:prstGeom>
          <a:noFill/>
        </p:spPr>
        <p:txBody>
          <a:bodyPr wrap="square" rtlCol="0">
            <a:spAutoFit/>
          </a:bodyPr>
          <a:lstStyle/>
          <a:p>
            <a:pPr marL="342900" indent="-342900" algn="just">
              <a:buClr>
                <a:srgbClr val="A7802D"/>
              </a:buClr>
              <a:buFont typeface="+mj-lt"/>
              <a:buAutoNum type="alphaLcParenR"/>
            </a:pPr>
            <a:r>
              <a:rPr lang="es-MX" sz="1600" b="1" dirty="0">
                <a:latin typeface="Noto Sans" panose="020B0502040504020204" pitchFamily="34" charset="0"/>
                <a:ea typeface="Noto Sans" panose="020B0502040504020204" pitchFamily="34" charset="0"/>
                <a:cs typeface="Noto Sans" panose="020B0502040504020204" pitchFamily="34" charset="0"/>
              </a:rPr>
              <a:t>El Alamcén de </a:t>
            </a:r>
            <a:r>
              <a:rPr lang="es-MX" sz="1600" b="1">
                <a:latin typeface="Noto Sans" panose="020B0502040504020204" pitchFamily="34" charset="0"/>
                <a:ea typeface="Noto Sans" panose="020B0502040504020204" pitchFamily="34" charset="0"/>
                <a:cs typeface="Noto Sans" panose="020B0502040504020204" pitchFamily="34" charset="0"/>
              </a:rPr>
              <a:t>Chilpancingo avanzo en la elaboración de su CEPI OP, la cual se encuentra por enviar a infraestructura.</a:t>
            </a:r>
            <a:endParaRPr lang="es-MX" sz="1600" b="1"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Clr>
                <a:srgbClr val="A7802D"/>
              </a:buClr>
              <a:buFont typeface="+mj-lt"/>
              <a:buAutoNum type="alphaLcParenR"/>
            </a:pPr>
            <a:r>
              <a:rPr lang="es-MX" sz="1600" b="1" dirty="0">
                <a:latin typeface="Noto Sans" panose="020B0502040504020204" pitchFamily="34" charset="0"/>
                <a:ea typeface="Noto Sans" panose="020B0502040504020204" pitchFamily="34" charset="0"/>
                <a:cs typeface="Noto Sans" panose="020B0502040504020204" pitchFamily="34" charset="0"/>
              </a:rPr>
              <a:t>El almacen de Chihuahua se detuvo por el propietario el tramite de subdivisión, por lo que el OOAD esta considerando revisar una segunda propuesta.</a:t>
            </a:r>
          </a:p>
          <a:p>
            <a:pPr marL="342900" indent="-342900" algn="just">
              <a:buClr>
                <a:srgbClr val="A7802D"/>
              </a:buClr>
              <a:buFont typeface="+mj-lt"/>
              <a:buAutoNum type="alphaLcParenR"/>
            </a:pPr>
            <a:r>
              <a:rPr lang="es-MX" sz="1600" b="1" dirty="0">
                <a:latin typeface="Noto Sans" panose="020B0502040504020204" pitchFamily="34" charset="0"/>
                <a:ea typeface="Noto Sans" panose="020B0502040504020204" pitchFamily="34" charset="0"/>
                <a:cs typeface="Noto Sans" panose="020B0502040504020204" pitchFamily="34" charset="0"/>
              </a:rPr>
              <a:t>El 31 de marzo de 2025, se recibió solicitud de la Secretaria de Infraestructura, Comunicaciones  y Transportes (SICT) para realizar la operación de compra venta del Almacén Delegacional de Hidalgo, por lo que el OOAD esta en el análisis de presentar la propuesta de sustitución del Almacén.</a:t>
            </a:r>
          </a:p>
        </p:txBody>
      </p:sp>
      <p:pic>
        <p:nvPicPr>
          <p:cNvPr id="15" name="Gráfico 14" descr="Badge Tick1 con relleno sólido">
            <a:extLst>
              <a:ext uri="{FF2B5EF4-FFF2-40B4-BE49-F238E27FC236}">
                <a16:creationId xmlns:a16="http://schemas.microsoft.com/office/drawing/2014/main" id="{01B40A4F-D680-45EF-4327-F68DD3C1A78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73715" y="6041934"/>
            <a:ext cx="223957" cy="223957"/>
          </a:xfrm>
          <a:prstGeom prst="rect">
            <a:avLst/>
          </a:prstGeom>
        </p:spPr>
      </p:pic>
      <p:pic>
        <p:nvPicPr>
          <p:cNvPr id="16" name="Gráfico 15" descr="Badge Tick1 con relleno sólido">
            <a:extLst>
              <a:ext uri="{FF2B5EF4-FFF2-40B4-BE49-F238E27FC236}">
                <a16:creationId xmlns:a16="http://schemas.microsoft.com/office/drawing/2014/main" id="{124B227A-3C33-2A8A-F005-14EFCF28FF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03310" y="3926951"/>
            <a:ext cx="223957" cy="223957"/>
          </a:xfrm>
          <a:prstGeom prst="rect">
            <a:avLst/>
          </a:prstGeom>
        </p:spPr>
      </p:pic>
      <p:pic>
        <p:nvPicPr>
          <p:cNvPr id="17" name="Gráfico 16" descr="Badge Tick1 con relleno sólido">
            <a:extLst>
              <a:ext uri="{FF2B5EF4-FFF2-40B4-BE49-F238E27FC236}">
                <a16:creationId xmlns:a16="http://schemas.microsoft.com/office/drawing/2014/main" id="{D6051390-D869-7F5C-C3D0-0E75E5704CE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03310" y="6041935"/>
            <a:ext cx="223957" cy="223957"/>
          </a:xfrm>
          <a:prstGeom prst="rect">
            <a:avLst/>
          </a:prstGeom>
        </p:spPr>
      </p:pic>
    </p:spTree>
    <p:extLst>
      <p:ext uri="{BB962C8B-B14F-4D97-AF65-F5344CB8AC3E}">
        <p14:creationId xmlns:p14="http://schemas.microsoft.com/office/powerpoint/2010/main" val="4242023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66B87-AC8A-1815-93D2-18101F746400}"/>
            </a:ext>
          </a:extLst>
        </p:cNvPr>
        <p:cNvGrpSpPr/>
        <p:nvPr/>
      </p:nvGrpSpPr>
      <p:grpSpPr>
        <a:xfrm>
          <a:off x="0" y="0"/>
          <a:ext cx="0" cy="0"/>
          <a:chOff x="0" y="0"/>
          <a:chExt cx="0" cy="0"/>
        </a:xfrm>
      </p:grpSpPr>
      <p:sp>
        <p:nvSpPr>
          <p:cNvPr id="5" name="CuadroTexto 2">
            <a:extLst>
              <a:ext uri="{FF2B5EF4-FFF2-40B4-BE49-F238E27FC236}">
                <a16:creationId xmlns:a16="http://schemas.microsoft.com/office/drawing/2014/main" id="{9F84E853-96AD-0C29-C1F3-FB39D7303729}"/>
              </a:ext>
            </a:extLst>
          </p:cNvPr>
          <p:cNvSpPr txBox="1"/>
          <p:nvPr/>
        </p:nvSpPr>
        <p:spPr>
          <a:xfrm>
            <a:off x="295373"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Infraestructura de Almacenes</a:t>
            </a:r>
          </a:p>
        </p:txBody>
      </p:sp>
      <p:sp>
        <p:nvSpPr>
          <p:cNvPr id="2" name="CuadroTexto 1">
            <a:extLst>
              <a:ext uri="{FF2B5EF4-FFF2-40B4-BE49-F238E27FC236}">
                <a16:creationId xmlns:a16="http://schemas.microsoft.com/office/drawing/2014/main" id="{62C7C1DD-C158-80E1-D178-FAC95FE8F32B}"/>
              </a:ext>
            </a:extLst>
          </p:cNvPr>
          <p:cNvSpPr txBox="1"/>
          <p:nvPr/>
        </p:nvSpPr>
        <p:spPr>
          <a:xfrm>
            <a:off x="575324" y="2700323"/>
            <a:ext cx="14394150" cy="923330"/>
          </a:xfrm>
          <a:prstGeom prst="rect">
            <a:avLst/>
          </a:prstGeom>
          <a:noFill/>
        </p:spPr>
        <p:txBody>
          <a:bodyPr wrap="square" rtlCol="0">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En 2025 se encuentran en proceso de búsqueda de inmuebles los OOAD de Estado de México Pte., Sonora, Tabasco y Veracruz Sur. Así mismo, se están integrando, respectivamente, los expedientes para arrendamiento de Almacen y Sub Almacén en los siguientes OOAD:</a:t>
            </a:r>
          </a:p>
        </p:txBody>
      </p:sp>
      <p:graphicFrame>
        <p:nvGraphicFramePr>
          <p:cNvPr id="3" name="Tabla 2">
            <a:extLst>
              <a:ext uri="{FF2B5EF4-FFF2-40B4-BE49-F238E27FC236}">
                <a16:creationId xmlns:a16="http://schemas.microsoft.com/office/drawing/2014/main" id="{BDD12B39-3E07-D699-52A0-D6E74DEB9C9B}"/>
              </a:ext>
            </a:extLst>
          </p:cNvPr>
          <p:cNvGraphicFramePr>
            <a:graphicFrameLocks noGrp="1"/>
          </p:cNvGraphicFramePr>
          <p:nvPr>
            <p:extLst>
              <p:ext uri="{D42A27DB-BD31-4B8C-83A1-F6EECF244321}">
                <p14:modId xmlns:p14="http://schemas.microsoft.com/office/powerpoint/2010/main" val="2173128719"/>
              </p:ext>
            </p:extLst>
          </p:nvPr>
        </p:nvGraphicFramePr>
        <p:xfrm>
          <a:off x="575324" y="3682893"/>
          <a:ext cx="14633573" cy="5602854"/>
        </p:xfrm>
        <a:graphic>
          <a:graphicData uri="http://schemas.openxmlformats.org/drawingml/2006/table">
            <a:tbl>
              <a:tblPr/>
              <a:tblGrid>
                <a:gridCol w="418966">
                  <a:extLst>
                    <a:ext uri="{9D8B030D-6E8A-4147-A177-3AD203B41FA5}">
                      <a16:colId xmlns:a16="http://schemas.microsoft.com/office/drawing/2014/main" val="3386661611"/>
                    </a:ext>
                  </a:extLst>
                </a:gridCol>
                <a:gridCol w="1207734">
                  <a:extLst>
                    <a:ext uri="{9D8B030D-6E8A-4147-A177-3AD203B41FA5}">
                      <a16:colId xmlns:a16="http://schemas.microsoft.com/office/drawing/2014/main" val="616932843"/>
                    </a:ext>
                  </a:extLst>
                </a:gridCol>
                <a:gridCol w="1810139">
                  <a:extLst>
                    <a:ext uri="{9D8B030D-6E8A-4147-A177-3AD203B41FA5}">
                      <a16:colId xmlns:a16="http://schemas.microsoft.com/office/drawing/2014/main" val="381737951"/>
                    </a:ext>
                  </a:extLst>
                </a:gridCol>
                <a:gridCol w="1847461">
                  <a:extLst>
                    <a:ext uri="{9D8B030D-6E8A-4147-A177-3AD203B41FA5}">
                      <a16:colId xmlns:a16="http://schemas.microsoft.com/office/drawing/2014/main" val="4289373298"/>
                    </a:ext>
                  </a:extLst>
                </a:gridCol>
                <a:gridCol w="1716833">
                  <a:extLst>
                    <a:ext uri="{9D8B030D-6E8A-4147-A177-3AD203B41FA5}">
                      <a16:colId xmlns:a16="http://schemas.microsoft.com/office/drawing/2014/main" val="1853981859"/>
                    </a:ext>
                  </a:extLst>
                </a:gridCol>
                <a:gridCol w="1101012">
                  <a:extLst>
                    <a:ext uri="{9D8B030D-6E8A-4147-A177-3AD203B41FA5}">
                      <a16:colId xmlns:a16="http://schemas.microsoft.com/office/drawing/2014/main" val="3657717999"/>
                    </a:ext>
                  </a:extLst>
                </a:gridCol>
                <a:gridCol w="1194319">
                  <a:extLst>
                    <a:ext uri="{9D8B030D-6E8A-4147-A177-3AD203B41FA5}">
                      <a16:colId xmlns:a16="http://schemas.microsoft.com/office/drawing/2014/main" val="3299801605"/>
                    </a:ext>
                  </a:extLst>
                </a:gridCol>
                <a:gridCol w="1231641">
                  <a:extLst>
                    <a:ext uri="{9D8B030D-6E8A-4147-A177-3AD203B41FA5}">
                      <a16:colId xmlns:a16="http://schemas.microsoft.com/office/drawing/2014/main" val="289836104"/>
                    </a:ext>
                  </a:extLst>
                </a:gridCol>
                <a:gridCol w="4105468">
                  <a:extLst>
                    <a:ext uri="{9D8B030D-6E8A-4147-A177-3AD203B41FA5}">
                      <a16:colId xmlns:a16="http://schemas.microsoft.com/office/drawing/2014/main" val="1755292304"/>
                    </a:ext>
                  </a:extLst>
                </a:gridCol>
              </a:tblGrid>
              <a:tr h="891118">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Nº</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DOMICILIO ACTUAL</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DOMICILIO</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PROPUESTO</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FIGURA AUTORIZADA 2025</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TERRENO</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M2</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RENTABLE</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M2</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IMPORTE DE RENTA MENSUAL</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ESTATUS</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extLst>
                  <a:ext uri="{0D108BD9-81ED-4DB2-BD59-A6C34878D82A}">
                    <a16:rowId xmlns:a16="http://schemas.microsoft.com/office/drawing/2014/main" val="364959450"/>
                  </a:ext>
                </a:extLst>
              </a:tr>
              <a:tr h="2016056">
                <a:tc>
                  <a:txBody>
                    <a:bodyPr/>
                    <a:lstStyle/>
                    <a:p>
                      <a:pPr algn="ctr">
                        <a:lnSpc>
                          <a:spcPct val="107000"/>
                        </a:lnSpc>
                        <a:spcAft>
                          <a:spcPts val="800"/>
                        </a:spcAft>
                      </a:pPr>
                      <a:r>
                        <a:rPr lang="es-MX" sz="1200" kern="100"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1</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200" b="1" kern="100" dirty="0">
                          <a:effectLst/>
                          <a:latin typeface="Noto Sans" panose="020B0502040504020204" pitchFamily="34" charset="0"/>
                          <a:ea typeface="Noto Sans" panose="020B0502040504020204" pitchFamily="34" charset="0"/>
                          <a:cs typeface="Noto Sans" panose="020B0502040504020204" pitchFamily="34" charset="0"/>
                        </a:rPr>
                        <a:t>Guanajuato</a:t>
                      </a:r>
                      <a:endParaRPr lang="es-MX" sz="12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Calle Estocolmo N.º. 404, Colonia Andrade, C.P. 37020, León, Guanajuato.</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Calle Isaac Newton, </a:t>
                      </a:r>
                      <a:r>
                        <a:rPr lang="es-MX" sz="1200" kern="100" dirty="0" err="1">
                          <a:effectLst/>
                          <a:latin typeface="Noto Sans" panose="020B0502040504020204" pitchFamily="34" charset="0"/>
                          <a:ea typeface="Noto Sans" panose="020B0502040504020204" pitchFamily="34" charset="0"/>
                          <a:cs typeface="Noto Sans" panose="020B0502040504020204" pitchFamily="34" charset="0"/>
                        </a:rPr>
                        <a:t>N°</a:t>
                      </a:r>
                      <a:r>
                        <a:rPr lang="es-MX" sz="1200" kern="100" dirty="0">
                          <a:effectLst/>
                          <a:latin typeface="Noto Sans" panose="020B0502040504020204" pitchFamily="34" charset="0"/>
                          <a:ea typeface="Noto Sans" panose="020B0502040504020204" pitchFamily="34" charset="0"/>
                          <a:cs typeface="Noto Sans" panose="020B0502040504020204" pitchFamily="34" charset="0"/>
                        </a:rPr>
                        <a:t> 112, El </a:t>
                      </a:r>
                      <a:r>
                        <a:rPr lang="es-MX" sz="1200" kern="100" dirty="0" err="1">
                          <a:effectLst/>
                          <a:latin typeface="Noto Sans" panose="020B0502040504020204" pitchFamily="34" charset="0"/>
                          <a:ea typeface="Noto Sans" panose="020B0502040504020204" pitchFamily="34" charset="0"/>
                          <a:cs typeface="Noto Sans" panose="020B0502040504020204" pitchFamily="34" charset="0"/>
                        </a:rPr>
                        <a:t>Peluchán</a:t>
                      </a:r>
                      <a:r>
                        <a:rPr lang="es-MX" sz="1200" kern="100" dirty="0">
                          <a:effectLst/>
                          <a:latin typeface="Noto Sans" panose="020B0502040504020204" pitchFamily="34" charset="0"/>
                          <a:ea typeface="Noto Sans" panose="020B0502040504020204" pitchFamily="34" charset="0"/>
                          <a:cs typeface="Noto Sans" panose="020B0502040504020204" pitchFamily="34" charset="0"/>
                        </a:rPr>
                        <a:t>, León, Guanajuato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Sustitución</a:t>
                      </a:r>
                    </a:p>
                    <a:p>
                      <a:pPr algn="ctr">
                        <a:lnSpc>
                          <a:spcPct val="100000"/>
                        </a:lnSpc>
                        <a:spcAft>
                          <a:spcPts val="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Almacén Delegacional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1265.35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1265.35</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$90,000.00</a:t>
                      </a:r>
                    </a:p>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MÁS IVA</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es-MX" sz="1200" b="1" kern="100" dirty="0">
                          <a:effectLst/>
                          <a:latin typeface="Noto Sans" panose="020B0502040504020204" pitchFamily="34" charset="0"/>
                          <a:ea typeface="Noto Sans" panose="020B0502040504020204" pitchFamily="34" charset="0"/>
                          <a:cs typeface="Noto Sans" panose="020B0502040504020204" pitchFamily="34" charset="0"/>
                        </a:rPr>
                        <a:t>Expediente integrado, con Dictamen de Justipreciación.</a:t>
                      </a:r>
                    </a:p>
                    <a:p>
                      <a:pPr algn="just">
                        <a:lnSpc>
                          <a:spcPct val="100000"/>
                        </a:lnSpc>
                        <a:spcAft>
                          <a:spcPts val="0"/>
                        </a:spcAft>
                      </a:pPr>
                      <a:endParaRPr lang="es-MX" sz="1200" b="1" kern="10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200" b="0" kern="100" dirty="0">
                          <a:effectLst/>
                          <a:latin typeface="Noto Sans" panose="020B0502040504020204" pitchFamily="34" charset="0"/>
                          <a:ea typeface="Noto Sans" panose="020B0502040504020204" pitchFamily="34" charset="0"/>
                          <a:cs typeface="Noto Sans" panose="020B0502040504020204" pitchFamily="34" charset="0"/>
                        </a:rPr>
                        <a:t>En firma el oficio de Procedencia  del DA. Una vez devuelto se envía el oficio para firma del TCCSG para enviar el expediente a INDAABIN de conformidad con los Lineamientos en Materia de Austeridad Republicana para la Administración Pública Federal.</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5096444"/>
                  </a:ext>
                </a:extLst>
              </a:tr>
              <a:tr h="1250302">
                <a:tc>
                  <a:txBody>
                    <a:bodyPr/>
                    <a:lstStyle/>
                    <a:p>
                      <a:pPr algn="ctr">
                        <a:lnSpc>
                          <a:spcPct val="107000"/>
                        </a:lnSpc>
                        <a:spcAft>
                          <a:spcPts val="800"/>
                        </a:spcAft>
                      </a:pPr>
                      <a:r>
                        <a:rPr lang="es-MX" sz="1200" kern="100"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2</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200" b="1" kern="100" dirty="0">
                          <a:effectLst/>
                          <a:latin typeface="Noto Sans" panose="020B0502040504020204" pitchFamily="34" charset="0"/>
                          <a:ea typeface="Noto Sans" panose="020B0502040504020204" pitchFamily="34" charset="0"/>
                          <a:cs typeface="Noto Sans" panose="020B0502040504020204" pitchFamily="34" charset="0"/>
                        </a:rPr>
                        <a:t>Hidalgo </a:t>
                      </a:r>
                      <a:endParaRPr lang="es-MX" sz="12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 N/A</a:t>
                      </a:r>
                    </a:p>
                    <a:p>
                      <a:pPr algn="just">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 </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Carretera San Miguel La Higa N° 300, Colonia San José Palma Gorda, C.P. 42184, Mineral de la Reforma, Hidalgo.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 Nuevo Arrendamiento</a:t>
                      </a:r>
                    </a:p>
                    <a:p>
                      <a:pPr algn="ctr">
                        <a:lnSpc>
                          <a:spcPct val="100000"/>
                        </a:lnSpc>
                        <a:spcAft>
                          <a:spcPts val="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Sub Almacén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2,375.877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200" kern="100">
                          <a:effectLst/>
                          <a:latin typeface="Noto Sans" panose="020B0502040504020204" pitchFamily="34" charset="0"/>
                          <a:ea typeface="Noto Sans" panose="020B0502040504020204" pitchFamily="34" charset="0"/>
                          <a:cs typeface="Noto Sans" panose="020B0502040504020204" pitchFamily="34" charset="0"/>
                        </a:rPr>
                        <a:t>1,496.13</a:t>
                      </a:r>
                      <a:endParaRPr lang="es-MX" sz="12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$142,132.35</a:t>
                      </a:r>
                    </a:p>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MÁS IVA</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es-MX" sz="1200" b="1" kern="100" baseline="0" dirty="0">
                          <a:effectLst/>
                          <a:latin typeface="Noto Sans" panose="020B0502040504020204" pitchFamily="34" charset="0"/>
                          <a:ea typeface="Noto Sans" panose="020B0502040504020204" pitchFamily="34" charset="0"/>
                          <a:cs typeface="Noto Sans" panose="020B0502040504020204" pitchFamily="34" charset="0"/>
                        </a:rPr>
                        <a:t>El INDAABIN designo perito para realizar el dictamen de justipreciación de Renta, cuya visita se coordinará el 7 abril de 2025.</a:t>
                      </a:r>
                    </a:p>
                    <a:p>
                      <a:pPr algn="just">
                        <a:lnSpc>
                          <a:spcPct val="100000"/>
                        </a:lnSpc>
                        <a:spcAft>
                          <a:spcPts val="0"/>
                        </a:spcAft>
                      </a:pPr>
                      <a:endParaRPr lang="es-MX" sz="1200" b="1" kern="100" baseline="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200" b="0" kern="100" baseline="0" dirty="0">
                          <a:effectLst/>
                          <a:latin typeface="Noto Sans" panose="020B0502040504020204" pitchFamily="34" charset="0"/>
                          <a:ea typeface="Noto Sans" panose="020B0502040504020204" pitchFamily="34" charset="0"/>
                          <a:cs typeface="Noto Sans" panose="020B0502040504020204" pitchFamily="34" charset="0"/>
                        </a:rPr>
                        <a:t>A partir de la emisión del dictamen de justipreciación se podrá solicitar al INDAABIN la excepción a la tabla SMOI para avanzar en  solicitar la autorización de nuevo arrendamiento.</a:t>
                      </a:r>
                    </a:p>
                    <a:p>
                      <a:pPr algn="just">
                        <a:lnSpc>
                          <a:spcPct val="100000"/>
                        </a:lnSpc>
                        <a:spcAft>
                          <a:spcPts val="0"/>
                        </a:spcAft>
                      </a:pPr>
                      <a:endParaRPr lang="es-MX" sz="1200" b="0" kern="100" baseline="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200" b="0" kern="100" baseline="0" dirty="0">
                          <a:effectLst/>
                          <a:latin typeface="Noto Sans" panose="020B0502040504020204" pitchFamily="34" charset="0"/>
                          <a:ea typeface="Noto Sans" panose="020B0502040504020204" pitchFamily="34" charset="0"/>
                          <a:cs typeface="Noto Sans" panose="020B0502040504020204" pitchFamily="34" charset="0"/>
                        </a:rPr>
                        <a:t>Por parte del OOAD esta pendiente la justificación del arrendamiento y  modelo de contrato.</a:t>
                      </a:r>
                    </a:p>
                    <a:p>
                      <a:pPr algn="just">
                        <a:lnSpc>
                          <a:spcPct val="100000"/>
                        </a:lnSpc>
                        <a:spcAft>
                          <a:spcPts val="0"/>
                        </a:spcAft>
                      </a:pPr>
                      <a:endParaRPr lang="es-MX" sz="1200" b="0" kern="100" baseline="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endParaRPr lang="es-MX" sz="1200" b="0" kern="100" baseline="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191090"/>
                  </a:ext>
                </a:extLst>
              </a:tr>
            </a:tbl>
          </a:graphicData>
        </a:graphic>
      </p:graphicFrame>
      <p:sp>
        <p:nvSpPr>
          <p:cNvPr id="6" name="Google Shape;252;p16">
            <a:extLst>
              <a:ext uri="{FF2B5EF4-FFF2-40B4-BE49-F238E27FC236}">
                <a16:creationId xmlns:a16="http://schemas.microsoft.com/office/drawing/2014/main" id="{EC0FAE77-76A7-44DD-F7D6-F93B09BC0B84}"/>
              </a:ext>
            </a:extLst>
          </p:cNvPr>
          <p:cNvSpPr txBox="1"/>
          <p:nvPr/>
        </p:nvSpPr>
        <p:spPr>
          <a:xfrm>
            <a:off x="5131149" y="2217525"/>
            <a:ext cx="5282500" cy="492443"/>
          </a:xfrm>
          <a:prstGeom prst="rect">
            <a:avLst/>
          </a:prstGeom>
          <a:noFill/>
          <a:ln>
            <a:noFill/>
          </a:ln>
        </p:spPr>
        <p:txBody>
          <a:bodyPr spcFirstLastPara="1" wrap="square" lIns="91425" tIns="45700" rIns="91425" bIns="45700" anchor="t" anchorCtr="0">
            <a:noAutofit/>
          </a:bodyPr>
          <a:lstStyle/>
          <a:p>
            <a:pPr lvl="0" algn="ctr"/>
            <a:r>
              <a:rPr lang="es-ES_tradnl" sz="2400" b="1" dirty="0">
                <a:solidFill>
                  <a:srgbClr val="A7802D"/>
                </a:solidFill>
                <a:latin typeface="Patria"/>
                <a:ea typeface="Montserrat SemiBold"/>
                <a:cs typeface="Patria"/>
                <a:sym typeface="Montserrat SemiBold"/>
              </a:rPr>
              <a:t>Inmuebles en Arrendamiento 2025</a:t>
            </a:r>
          </a:p>
        </p:txBody>
      </p:sp>
    </p:spTree>
    <p:extLst>
      <p:ext uri="{BB962C8B-B14F-4D97-AF65-F5344CB8AC3E}">
        <p14:creationId xmlns:p14="http://schemas.microsoft.com/office/powerpoint/2010/main" val="2888858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DE5D4-D583-24FD-9CE2-F3E15728D5AE}"/>
            </a:ext>
          </a:extLst>
        </p:cNvPr>
        <p:cNvGrpSpPr/>
        <p:nvPr/>
      </p:nvGrpSpPr>
      <p:grpSpPr>
        <a:xfrm>
          <a:off x="0" y="0"/>
          <a:ext cx="0" cy="0"/>
          <a:chOff x="0" y="0"/>
          <a:chExt cx="0" cy="0"/>
        </a:xfrm>
      </p:grpSpPr>
      <p:sp>
        <p:nvSpPr>
          <p:cNvPr id="5" name="CuadroTexto 2">
            <a:extLst>
              <a:ext uri="{FF2B5EF4-FFF2-40B4-BE49-F238E27FC236}">
                <a16:creationId xmlns:a16="http://schemas.microsoft.com/office/drawing/2014/main" id="{52D0B75D-FA7F-1872-29C3-C314E07CD1FC}"/>
              </a:ext>
            </a:extLst>
          </p:cNvPr>
          <p:cNvSpPr txBox="1"/>
          <p:nvPr/>
        </p:nvSpPr>
        <p:spPr>
          <a:xfrm>
            <a:off x="295373"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Infraestructura de Almacenes</a:t>
            </a:r>
          </a:p>
        </p:txBody>
      </p:sp>
      <p:sp>
        <p:nvSpPr>
          <p:cNvPr id="6" name="Google Shape;252;p16">
            <a:extLst>
              <a:ext uri="{FF2B5EF4-FFF2-40B4-BE49-F238E27FC236}">
                <a16:creationId xmlns:a16="http://schemas.microsoft.com/office/drawing/2014/main" id="{C3C69AFE-71A5-05BA-F475-A70AD3310B9E}"/>
              </a:ext>
            </a:extLst>
          </p:cNvPr>
          <p:cNvSpPr txBox="1"/>
          <p:nvPr/>
        </p:nvSpPr>
        <p:spPr>
          <a:xfrm>
            <a:off x="5131150" y="2220493"/>
            <a:ext cx="5282500" cy="492443"/>
          </a:xfrm>
          <a:prstGeom prst="rect">
            <a:avLst/>
          </a:prstGeom>
          <a:noFill/>
          <a:ln>
            <a:noFill/>
          </a:ln>
        </p:spPr>
        <p:txBody>
          <a:bodyPr spcFirstLastPara="1" wrap="square" lIns="91425" tIns="45700" rIns="91425" bIns="45700" anchor="t" anchorCtr="0">
            <a:noAutofit/>
          </a:bodyPr>
          <a:lstStyle/>
          <a:p>
            <a:pPr lvl="0" algn="ctr"/>
            <a:r>
              <a:rPr lang="es-ES_tradnl" sz="2400" b="1" dirty="0">
                <a:solidFill>
                  <a:srgbClr val="A7802D"/>
                </a:solidFill>
                <a:latin typeface="Patria"/>
                <a:ea typeface="Montserrat SemiBold"/>
                <a:cs typeface="Patria"/>
                <a:sym typeface="Montserrat SemiBold"/>
              </a:rPr>
              <a:t>Inmuebles en Arrendamiento 2025</a:t>
            </a:r>
          </a:p>
        </p:txBody>
      </p:sp>
      <p:graphicFrame>
        <p:nvGraphicFramePr>
          <p:cNvPr id="4" name="Tabla 3">
            <a:extLst>
              <a:ext uri="{FF2B5EF4-FFF2-40B4-BE49-F238E27FC236}">
                <a16:creationId xmlns:a16="http://schemas.microsoft.com/office/drawing/2014/main" id="{0F22241C-E8DC-625A-F957-190F22B1F132}"/>
              </a:ext>
            </a:extLst>
          </p:cNvPr>
          <p:cNvGraphicFramePr>
            <a:graphicFrameLocks noGrp="1"/>
          </p:cNvGraphicFramePr>
          <p:nvPr>
            <p:extLst>
              <p:ext uri="{D42A27DB-BD31-4B8C-83A1-F6EECF244321}">
                <p14:modId xmlns:p14="http://schemas.microsoft.com/office/powerpoint/2010/main" val="2138267751"/>
              </p:ext>
            </p:extLst>
          </p:nvPr>
        </p:nvGraphicFramePr>
        <p:xfrm>
          <a:off x="995791" y="2842240"/>
          <a:ext cx="13987832" cy="6100382"/>
        </p:xfrm>
        <a:graphic>
          <a:graphicData uri="http://schemas.openxmlformats.org/drawingml/2006/table">
            <a:tbl>
              <a:tblPr/>
              <a:tblGrid>
                <a:gridCol w="316838">
                  <a:extLst>
                    <a:ext uri="{9D8B030D-6E8A-4147-A177-3AD203B41FA5}">
                      <a16:colId xmlns:a16="http://schemas.microsoft.com/office/drawing/2014/main" val="3315809476"/>
                    </a:ext>
                  </a:extLst>
                </a:gridCol>
                <a:gridCol w="1212207">
                  <a:extLst>
                    <a:ext uri="{9D8B030D-6E8A-4147-A177-3AD203B41FA5}">
                      <a16:colId xmlns:a16="http://schemas.microsoft.com/office/drawing/2014/main" val="1965302382"/>
                    </a:ext>
                  </a:extLst>
                </a:gridCol>
                <a:gridCol w="1392071">
                  <a:extLst>
                    <a:ext uri="{9D8B030D-6E8A-4147-A177-3AD203B41FA5}">
                      <a16:colId xmlns:a16="http://schemas.microsoft.com/office/drawing/2014/main" val="2014864420"/>
                    </a:ext>
                  </a:extLst>
                </a:gridCol>
                <a:gridCol w="2347415">
                  <a:extLst>
                    <a:ext uri="{9D8B030D-6E8A-4147-A177-3AD203B41FA5}">
                      <a16:colId xmlns:a16="http://schemas.microsoft.com/office/drawing/2014/main" val="1482735771"/>
                    </a:ext>
                  </a:extLst>
                </a:gridCol>
                <a:gridCol w="1392072">
                  <a:extLst>
                    <a:ext uri="{9D8B030D-6E8A-4147-A177-3AD203B41FA5}">
                      <a16:colId xmlns:a16="http://schemas.microsoft.com/office/drawing/2014/main" val="2064643025"/>
                    </a:ext>
                  </a:extLst>
                </a:gridCol>
                <a:gridCol w="1433015">
                  <a:extLst>
                    <a:ext uri="{9D8B030D-6E8A-4147-A177-3AD203B41FA5}">
                      <a16:colId xmlns:a16="http://schemas.microsoft.com/office/drawing/2014/main" val="387315422"/>
                    </a:ext>
                  </a:extLst>
                </a:gridCol>
                <a:gridCol w="1364776">
                  <a:extLst>
                    <a:ext uri="{9D8B030D-6E8A-4147-A177-3AD203B41FA5}">
                      <a16:colId xmlns:a16="http://schemas.microsoft.com/office/drawing/2014/main" val="3461294709"/>
                    </a:ext>
                  </a:extLst>
                </a:gridCol>
                <a:gridCol w="1187355">
                  <a:extLst>
                    <a:ext uri="{9D8B030D-6E8A-4147-A177-3AD203B41FA5}">
                      <a16:colId xmlns:a16="http://schemas.microsoft.com/office/drawing/2014/main" val="2451726562"/>
                    </a:ext>
                  </a:extLst>
                </a:gridCol>
                <a:gridCol w="3342083">
                  <a:extLst>
                    <a:ext uri="{9D8B030D-6E8A-4147-A177-3AD203B41FA5}">
                      <a16:colId xmlns:a16="http://schemas.microsoft.com/office/drawing/2014/main" val="2667658208"/>
                    </a:ext>
                  </a:extLst>
                </a:gridCol>
              </a:tblGrid>
              <a:tr h="1097839">
                <a:tc>
                  <a:txBody>
                    <a:bodyPr/>
                    <a:lstStyle/>
                    <a:p>
                      <a:pPr marL="0" marR="0" lvl="0" indent="0" algn="ctr" defTabSz="1343436" rtl="0" eaLnBrk="1" fontAlgn="auto" latinLnBrk="0" hangingPunct="1">
                        <a:lnSpc>
                          <a:spcPct val="107000"/>
                        </a:lnSpc>
                        <a:spcBef>
                          <a:spcPts val="0"/>
                        </a:spcBef>
                        <a:spcAft>
                          <a:spcPts val="800"/>
                        </a:spcAft>
                        <a:buClrTx/>
                        <a:buSzTx/>
                        <a:buFontTx/>
                        <a:buNone/>
                        <a:tabLst/>
                        <a:defRPr/>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Nº</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DOMICILIO </a:t>
                      </a: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ACTUAL</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DOMICILIO</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PROPUESTO</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FIGURA AUTORIZADA 2025</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TERRENO</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M2</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RENTABLE</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M2</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IMPORTE DE RENTA MENSUAL</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ESTATUS</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extLst>
                  <a:ext uri="{0D108BD9-81ED-4DB2-BD59-A6C34878D82A}">
                    <a16:rowId xmlns:a16="http://schemas.microsoft.com/office/drawing/2014/main" val="3076946707"/>
                  </a:ext>
                </a:extLst>
              </a:tr>
              <a:tr h="2278582">
                <a:tc>
                  <a:txBody>
                    <a:bodyPr/>
                    <a:lstStyle/>
                    <a:p>
                      <a:pPr algn="ctr">
                        <a:lnSpc>
                          <a:spcPct val="107000"/>
                        </a:lnSpc>
                        <a:spcAft>
                          <a:spcPts val="800"/>
                        </a:spcAft>
                      </a:pPr>
                      <a:r>
                        <a:rPr lang="es-MX" sz="1300" kern="10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300" kern="100"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300" b="1" kern="100" dirty="0">
                          <a:effectLst/>
                          <a:latin typeface="Noto Sans" panose="020B0502040504020204" pitchFamily="34" charset="0"/>
                          <a:ea typeface="Noto Sans" panose="020B0502040504020204" pitchFamily="34" charset="0"/>
                          <a:cs typeface="Noto Sans" panose="020B0502040504020204" pitchFamily="34" charset="0"/>
                        </a:rPr>
                        <a:t>Morelos</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N/A</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Boulevard Cuauhnahuac No. 13, Col. Progreso, Municipio de Jiutepec, Morelos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spcAft>
                          <a:spcPts val="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Nuevo Arrendamiento</a:t>
                      </a:r>
                    </a:p>
                    <a:p>
                      <a:pPr marL="0" marR="0" lvl="0" indent="0" algn="ctr" defTabSz="1343436" rtl="0" eaLnBrk="1" fontAlgn="auto" latinLnBrk="0" hangingPunct="1">
                        <a:lnSpc>
                          <a:spcPct val="100000"/>
                        </a:lnSpc>
                        <a:spcBef>
                          <a:spcPts val="0"/>
                        </a:spcBef>
                        <a:spcAft>
                          <a:spcPts val="0"/>
                        </a:spcAft>
                        <a:buClrTx/>
                        <a:buSzTx/>
                        <a:buFontTx/>
                        <a:buNone/>
                        <a:tabLst/>
                        <a:defRPr/>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Sub Almacén</a:t>
                      </a:r>
                    </a:p>
                    <a:p>
                      <a:pPr algn="ctr">
                        <a:lnSpc>
                          <a:spcPct val="107000"/>
                        </a:lnSpc>
                        <a:spcAft>
                          <a:spcPts val="800"/>
                        </a:spcAft>
                      </a:pP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6,464.00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1,355.66</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$165,000.00</a:t>
                      </a:r>
                    </a:p>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 MÁS IVA</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r>
                        <a:rPr lang="es-MX" sz="1300" b="1" kern="100" dirty="0">
                          <a:effectLst/>
                          <a:latin typeface="Noto Sans" panose="020B0502040504020204" pitchFamily="34" charset="0"/>
                          <a:ea typeface="Noto Sans" panose="020B0502040504020204" pitchFamily="34" charset="0"/>
                          <a:cs typeface="Noto Sans" panose="020B0502040504020204" pitchFamily="34" charset="0"/>
                        </a:rPr>
                        <a:t>Con Dictamen de Justipreciación.</a:t>
                      </a:r>
                    </a:p>
                    <a:p>
                      <a:pPr algn="just">
                        <a:lnSpc>
                          <a:spcPct val="100000"/>
                        </a:lnSpc>
                        <a:spcAft>
                          <a:spcPts val="0"/>
                        </a:spcAft>
                      </a:pPr>
                      <a:endParaRPr lang="es-MX" sz="1300" b="1" kern="10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300" b="0" kern="100" baseline="0" dirty="0">
                          <a:effectLst/>
                          <a:latin typeface="Noto Sans" panose="020B0502040504020204" pitchFamily="34" charset="0"/>
                          <a:ea typeface="Noto Sans" panose="020B0502040504020204" pitchFamily="34" charset="0"/>
                          <a:cs typeface="Noto Sans" panose="020B0502040504020204" pitchFamily="34" charset="0"/>
                        </a:rPr>
                        <a:t>El OOAD informó con </a:t>
                      </a:r>
                      <a:r>
                        <a:rPr lang="pt-BR" sz="1300" b="0" kern="100" baseline="0" dirty="0">
                          <a:effectLst/>
                          <a:latin typeface="Noto Sans" panose="020B0502040504020204" pitchFamily="34" charset="0"/>
                          <a:ea typeface="Noto Sans" panose="020B0502040504020204" pitchFamily="34" charset="0"/>
                          <a:cs typeface="Noto Sans" panose="020B0502040504020204" pitchFamily="34" charset="0"/>
                        </a:rPr>
                        <a:t>oficio número 189001100100/DCSGI/0923/2025, de fecha 22 de abril de 2025, desistimiento del arrendamiento, a causa de </a:t>
                      </a:r>
                      <a:r>
                        <a:rPr lang="es-MX" sz="1300" b="0" kern="100" baseline="0" dirty="0">
                          <a:effectLst/>
                          <a:latin typeface="Noto Sans" panose="020B0502040504020204" pitchFamily="34" charset="0"/>
                          <a:ea typeface="Noto Sans" panose="020B0502040504020204" pitchFamily="34" charset="0"/>
                          <a:cs typeface="Noto Sans" panose="020B0502040504020204" pitchFamily="34" charset="0"/>
                        </a:rPr>
                        <a:t>la nulidad de la Licitación Pública Internacional Abierta Electrónica No.LA-12-NEF-012NEF001-1-2025 lo que generará un flujo diferente de insumos al que se tenía previsto, reduciendo el volumen de insumos que se pretendían resguardar en el inmueble</a:t>
                      </a:r>
                      <a:r>
                        <a:rPr lang="es-MX" sz="1300" b="0" kern="100" dirty="0">
                          <a:effectLst/>
                          <a:latin typeface="Noto Sans" panose="020B0502040504020204" pitchFamily="34" charset="0"/>
                          <a:ea typeface="Noto Sans" panose="020B0502040504020204" pitchFamily="34" charset="0"/>
                          <a:cs typeface="Noto Sans" panose="020B0502040504020204" pitchFamily="34" charset="0"/>
                        </a:rPr>
                        <a:t>.</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7754098"/>
                  </a:ext>
                </a:extLst>
              </a:tr>
              <a:tr h="1833356">
                <a:tc>
                  <a:txBody>
                    <a:bodyPr/>
                    <a:lstStyle/>
                    <a:p>
                      <a:pPr algn="ctr">
                        <a:lnSpc>
                          <a:spcPct val="107000"/>
                        </a:lnSpc>
                        <a:spcAft>
                          <a:spcPts val="800"/>
                        </a:spcAft>
                      </a:pPr>
                      <a:r>
                        <a:rPr lang="es-MX" sz="1300" kern="100"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4</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300" b="1" kern="100" dirty="0">
                          <a:effectLst/>
                          <a:latin typeface="Noto Sans" panose="020B0502040504020204" pitchFamily="34" charset="0"/>
                          <a:ea typeface="Noto Sans" panose="020B0502040504020204" pitchFamily="34" charset="0"/>
                          <a:cs typeface="Noto Sans" panose="020B0502040504020204" pitchFamily="34" charset="0"/>
                        </a:rPr>
                        <a:t>Sinaloa</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N/A</a:t>
                      </a:r>
                    </a:p>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 </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Carretera Culiacán-Mazatlán (tramo Culiacán-Eldorado), No. exterior 4625 Poniente, Numero interior 9 y 10 sur, colonia Centro de Agronegocios “Parque Industrial Agroindustrias”, C.P</a:t>
                      </a:r>
                      <a:r>
                        <a:rPr lang="es-MX" sz="1300" kern="100">
                          <a:effectLst/>
                          <a:latin typeface="Noto Sans" panose="020B0502040504020204" pitchFamily="34" charset="0"/>
                          <a:ea typeface="Noto Sans" panose="020B0502040504020204" pitchFamily="34" charset="0"/>
                          <a:cs typeface="Noto Sans" panose="020B0502040504020204" pitchFamily="34" charset="0"/>
                        </a:rPr>
                        <a:t>. 80300</a:t>
                      </a:r>
                      <a:r>
                        <a:rPr lang="es-MX" sz="1300" kern="100" dirty="0">
                          <a:effectLst/>
                          <a:latin typeface="Noto Sans" panose="020B0502040504020204" pitchFamily="34" charset="0"/>
                          <a:ea typeface="Noto Sans" panose="020B0502040504020204" pitchFamily="34" charset="0"/>
                          <a:cs typeface="Noto Sans" panose="020B0502040504020204" pitchFamily="34" charset="0"/>
                        </a:rPr>
                        <a:t>, El Diez, Culiacán, Sinaloa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1343436" rtl="0" eaLnBrk="1" latinLnBrk="0" hangingPunct="1">
                        <a:lnSpc>
                          <a:spcPct val="100000"/>
                        </a:lnSpc>
                        <a:spcAft>
                          <a:spcPts val="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 </a:t>
                      </a:r>
                      <a:r>
                        <a:rPr lang="es-MX" sz="1300" kern="1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Nuevo Arrendamiento</a:t>
                      </a:r>
                    </a:p>
                    <a:p>
                      <a:pPr marL="0" marR="0" lvl="0" indent="0" algn="ctr" defTabSz="1343436" rtl="0" eaLnBrk="1" fontAlgn="auto" latinLnBrk="0" hangingPunct="1">
                        <a:lnSpc>
                          <a:spcPct val="100000"/>
                        </a:lnSpc>
                        <a:spcBef>
                          <a:spcPts val="0"/>
                        </a:spcBef>
                        <a:spcAft>
                          <a:spcPts val="0"/>
                        </a:spcAft>
                        <a:buClrTx/>
                        <a:buSzTx/>
                        <a:buFontTx/>
                        <a:buNone/>
                        <a:tabLst/>
                        <a:defRPr/>
                      </a:pPr>
                      <a:r>
                        <a:rPr lang="es-MX" sz="1300" kern="1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Sub Almacén</a:t>
                      </a:r>
                    </a:p>
                    <a:p>
                      <a:pPr algn="ctr">
                        <a:lnSpc>
                          <a:spcPct val="107000"/>
                        </a:lnSpc>
                        <a:spcAft>
                          <a:spcPts val="800"/>
                        </a:spcAft>
                      </a:pP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300" kern="100">
                          <a:effectLst/>
                          <a:latin typeface="Noto Sans" panose="020B0502040504020204" pitchFamily="34" charset="0"/>
                          <a:ea typeface="Noto Sans" panose="020B0502040504020204" pitchFamily="34" charset="0"/>
                          <a:cs typeface="Noto Sans" panose="020B0502040504020204" pitchFamily="34" charset="0"/>
                        </a:rPr>
                        <a:t>2,375.877</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300" kern="100">
                          <a:effectLst/>
                          <a:latin typeface="Noto Sans" panose="020B0502040504020204" pitchFamily="34" charset="0"/>
                          <a:ea typeface="Noto Sans" panose="020B0502040504020204" pitchFamily="34" charset="0"/>
                          <a:cs typeface="Noto Sans" panose="020B0502040504020204" pitchFamily="34" charset="0"/>
                        </a:rPr>
                        <a:t>1,496.13</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$142,132.35</a:t>
                      </a:r>
                    </a:p>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 MÁS IVA</a:t>
                      </a: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endParaRPr lang="es-MX" sz="1300" b="1" kern="10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300" b="1" kern="100" dirty="0">
                          <a:effectLst/>
                          <a:latin typeface="Noto Sans" panose="020B0502040504020204" pitchFamily="34" charset="0"/>
                          <a:ea typeface="Noto Sans" panose="020B0502040504020204" pitchFamily="34" charset="0"/>
                          <a:cs typeface="Noto Sans" panose="020B0502040504020204" pitchFamily="34" charset="0"/>
                        </a:rPr>
                        <a:t>Con Dictamen de Justipreciación.</a:t>
                      </a:r>
                    </a:p>
                    <a:p>
                      <a:pPr algn="just">
                        <a:lnSpc>
                          <a:spcPct val="100000"/>
                        </a:lnSpc>
                        <a:spcAft>
                          <a:spcPts val="0"/>
                        </a:spcAft>
                      </a:pPr>
                      <a:endParaRPr lang="es-MX" sz="1300" b="1" kern="10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300" b="0" kern="100" dirty="0">
                          <a:effectLst/>
                          <a:latin typeface="Noto Sans" panose="020B0502040504020204" pitchFamily="34" charset="0"/>
                          <a:ea typeface="Noto Sans" panose="020B0502040504020204" pitchFamily="34" charset="0"/>
                          <a:cs typeface="Noto Sans" panose="020B0502040504020204" pitchFamily="34" charset="0"/>
                        </a:rPr>
                        <a:t>Mediante oficio N° 538 del 14 de marzo se envió</a:t>
                      </a:r>
                      <a:r>
                        <a:rPr lang="es-MX" sz="1300" b="0" kern="100" baseline="0" dirty="0">
                          <a:effectLst/>
                          <a:latin typeface="Noto Sans" panose="020B0502040504020204" pitchFamily="34" charset="0"/>
                          <a:ea typeface="Noto Sans" panose="020B0502040504020204" pitchFamily="34" charset="0"/>
                          <a:cs typeface="Noto Sans" panose="020B0502040504020204" pitchFamily="34" charset="0"/>
                        </a:rPr>
                        <a:t> el expediente al INDAABIN para su autorización. </a:t>
                      </a:r>
                    </a:p>
                    <a:p>
                      <a:pPr algn="just">
                        <a:lnSpc>
                          <a:spcPct val="100000"/>
                        </a:lnSpc>
                        <a:spcAft>
                          <a:spcPts val="0"/>
                        </a:spcAft>
                      </a:pPr>
                      <a:r>
                        <a:rPr lang="es-MX" sz="1300" b="0" kern="100" baseline="0" dirty="0">
                          <a:effectLst/>
                          <a:latin typeface="Noto Sans" panose="020B0502040504020204" pitchFamily="34" charset="0"/>
                          <a:ea typeface="Noto Sans" panose="020B0502040504020204" pitchFamily="34" charset="0"/>
                          <a:cs typeface="Noto Sans" panose="020B0502040504020204" pitchFamily="34" charset="0"/>
                        </a:rPr>
                        <a:t>Con oficio número PRES/LMARAPF.15/ANA-012/2025 de fecha 27 de marzo de 2025, el INDAABIN Autorizó la contratación. En proceso de formalización con vigencia del 1 de abril al 31 de diciembre de 2025</a:t>
                      </a:r>
                      <a:endParaRPr lang="es-MX" sz="1300" b="0" kern="100" baseline="0" dirty="0">
                        <a:effectLst/>
                        <a:latin typeface="Noto Sans"/>
                        <a:ea typeface="Noto Sans" panose="020B0502040504020204" pitchFamily="34" charset="0"/>
                        <a:cs typeface="Noto Sans" panose="020B0502040504020204" pitchFamily="34" charset="0"/>
                      </a:endParaRPr>
                    </a:p>
                    <a:p>
                      <a:pPr algn="just">
                        <a:lnSpc>
                          <a:spcPct val="100000"/>
                        </a:lnSpc>
                        <a:spcAft>
                          <a:spcPts val="0"/>
                        </a:spcAft>
                      </a:pPr>
                      <a:endParaRPr lang="es-MX" sz="1300" b="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4582078"/>
                  </a:ext>
                </a:extLst>
              </a:tr>
            </a:tbl>
          </a:graphicData>
        </a:graphic>
      </p:graphicFrame>
    </p:spTree>
    <p:extLst>
      <p:ext uri="{BB962C8B-B14F-4D97-AF65-F5344CB8AC3E}">
        <p14:creationId xmlns:p14="http://schemas.microsoft.com/office/powerpoint/2010/main" val="3576578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52;p16">
            <a:extLst>
              <a:ext uri="{FF2B5EF4-FFF2-40B4-BE49-F238E27FC236}">
                <a16:creationId xmlns:a16="http://schemas.microsoft.com/office/drawing/2014/main" id="{94B4501F-34F7-FED5-2649-EB8AADF775DF}"/>
              </a:ext>
            </a:extLst>
          </p:cNvPr>
          <p:cNvSpPr txBox="1"/>
          <p:nvPr/>
        </p:nvSpPr>
        <p:spPr>
          <a:xfrm>
            <a:off x="4837969" y="2027170"/>
            <a:ext cx="5282500" cy="492443"/>
          </a:xfrm>
          <a:prstGeom prst="rect">
            <a:avLst/>
          </a:prstGeom>
          <a:noFill/>
          <a:ln>
            <a:noFill/>
          </a:ln>
        </p:spPr>
        <p:txBody>
          <a:bodyPr spcFirstLastPara="1" wrap="square" lIns="91425" tIns="45700" rIns="91425" bIns="45700" anchor="t" anchorCtr="0">
            <a:noAutofit/>
          </a:bodyPr>
          <a:lstStyle/>
          <a:p>
            <a:pPr lvl="0" algn="ctr"/>
            <a:endParaRPr lang="es-ES_tradnl" sz="2400" b="1" dirty="0">
              <a:solidFill>
                <a:srgbClr val="A7802D"/>
              </a:solidFill>
              <a:latin typeface="Patria"/>
              <a:ea typeface="Montserrat SemiBold"/>
              <a:cs typeface="Patria"/>
              <a:sym typeface="Montserrat SemiBold"/>
            </a:endParaRPr>
          </a:p>
        </p:txBody>
      </p:sp>
      <p:sp>
        <p:nvSpPr>
          <p:cNvPr id="4" name="CuadroTexto 2">
            <a:extLst>
              <a:ext uri="{FF2B5EF4-FFF2-40B4-BE49-F238E27FC236}">
                <a16:creationId xmlns:a16="http://schemas.microsoft.com/office/drawing/2014/main" id="{27F646A4-6523-922E-F837-3DE70EEE3FD4}"/>
              </a:ext>
            </a:extLst>
          </p:cNvPr>
          <p:cNvSpPr txBox="1"/>
          <p:nvPr/>
        </p:nvSpPr>
        <p:spPr>
          <a:xfrm>
            <a:off x="609272"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Cancelación de Inmuebles</a:t>
            </a:r>
          </a:p>
        </p:txBody>
      </p:sp>
      <p:graphicFrame>
        <p:nvGraphicFramePr>
          <p:cNvPr id="5" name="Tabla 4">
            <a:extLst>
              <a:ext uri="{FF2B5EF4-FFF2-40B4-BE49-F238E27FC236}">
                <a16:creationId xmlns:a16="http://schemas.microsoft.com/office/drawing/2014/main" id="{654BC16C-7DFC-7B18-C7BB-350D7DDA51B8}"/>
              </a:ext>
            </a:extLst>
          </p:cNvPr>
          <p:cNvGraphicFramePr>
            <a:graphicFrameLocks noGrp="1"/>
          </p:cNvGraphicFramePr>
          <p:nvPr>
            <p:extLst>
              <p:ext uri="{D42A27DB-BD31-4B8C-83A1-F6EECF244321}">
                <p14:modId xmlns:p14="http://schemas.microsoft.com/office/powerpoint/2010/main" val="400706015"/>
              </p:ext>
            </p:extLst>
          </p:nvPr>
        </p:nvGraphicFramePr>
        <p:xfrm>
          <a:off x="360307" y="3136530"/>
          <a:ext cx="14824186" cy="6618017"/>
        </p:xfrm>
        <a:graphic>
          <a:graphicData uri="http://schemas.openxmlformats.org/drawingml/2006/table">
            <a:tbl>
              <a:tblPr/>
              <a:tblGrid>
                <a:gridCol w="493675">
                  <a:extLst>
                    <a:ext uri="{9D8B030D-6E8A-4147-A177-3AD203B41FA5}">
                      <a16:colId xmlns:a16="http://schemas.microsoft.com/office/drawing/2014/main" val="2606188287"/>
                    </a:ext>
                  </a:extLst>
                </a:gridCol>
                <a:gridCol w="1282586">
                  <a:extLst>
                    <a:ext uri="{9D8B030D-6E8A-4147-A177-3AD203B41FA5}">
                      <a16:colId xmlns:a16="http://schemas.microsoft.com/office/drawing/2014/main" val="2496364686"/>
                    </a:ext>
                  </a:extLst>
                </a:gridCol>
                <a:gridCol w="2037048">
                  <a:extLst>
                    <a:ext uri="{9D8B030D-6E8A-4147-A177-3AD203B41FA5}">
                      <a16:colId xmlns:a16="http://schemas.microsoft.com/office/drawing/2014/main" val="296413697"/>
                    </a:ext>
                  </a:extLst>
                </a:gridCol>
                <a:gridCol w="1961602">
                  <a:extLst>
                    <a:ext uri="{9D8B030D-6E8A-4147-A177-3AD203B41FA5}">
                      <a16:colId xmlns:a16="http://schemas.microsoft.com/office/drawing/2014/main" val="3119781505"/>
                    </a:ext>
                  </a:extLst>
                </a:gridCol>
                <a:gridCol w="1252407">
                  <a:extLst>
                    <a:ext uri="{9D8B030D-6E8A-4147-A177-3AD203B41FA5}">
                      <a16:colId xmlns:a16="http://schemas.microsoft.com/office/drawing/2014/main" val="3578888556"/>
                    </a:ext>
                  </a:extLst>
                </a:gridCol>
                <a:gridCol w="1539103">
                  <a:extLst>
                    <a:ext uri="{9D8B030D-6E8A-4147-A177-3AD203B41FA5}">
                      <a16:colId xmlns:a16="http://schemas.microsoft.com/office/drawing/2014/main" val="3039400762"/>
                    </a:ext>
                  </a:extLst>
                </a:gridCol>
                <a:gridCol w="1282585">
                  <a:extLst>
                    <a:ext uri="{9D8B030D-6E8A-4147-A177-3AD203B41FA5}">
                      <a16:colId xmlns:a16="http://schemas.microsoft.com/office/drawing/2014/main" val="3614597596"/>
                    </a:ext>
                  </a:extLst>
                </a:gridCol>
                <a:gridCol w="1554193">
                  <a:extLst>
                    <a:ext uri="{9D8B030D-6E8A-4147-A177-3AD203B41FA5}">
                      <a16:colId xmlns:a16="http://schemas.microsoft.com/office/drawing/2014/main" val="1712782024"/>
                    </a:ext>
                  </a:extLst>
                </a:gridCol>
                <a:gridCol w="3420987">
                  <a:extLst>
                    <a:ext uri="{9D8B030D-6E8A-4147-A177-3AD203B41FA5}">
                      <a16:colId xmlns:a16="http://schemas.microsoft.com/office/drawing/2014/main" val="1926853443"/>
                    </a:ext>
                  </a:extLst>
                </a:gridCol>
              </a:tblGrid>
              <a:tr h="924341">
                <a:tc>
                  <a:txBody>
                    <a:bodyPr/>
                    <a:lstStyle/>
                    <a:p>
                      <a:pPr algn="ctr" fontAlgn="ctr"/>
                      <a:r>
                        <a:rPr lang="es-MX" sz="1300" b="1" i="0" u="none" strike="noStrike" dirty="0" err="1">
                          <a:solidFill>
                            <a:srgbClr val="FFFFFF"/>
                          </a:solidFill>
                          <a:effectLst/>
                          <a:latin typeface="Arial" panose="020B0604020202020204" pitchFamily="34" charset="0"/>
                        </a:rPr>
                        <a:t>Nº</a:t>
                      </a:r>
                      <a:endParaRPr lang="es-MX" sz="1300" b="1" i="0" u="none" strike="noStrike" dirty="0">
                        <a:solidFill>
                          <a:srgbClr val="FFFFFF"/>
                        </a:solidFill>
                        <a:effectLst/>
                        <a:latin typeface="Arial" panose="020B06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OOAD</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DOMICILIO ACTUAL</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 </a:t>
                      </a:r>
                    </a:p>
                    <a:p>
                      <a:pPr algn="ctr" fontAlgn="ctr"/>
                      <a:r>
                        <a:rPr lang="es-MX" sz="1300" b="1" i="0" u="none" strike="noStrike" dirty="0">
                          <a:solidFill>
                            <a:srgbClr val="FFFFFF"/>
                          </a:solidFill>
                          <a:effectLst/>
                          <a:latin typeface="Arial" panose="020B0604020202020204" pitchFamily="34" charset="0"/>
                        </a:rPr>
                        <a:t>SERVICIO</a:t>
                      </a:r>
                    </a:p>
                    <a:p>
                      <a:pPr algn="ctr" fontAlgn="ctr"/>
                      <a:r>
                        <a:rPr lang="es-MX" sz="1300" b="1" i="0" u="none" strike="noStrike" dirty="0">
                          <a:solidFill>
                            <a:srgbClr val="FFFFFF"/>
                          </a:solidFill>
                          <a:effectLst/>
                          <a:latin typeface="Arial" panose="020B0604020202020204" pitchFamily="34" charset="0"/>
                        </a:rPr>
                        <a:t>OTORGADO</a:t>
                      </a:r>
                    </a:p>
                    <a:p>
                      <a:pPr algn="ctr" fontAlgn="ctr"/>
                      <a:r>
                        <a:rPr lang="es-MX" sz="1300" b="1" i="0" u="none" strike="noStrike" dirty="0">
                          <a:solidFill>
                            <a:srgbClr val="FFFFFF"/>
                          </a:solidFill>
                          <a:effectLst/>
                          <a:latin typeface="Arial" panose="020B0604020202020204" pitchFamily="34" charset="0"/>
                        </a:rPr>
                        <a:t>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FIGURA AUTORIZADA 2025</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kern="1200" dirty="0">
                          <a:solidFill>
                            <a:srgbClr val="FFFFFF"/>
                          </a:solidFill>
                          <a:effectLst/>
                          <a:latin typeface="Arial" panose="020B0604020202020204" pitchFamily="34" charset="0"/>
                          <a:ea typeface="+mn-ea"/>
                          <a:cs typeface="+mn-cs"/>
                        </a:rPr>
                        <a:t>SUPERFICIE TERRENO</a:t>
                      </a:r>
                    </a:p>
                    <a:p>
                      <a:pPr algn="ctr" fontAlgn="ctr"/>
                      <a:r>
                        <a:rPr lang="es-MX" sz="1300" b="1" i="0" u="none" strike="noStrike" kern="1200" dirty="0">
                          <a:solidFill>
                            <a:srgbClr val="FFFFFF"/>
                          </a:solidFill>
                          <a:effectLst/>
                          <a:latin typeface="Arial" panose="020B0604020202020204" pitchFamily="34" charset="0"/>
                          <a:ea typeface="+mn-ea"/>
                          <a:cs typeface="+mn-cs"/>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kern="1200" dirty="0">
                          <a:solidFill>
                            <a:srgbClr val="FFFFFF"/>
                          </a:solidFill>
                          <a:effectLst/>
                          <a:latin typeface="Arial" panose="020B0604020202020204" pitchFamily="34" charset="0"/>
                          <a:ea typeface="+mn-ea"/>
                          <a:cs typeface="+mn-cs"/>
                        </a:rPr>
                        <a:t>SUPERFICIE RENTABLE</a:t>
                      </a:r>
                    </a:p>
                    <a:p>
                      <a:pPr algn="ctr" fontAlgn="ctr"/>
                      <a:r>
                        <a:rPr lang="es-MX" sz="1300" b="1" i="0" u="none" strike="noStrike" kern="1200" dirty="0">
                          <a:solidFill>
                            <a:srgbClr val="FFFFFF"/>
                          </a:solidFill>
                          <a:effectLst/>
                          <a:latin typeface="Arial" panose="020B0604020202020204" pitchFamily="34" charset="0"/>
                          <a:ea typeface="+mn-ea"/>
                          <a:cs typeface="+mn-cs"/>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IMPORTE DE RENTA MENSUAL</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ESTATUS</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extLst>
                  <a:ext uri="{0D108BD9-81ED-4DB2-BD59-A6C34878D82A}">
                    <a16:rowId xmlns:a16="http://schemas.microsoft.com/office/drawing/2014/main" val="3241959557"/>
                  </a:ext>
                </a:extLst>
              </a:tr>
              <a:tr h="1474365">
                <a:tc>
                  <a:txBody>
                    <a:bodyPr/>
                    <a:lstStyle/>
                    <a:p>
                      <a:pPr algn="ctr" fontAlgn="ctr"/>
                      <a:r>
                        <a:rPr lang="es-MX" sz="1300" b="0" i="0" u="none" strike="noStrike" dirty="0">
                          <a:solidFill>
                            <a:srgbClr val="A7802D"/>
                          </a:solidFill>
                          <a:effectLst/>
                          <a:latin typeface="Arial" panose="020B0604020202020204" pitchFamily="34" charset="0"/>
                        </a:rPr>
                        <a:t>1</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Coahuila</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s-MX" sz="1300" b="0" i="0" u="none" strike="noStrike" dirty="0">
                          <a:solidFill>
                            <a:srgbClr val="000000"/>
                          </a:solidFill>
                          <a:effectLst/>
                          <a:latin typeface="Arial" panose="020B0604020202020204" pitchFamily="34" charset="0"/>
                        </a:rPr>
                        <a:t>Calle Román Cepeda No. 314, Zona Centro, C.P. 25350, Arteaga, Coahuila</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Unidad de Medicina Familiar No. 4</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Cancelación</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194.00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194.00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$86,304.00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ctr"/>
                      <a:r>
                        <a:rPr lang="es-MX" sz="1300" b="0" i="0" u="none" strike="noStrike" dirty="0">
                          <a:solidFill>
                            <a:srgbClr val="000000"/>
                          </a:solidFill>
                          <a:effectLst/>
                          <a:latin typeface="Arial" panose="020B0604020202020204" pitchFamily="34" charset="0"/>
                        </a:rPr>
                        <a:t>Con oficio 059001100100/0225/2025 del 09 de abril de 2025, el OOAD informó que el 28 de marzo de 2025 se iniciaron operaciones en el predio otorgado en comodato.</a:t>
                      </a:r>
                    </a:p>
                    <a:p>
                      <a:pPr algn="just" fontAlgn="ctr"/>
                      <a:endParaRPr lang="es-MX" sz="1300" b="0" i="0" u="none" strike="noStrike" dirty="0">
                        <a:solidFill>
                          <a:srgbClr val="000000"/>
                        </a:solidFill>
                        <a:effectLst/>
                        <a:latin typeface="Arial" panose="020B0604020202020204" pitchFamily="34" charset="0"/>
                      </a:endParaRPr>
                    </a:p>
                    <a:p>
                      <a:pPr algn="just" fontAlgn="ctr"/>
                      <a:r>
                        <a:rPr lang="es-MX" sz="1300" b="0" i="0" u="none" strike="noStrike" dirty="0">
                          <a:solidFill>
                            <a:srgbClr val="000000"/>
                          </a:solidFill>
                          <a:effectLst/>
                          <a:latin typeface="Arial" panose="020B0604020202020204" pitchFamily="34" charset="0"/>
                        </a:rPr>
                        <a:t>Pendiente Acta de Entrega</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48877301"/>
                  </a:ext>
                </a:extLst>
              </a:tr>
              <a:tr h="832000">
                <a:tc>
                  <a:txBody>
                    <a:bodyPr/>
                    <a:lstStyle/>
                    <a:p>
                      <a:pPr algn="ctr" fontAlgn="ctr"/>
                      <a:r>
                        <a:rPr lang="es-MX" sz="1300" b="0" i="0" u="none" strike="noStrike">
                          <a:solidFill>
                            <a:srgbClr val="A7802D"/>
                          </a:solidFill>
                          <a:effectLst/>
                          <a:latin typeface="Arial" panose="020B0604020202020204" pitchFamily="34" charset="0"/>
                        </a:rPr>
                        <a:t>2</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Jalisco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s-MX" sz="1300" b="0" i="0" u="none" strike="noStrike" dirty="0">
                          <a:solidFill>
                            <a:srgbClr val="000000"/>
                          </a:solidFill>
                          <a:effectLst/>
                          <a:latin typeface="Arial" panose="020B0604020202020204" pitchFamily="34" charset="0"/>
                        </a:rPr>
                        <a:t>Calle Javier Mina  </a:t>
                      </a:r>
                      <a:r>
                        <a:rPr lang="es-MX" sz="1300" b="0" i="0" u="none" strike="noStrike" dirty="0" err="1">
                          <a:solidFill>
                            <a:srgbClr val="000000"/>
                          </a:solidFill>
                          <a:effectLst/>
                          <a:latin typeface="Arial" panose="020B0604020202020204" pitchFamily="34" charset="0"/>
                        </a:rPr>
                        <a:t>Nº</a:t>
                      </a:r>
                      <a:r>
                        <a:rPr lang="es-MX" sz="1300" b="0" i="0" u="none" strike="noStrike" dirty="0">
                          <a:solidFill>
                            <a:srgbClr val="000000"/>
                          </a:solidFill>
                          <a:effectLst/>
                          <a:latin typeface="Arial" panose="020B0604020202020204" pitchFamily="34" charset="0"/>
                        </a:rPr>
                        <a:t>. 28, Colonia Centro, C.P. 49120, Gómez Farías, Jalisco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Unidad de Medicina Familiar </a:t>
                      </a:r>
                      <a:r>
                        <a:rPr lang="es-MX" sz="1300" b="0" i="0" u="none" strike="noStrike" dirty="0" err="1">
                          <a:solidFill>
                            <a:srgbClr val="000000"/>
                          </a:solidFill>
                          <a:effectLst/>
                          <a:latin typeface="Arial" panose="020B0604020202020204" pitchFamily="34" charset="0"/>
                        </a:rPr>
                        <a:t>Nº</a:t>
                      </a:r>
                      <a:r>
                        <a:rPr lang="es-MX" sz="1300" b="0" i="0" u="none" strike="noStrike" dirty="0">
                          <a:solidFill>
                            <a:srgbClr val="000000"/>
                          </a:solidFill>
                          <a:effectLst/>
                          <a:latin typeface="Arial" panose="020B0604020202020204" pitchFamily="34" charset="0"/>
                        </a:rPr>
                        <a:t>. 114</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Cancelación</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181.50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181.50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$43,876.00 MÁS IVA</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ctr"/>
                      <a:r>
                        <a:rPr lang="es-MX" sz="1300" b="1" i="0" u="none" strike="noStrike" dirty="0">
                          <a:solidFill>
                            <a:srgbClr val="000000"/>
                          </a:solidFill>
                          <a:effectLst/>
                          <a:latin typeface="Arial" panose="020B0604020202020204" pitchFamily="34" charset="0"/>
                        </a:rPr>
                        <a:t> </a:t>
                      </a:r>
                      <a:r>
                        <a:rPr lang="es-MX" sz="1300" b="0" i="0" u="none" strike="noStrike" dirty="0">
                          <a:solidFill>
                            <a:srgbClr val="000000"/>
                          </a:solidFill>
                          <a:effectLst/>
                          <a:latin typeface="Arial" panose="020B0604020202020204" pitchFamily="34" charset="0"/>
                        </a:rPr>
                        <a:t>Continúa en operación.</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90871344"/>
                  </a:ext>
                </a:extLst>
              </a:tr>
              <a:tr h="1341059">
                <a:tc>
                  <a:txBody>
                    <a:bodyPr/>
                    <a:lstStyle/>
                    <a:p>
                      <a:pPr algn="ctr" fontAlgn="ctr"/>
                      <a:r>
                        <a:rPr lang="es-MX" sz="1300" b="0" i="0" u="none" strike="noStrike" dirty="0">
                          <a:solidFill>
                            <a:srgbClr val="A7802D"/>
                          </a:solidFill>
                          <a:effectLst/>
                          <a:latin typeface="Arial" panose="020B0604020202020204" pitchFamily="34" charset="0"/>
                        </a:rPr>
                        <a:t>3</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Estado de México Poniente</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Calle </a:t>
                      </a:r>
                      <a:r>
                        <a:rPr lang="es-MX" sz="1300" b="0" i="0" u="none" strike="noStrike" dirty="0" err="1">
                          <a:solidFill>
                            <a:srgbClr val="000000"/>
                          </a:solidFill>
                          <a:effectLst/>
                          <a:latin typeface="Arial" panose="020B0604020202020204" pitchFamily="34" charset="0"/>
                        </a:rPr>
                        <a:t>Urawa</a:t>
                      </a:r>
                      <a:r>
                        <a:rPr lang="es-MX" sz="1300" b="0" i="0" u="none" strike="noStrike" dirty="0">
                          <a:solidFill>
                            <a:srgbClr val="000000"/>
                          </a:solidFill>
                          <a:effectLst/>
                          <a:latin typeface="Arial" panose="020B0604020202020204" pitchFamily="34" charset="0"/>
                        </a:rPr>
                        <a:t> </a:t>
                      </a:r>
                      <a:r>
                        <a:rPr lang="es-MX" sz="1300" b="0" i="0" u="none" strike="noStrike" dirty="0" err="1">
                          <a:solidFill>
                            <a:srgbClr val="000000"/>
                          </a:solidFill>
                          <a:effectLst/>
                          <a:latin typeface="Arial" panose="020B0604020202020204" pitchFamily="34" charset="0"/>
                        </a:rPr>
                        <a:t>Nº</a:t>
                      </a:r>
                      <a:r>
                        <a:rPr lang="es-MX" sz="1300" b="0" i="0" u="none" strike="noStrike" dirty="0">
                          <a:solidFill>
                            <a:srgbClr val="000000"/>
                          </a:solidFill>
                          <a:effectLst/>
                          <a:latin typeface="Arial" panose="020B0604020202020204" pitchFamily="34" charset="0"/>
                        </a:rPr>
                        <a:t> 121, Toluca, Colonia Progreso, C.P. 50150, Estado de México Poniente</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Unidad de Medicina Familiar Nº.230 Comisión Federal de Electricidad</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Cancelación</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112.38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112.38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$8,500.00 MÁS IVA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ctr"/>
                      <a:r>
                        <a:rPr lang="es-MX" sz="1300" b="0" i="0" u="none" strike="noStrike" dirty="0">
                          <a:solidFill>
                            <a:srgbClr val="000000"/>
                          </a:solidFill>
                          <a:effectLst/>
                          <a:latin typeface="Arial" panose="020B0604020202020204" pitchFamily="34" charset="0"/>
                        </a:rPr>
                        <a:t>Con oficio N° 169001/100100/NOV0462/2024 de fecha 23 de mayo de 2024, el OOAD informó que el servicio de la UMF N° 230, seria trasladado al inmueble ubicado en calle Manuel Sandoval No. 221 Colonia Vértice, C.P. 50150, Toluca Estado de México, bajo la figura de Comodato. </a:t>
                      </a:r>
                    </a:p>
                    <a:p>
                      <a:pPr algn="just" fontAlgn="ctr"/>
                      <a:endParaRPr lang="es-MX" sz="1300" b="0" i="0" u="none" strike="noStrike" dirty="0">
                        <a:solidFill>
                          <a:srgbClr val="000000"/>
                        </a:solidFill>
                        <a:effectLst/>
                        <a:latin typeface="Arial" panose="020B06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5059329"/>
                  </a:ext>
                </a:extLst>
              </a:tr>
              <a:tr h="1794102">
                <a:tc>
                  <a:txBody>
                    <a:bodyPr/>
                    <a:lstStyle/>
                    <a:p>
                      <a:pPr algn="ctr" fontAlgn="ctr"/>
                      <a:r>
                        <a:rPr lang="es-MX" sz="1300" b="0" i="0" u="none" strike="noStrike" dirty="0">
                          <a:solidFill>
                            <a:srgbClr val="A7802D"/>
                          </a:solidFill>
                          <a:effectLst/>
                          <a:latin typeface="Arial" panose="020B0604020202020204" pitchFamily="34" charset="0"/>
                        </a:rPr>
                        <a:t>4</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Veracruz Norte</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Calle 16 de Septiembre No. 90, Colonia Centro, C.P. 93660 Jalacingo, Veracruz Norte</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Consultorio de Unidad Medica</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Cancelación</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57.65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57.65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$3,724.00 MÁS IVA</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ctr"/>
                      <a:r>
                        <a:rPr lang="es-MX" sz="1200" b="0" i="0" u="none" strike="noStrike" dirty="0">
                          <a:solidFill>
                            <a:srgbClr val="000000"/>
                          </a:solidFill>
                          <a:effectLst/>
                          <a:latin typeface="Arial" panose="020B0604020202020204" pitchFamily="34" charset="0"/>
                        </a:rPr>
                        <a:t>Con oficio número 09534314D2/6333 de fecha 13 de mayo de 2024, la DAC tomó conocimiento de la Cancelación del arrendamiento. Asimismo, se acusó de recibido Acta Circunstanciada de Entrega-Recepción de fecha 23 de febrero de 2024, suscrita por el propietario y el JSA, mediante la cual se formalizó la entrega física del inmueble.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532666"/>
                  </a:ext>
                </a:extLst>
              </a:tr>
            </a:tbl>
          </a:graphicData>
        </a:graphic>
      </p:graphicFrame>
      <p:sp>
        <p:nvSpPr>
          <p:cNvPr id="3" name="CuadroTexto 2">
            <a:extLst>
              <a:ext uri="{FF2B5EF4-FFF2-40B4-BE49-F238E27FC236}">
                <a16:creationId xmlns:a16="http://schemas.microsoft.com/office/drawing/2014/main" id="{DDF80E92-CF4C-FA05-E2DF-52FCFD7C8CB3}"/>
              </a:ext>
            </a:extLst>
          </p:cNvPr>
          <p:cNvSpPr txBox="1"/>
          <p:nvPr/>
        </p:nvSpPr>
        <p:spPr>
          <a:xfrm>
            <a:off x="373955" y="2416177"/>
            <a:ext cx="14810538" cy="646331"/>
          </a:xfrm>
          <a:prstGeom prst="rect">
            <a:avLst/>
          </a:prstGeom>
          <a:noFill/>
        </p:spPr>
        <p:txBody>
          <a:bodyPr wrap="square" rtlCol="0">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En el Programa de Arrendamiento Inmobiliario 2025 “Régimen Ordinario”, aprobado por el Consejo Técnico con Acuerdo ACDO.SA2.HCT.260225/48.P.DA., se consideró la </a:t>
            </a:r>
            <a:r>
              <a:rPr lang="es-MX" b="1" dirty="0">
                <a:latin typeface="Noto Sans" panose="020B0502040504020204" pitchFamily="34" charset="0"/>
                <a:ea typeface="Noto Sans" panose="020B0502040504020204" pitchFamily="34" charset="0"/>
                <a:cs typeface="Noto Sans" panose="020B0502040504020204" pitchFamily="34" charset="0"/>
              </a:rPr>
              <a:t>cancelación</a:t>
            </a:r>
            <a:r>
              <a:rPr lang="es-MX" dirty="0">
                <a:latin typeface="Noto Sans" panose="020B0502040504020204" pitchFamily="34" charset="0"/>
                <a:ea typeface="Noto Sans" panose="020B0502040504020204" pitchFamily="34" charset="0"/>
                <a:cs typeface="Noto Sans" panose="020B0502040504020204" pitchFamily="34" charset="0"/>
              </a:rPr>
              <a:t> de los siguientes </a:t>
            </a:r>
            <a:r>
              <a:rPr lang="es-MX" b="1" dirty="0">
                <a:latin typeface="Noto Sans" panose="020B0502040504020204" pitchFamily="34" charset="0"/>
                <a:ea typeface="Noto Sans" panose="020B0502040504020204" pitchFamily="34" charset="0"/>
                <a:cs typeface="Noto Sans" panose="020B0502040504020204" pitchFamily="34" charset="0"/>
              </a:rPr>
              <a:t>cuatro</a:t>
            </a:r>
            <a:r>
              <a:rPr lang="es-MX" dirty="0">
                <a:latin typeface="Noto Sans" panose="020B0502040504020204" pitchFamily="34" charset="0"/>
                <a:ea typeface="Noto Sans" panose="020B0502040504020204" pitchFamily="34" charset="0"/>
                <a:cs typeface="Noto Sans" panose="020B0502040504020204" pitchFamily="34" charset="0"/>
              </a:rPr>
              <a:t> inmuebles:</a:t>
            </a:r>
          </a:p>
        </p:txBody>
      </p:sp>
      <p:sp>
        <p:nvSpPr>
          <p:cNvPr id="7" name="Google Shape;252;p16">
            <a:extLst>
              <a:ext uri="{FF2B5EF4-FFF2-40B4-BE49-F238E27FC236}">
                <a16:creationId xmlns:a16="http://schemas.microsoft.com/office/drawing/2014/main" id="{04BCFCA8-2B42-5D31-733C-9F884CB04714}"/>
              </a:ext>
            </a:extLst>
          </p:cNvPr>
          <p:cNvSpPr txBox="1"/>
          <p:nvPr/>
        </p:nvSpPr>
        <p:spPr>
          <a:xfrm>
            <a:off x="4940082" y="1927666"/>
            <a:ext cx="5282500" cy="492443"/>
          </a:xfrm>
          <a:prstGeom prst="rect">
            <a:avLst/>
          </a:prstGeom>
          <a:noFill/>
          <a:ln>
            <a:noFill/>
          </a:ln>
        </p:spPr>
        <p:txBody>
          <a:bodyPr spcFirstLastPara="1" wrap="square" lIns="91425" tIns="45700" rIns="91425" bIns="45700" anchor="t" anchorCtr="0">
            <a:noAutofit/>
          </a:bodyPr>
          <a:lstStyle/>
          <a:p>
            <a:pPr lvl="0" algn="ctr"/>
            <a:r>
              <a:rPr lang="es-ES_tradnl" sz="2400" b="1" dirty="0">
                <a:solidFill>
                  <a:srgbClr val="A7802D"/>
                </a:solidFill>
                <a:latin typeface="Patria"/>
                <a:ea typeface="Montserrat SemiBold"/>
                <a:cs typeface="Patria"/>
                <a:sym typeface="Montserrat SemiBold"/>
              </a:rPr>
              <a:t>Cancelaciones Programadas</a:t>
            </a:r>
          </a:p>
        </p:txBody>
      </p:sp>
    </p:spTree>
    <p:extLst>
      <p:ext uri="{BB962C8B-B14F-4D97-AF65-F5344CB8AC3E}">
        <p14:creationId xmlns:p14="http://schemas.microsoft.com/office/powerpoint/2010/main" val="2153575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F1F3C-F76D-6CD8-9257-E8DAE13AD533}"/>
            </a:ext>
          </a:extLst>
        </p:cNvPr>
        <p:cNvGrpSpPr/>
        <p:nvPr/>
      </p:nvGrpSpPr>
      <p:grpSpPr>
        <a:xfrm>
          <a:off x="0" y="0"/>
          <a:ext cx="0" cy="0"/>
          <a:chOff x="0" y="0"/>
          <a:chExt cx="0" cy="0"/>
        </a:xfrm>
      </p:grpSpPr>
      <p:sp>
        <p:nvSpPr>
          <p:cNvPr id="2" name="Google Shape;252;p16">
            <a:extLst>
              <a:ext uri="{FF2B5EF4-FFF2-40B4-BE49-F238E27FC236}">
                <a16:creationId xmlns:a16="http://schemas.microsoft.com/office/drawing/2014/main" id="{ED298CD7-60F9-47C0-0099-CFE960020821}"/>
              </a:ext>
            </a:extLst>
          </p:cNvPr>
          <p:cNvSpPr txBox="1"/>
          <p:nvPr/>
        </p:nvSpPr>
        <p:spPr>
          <a:xfrm>
            <a:off x="4837969" y="2027170"/>
            <a:ext cx="5282500" cy="492443"/>
          </a:xfrm>
          <a:prstGeom prst="rect">
            <a:avLst/>
          </a:prstGeom>
          <a:noFill/>
          <a:ln>
            <a:noFill/>
          </a:ln>
        </p:spPr>
        <p:txBody>
          <a:bodyPr spcFirstLastPara="1" wrap="square" lIns="91425" tIns="45700" rIns="91425" bIns="45700" anchor="t" anchorCtr="0">
            <a:noAutofit/>
          </a:bodyPr>
          <a:lstStyle/>
          <a:p>
            <a:pPr lvl="0" algn="ctr"/>
            <a:endParaRPr lang="es-ES_tradnl" sz="2400" b="1" dirty="0">
              <a:solidFill>
                <a:srgbClr val="A7802D"/>
              </a:solidFill>
              <a:latin typeface="Patria"/>
              <a:ea typeface="Montserrat SemiBold"/>
              <a:cs typeface="Patria"/>
              <a:sym typeface="Montserrat SemiBold"/>
            </a:endParaRPr>
          </a:p>
        </p:txBody>
      </p:sp>
      <p:graphicFrame>
        <p:nvGraphicFramePr>
          <p:cNvPr id="6" name="Tabla 5">
            <a:extLst>
              <a:ext uri="{FF2B5EF4-FFF2-40B4-BE49-F238E27FC236}">
                <a16:creationId xmlns:a16="http://schemas.microsoft.com/office/drawing/2014/main" id="{4C424443-0FE1-2A86-5E4B-3AF8FACB526D}"/>
              </a:ext>
            </a:extLst>
          </p:cNvPr>
          <p:cNvGraphicFramePr>
            <a:graphicFrameLocks noGrp="1"/>
          </p:cNvGraphicFramePr>
          <p:nvPr>
            <p:extLst>
              <p:ext uri="{D42A27DB-BD31-4B8C-83A1-F6EECF244321}">
                <p14:modId xmlns:p14="http://schemas.microsoft.com/office/powerpoint/2010/main" val="3170621361"/>
              </p:ext>
            </p:extLst>
          </p:nvPr>
        </p:nvGraphicFramePr>
        <p:xfrm>
          <a:off x="387604" y="3751996"/>
          <a:ext cx="14938831" cy="5458679"/>
        </p:xfrm>
        <a:graphic>
          <a:graphicData uri="http://schemas.openxmlformats.org/drawingml/2006/table">
            <a:tbl>
              <a:tblPr/>
              <a:tblGrid>
                <a:gridCol w="634345">
                  <a:extLst>
                    <a:ext uri="{9D8B030D-6E8A-4147-A177-3AD203B41FA5}">
                      <a16:colId xmlns:a16="http://schemas.microsoft.com/office/drawing/2014/main" val="3883821172"/>
                    </a:ext>
                  </a:extLst>
                </a:gridCol>
                <a:gridCol w="1657447">
                  <a:extLst>
                    <a:ext uri="{9D8B030D-6E8A-4147-A177-3AD203B41FA5}">
                      <a16:colId xmlns:a16="http://schemas.microsoft.com/office/drawing/2014/main" val="386908336"/>
                    </a:ext>
                  </a:extLst>
                </a:gridCol>
                <a:gridCol w="2433670">
                  <a:extLst>
                    <a:ext uri="{9D8B030D-6E8A-4147-A177-3AD203B41FA5}">
                      <a16:colId xmlns:a16="http://schemas.microsoft.com/office/drawing/2014/main" val="1481878591"/>
                    </a:ext>
                  </a:extLst>
                </a:gridCol>
                <a:gridCol w="1741109">
                  <a:extLst>
                    <a:ext uri="{9D8B030D-6E8A-4147-A177-3AD203B41FA5}">
                      <a16:colId xmlns:a16="http://schemas.microsoft.com/office/drawing/2014/main" val="113017896"/>
                    </a:ext>
                  </a:extLst>
                </a:gridCol>
                <a:gridCol w="1527738">
                  <a:extLst>
                    <a:ext uri="{9D8B030D-6E8A-4147-A177-3AD203B41FA5}">
                      <a16:colId xmlns:a16="http://schemas.microsoft.com/office/drawing/2014/main" val="3574740977"/>
                    </a:ext>
                  </a:extLst>
                </a:gridCol>
                <a:gridCol w="1445234">
                  <a:extLst>
                    <a:ext uri="{9D8B030D-6E8A-4147-A177-3AD203B41FA5}">
                      <a16:colId xmlns:a16="http://schemas.microsoft.com/office/drawing/2014/main" val="2942335525"/>
                    </a:ext>
                  </a:extLst>
                </a:gridCol>
                <a:gridCol w="1365576">
                  <a:extLst>
                    <a:ext uri="{9D8B030D-6E8A-4147-A177-3AD203B41FA5}">
                      <a16:colId xmlns:a16="http://schemas.microsoft.com/office/drawing/2014/main" val="2233188604"/>
                    </a:ext>
                  </a:extLst>
                </a:gridCol>
                <a:gridCol w="1425321">
                  <a:extLst>
                    <a:ext uri="{9D8B030D-6E8A-4147-A177-3AD203B41FA5}">
                      <a16:colId xmlns:a16="http://schemas.microsoft.com/office/drawing/2014/main" val="1730556115"/>
                    </a:ext>
                  </a:extLst>
                </a:gridCol>
                <a:gridCol w="2708391">
                  <a:extLst>
                    <a:ext uri="{9D8B030D-6E8A-4147-A177-3AD203B41FA5}">
                      <a16:colId xmlns:a16="http://schemas.microsoft.com/office/drawing/2014/main" val="3653073137"/>
                    </a:ext>
                  </a:extLst>
                </a:gridCol>
              </a:tblGrid>
              <a:tr h="1004608">
                <a:tc>
                  <a:txBody>
                    <a:bodyPr/>
                    <a:lstStyle/>
                    <a:p>
                      <a:pPr algn="ctr" fontAlgn="ctr"/>
                      <a:r>
                        <a:rPr lang="es-MX" sz="1300" b="1" i="0" u="none" strike="noStrike" dirty="0" err="1">
                          <a:solidFill>
                            <a:srgbClr val="FFFFFF"/>
                          </a:solidFill>
                          <a:effectLst/>
                          <a:latin typeface="Arial" panose="020B0604020202020204" pitchFamily="34" charset="0"/>
                        </a:rPr>
                        <a:t>Nº</a:t>
                      </a:r>
                      <a:endParaRPr lang="es-MX" sz="1300" b="1" i="0" u="none" strike="noStrike" dirty="0">
                        <a:solidFill>
                          <a:srgbClr val="FFFFFF"/>
                        </a:solidFill>
                        <a:effectLst/>
                        <a:latin typeface="Arial" panose="020B06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OOAD</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DOMICILIO ACTUAL</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 </a:t>
                      </a:r>
                    </a:p>
                    <a:p>
                      <a:pPr algn="ctr" fontAlgn="ctr"/>
                      <a:r>
                        <a:rPr lang="es-MX" sz="1300" b="1" i="0" u="none" strike="noStrike" dirty="0">
                          <a:solidFill>
                            <a:srgbClr val="FFFFFF"/>
                          </a:solidFill>
                          <a:effectLst/>
                          <a:latin typeface="Arial" panose="020B0604020202020204" pitchFamily="34" charset="0"/>
                        </a:rPr>
                        <a:t>SERVICIO</a:t>
                      </a:r>
                    </a:p>
                    <a:p>
                      <a:pPr algn="ctr" fontAlgn="ctr"/>
                      <a:r>
                        <a:rPr lang="es-MX" sz="1300" b="1" i="0" u="none" strike="noStrike" dirty="0">
                          <a:solidFill>
                            <a:srgbClr val="FFFFFF"/>
                          </a:solidFill>
                          <a:effectLst/>
                          <a:latin typeface="Arial" panose="020B0604020202020204" pitchFamily="34" charset="0"/>
                        </a:rPr>
                        <a:t>OTORGADO</a:t>
                      </a:r>
                    </a:p>
                    <a:p>
                      <a:pPr algn="ctr" fontAlgn="ctr"/>
                      <a:r>
                        <a:rPr lang="es-MX" sz="1300" b="1" i="0" u="none" strike="noStrike" dirty="0">
                          <a:solidFill>
                            <a:srgbClr val="FFFFFF"/>
                          </a:solidFill>
                          <a:effectLst/>
                          <a:latin typeface="Arial" panose="020B0604020202020204" pitchFamily="34" charset="0"/>
                        </a:rPr>
                        <a:t>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FIGURA AUTORIZADA 2025</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SUPERFICIE TERRENO</a:t>
                      </a:r>
                    </a:p>
                    <a:p>
                      <a:pPr algn="ctr" fontAlgn="ctr"/>
                      <a:r>
                        <a:rPr lang="es-MX" sz="1300" b="1" i="0" u="none" strike="noStrike" dirty="0">
                          <a:solidFill>
                            <a:srgbClr val="FFFFFF"/>
                          </a:solidFill>
                          <a:effectLst/>
                          <a:latin typeface="Arial" panose="020B0604020202020204" pitchFamily="34" charset="0"/>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SUPERFICIE RENTABLE</a:t>
                      </a:r>
                    </a:p>
                    <a:p>
                      <a:pPr algn="ctr" fontAlgn="ctr"/>
                      <a:r>
                        <a:rPr lang="es-MX" sz="1300" b="1" i="0" u="none" strike="noStrike" dirty="0">
                          <a:solidFill>
                            <a:srgbClr val="FFFFFF"/>
                          </a:solidFill>
                          <a:effectLst/>
                          <a:latin typeface="Arial" panose="020B0604020202020204" pitchFamily="34" charset="0"/>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IMPORTE DE RENTA MENSUAL</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a:solidFill>
                            <a:srgbClr val="FFFFFF"/>
                          </a:solidFill>
                          <a:effectLst/>
                          <a:latin typeface="Arial" panose="020B0604020202020204" pitchFamily="34" charset="0"/>
                        </a:rPr>
                        <a:t>ESTATUS</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extLst>
                  <a:ext uri="{0D108BD9-81ED-4DB2-BD59-A6C34878D82A}">
                    <a16:rowId xmlns:a16="http://schemas.microsoft.com/office/drawing/2014/main" val="1554033987"/>
                  </a:ext>
                </a:extLst>
              </a:tr>
              <a:tr h="1624084">
                <a:tc>
                  <a:txBody>
                    <a:bodyPr/>
                    <a:lstStyle/>
                    <a:p>
                      <a:pPr algn="ctr" fontAlgn="ctr"/>
                      <a:r>
                        <a:rPr lang="es-MX" sz="1300" b="0" i="0" u="none" strike="noStrike" dirty="0">
                          <a:solidFill>
                            <a:srgbClr val="A7802D"/>
                          </a:solidFill>
                          <a:effectLst/>
                          <a:latin typeface="Arial" panose="020B0604020202020204" pitchFamily="34" charset="0"/>
                        </a:rPr>
                        <a:t>5</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Guerrero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Lote 5, Manzana 14, Avenida Paseo de Zihuatanejo Poniente </a:t>
                      </a:r>
                      <a:r>
                        <a:rPr lang="es-MX" sz="1300" b="0" i="0" u="none" strike="noStrike" dirty="0" err="1">
                          <a:solidFill>
                            <a:srgbClr val="000000"/>
                          </a:solidFill>
                          <a:effectLst/>
                          <a:latin typeface="Arial" panose="020B0604020202020204" pitchFamily="34" charset="0"/>
                        </a:rPr>
                        <a:t>Nº</a:t>
                      </a:r>
                      <a:r>
                        <a:rPr lang="es-MX" sz="1300" b="0" i="0" u="none" strike="noStrike" dirty="0">
                          <a:solidFill>
                            <a:srgbClr val="000000"/>
                          </a:solidFill>
                          <a:effectLst/>
                          <a:latin typeface="Arial" panose="020B0604020202020204" pitchFamily="34" charset="0"/>
                        </a:rPr>
                        <a:t>. 5, Colonia El Limón, C.P. 40880, Zihuatanejo, Guerrero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Centro de Seguridad Social</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Renovación sin incremento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                     497.01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                   497.01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 $17,245.00 MÁS IVA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ctr"/>
                      <a:r>
                        <a:rPr lang="es-MX" sz="1200" b="0" i="0" u="none" strike="noStrike" dirty="0">
                          <a:solidFill>
                            <a:srgbClr val="000000"/>
                          </a:solidFill>
                          <a:effectLst/>
                          <a:latin typeface="Arial" panose="020B0604020202020204" pitchFamily="34" charset="0"/>
                        </a:rPr>
                        <a:t>Con oficio número 09534314D2/2471 de fecha 04 de marzo de 2025, la DAC tomó conocimiento de la Cancelación del arrendamiento. Asimismo, se acusó de recibido Acta Circunstanciada de Entrega-Recepción de fecha 09 de enero de 2025, mediante la cual se formalizó la entrega física del inmueble.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5866033"/>
                  </a:ext>
                </a:extLst>
              </a:tr>
              <a:tr h="1620118">
                <a:tc>
                  <a:txBody>
                    <a:bodyPr/>
                    <a:lstStyle/>
                    <a:p>
                      <a:pPr algn="ctr" fontAlgn="ctr"/>
                      <a:r>
                        <a:rPr lang="es-MX" sz="1300" b="0" i="0" u="none" strike="noStrike" dirty="0">
                          <a:solidFill>
                            <a:srgbClr val="A7802D"/>
                          </a:solidFill>
                          <a:effectLst/>
                          <a:latin typeface="Arial" panose="020B0604020202020204" pitchFamily="34" charset="0"/>
                        </a:rPr>
                        <a:t>6</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Coahuila</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Calle Paseo del Coral No. 156, Colonia San Patricio, C.P. 25204, Saltillo, Coahuila.</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Casa Titular OOAD</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Renovación sin incremento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382.00</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382.00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 $22,500.00 SIN IVA </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ctr"/>
                      <a:r>
                        <a:rPr lang="es-MX" sz="1200" b="0" i="0" u="none" strike="noStrike" dirty="0">
                          <a:solidFill>
                            <a:srgbClr val="000000"/>
                          </a:solidFill>
                          <a:effectLst/>
                          <a:latin typeface="Arial" panose="020B0604020202020204" pitchFamily="34" charset="0"/>
                        </a:rPr>
                        <a:t>Se cancela el arrendamiento mediante Oficio número 059001100100/00681/2025 del 04 de febrero de 2025, donde ese OOAD remite Acta de Entrega-Recepción de fecha 31 de diciembre de 2024.</a:t>
                      </a:r>
                      <a:br>
                        <a:rPr lang="es-MX" sz="1200" b="0" i="0" u="none" strike="noStrike" dirty="0">
                          <a:solidFill>
                            <a:srgbClr val="000000"/>
                          </a:solidFill>
                          <a:effectLst/>
                          <a:latin typeface="Arial" panose="020B0604020202020204" pitchFamily="34" charset="0"/>
                        </a:rPr>
                      </a:br>
                      <a:endParaRPr lang="es-MX" sz="1200" b="0" i="0" u="none" strike="noStrike" dirty="0">
                        <a:solidFill>
                          <a:srgbClr val="000000"/>
                        </a:solidFill>
                        <a:effectLst/>
                        <a:latin typeface="Arial" panose="020B06040202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229239"/>
                  </a:ext>
                </a:extLst>
              </a:tr>
              <a:tr h="1209869">
                <a:tc>
                  <a:txBody>
                    <a:bodyPr/>
                    <a:lstStyle/>
                    <a:p>
                      <a:pPr algn="ctr" fontAlgn="ctr"/>
                      <a:r>
                        <a:rPr lang="es-MX" sz="1300" b="0" i="0" u="none" strike="noStrike" dirty="0">
                          <a:solidFill>
                            <a:srgbClr val="A7802D"/>
                          </a:solidFill>
                          <a:effectLst/>
                          <a:latin typeface="Arial" panose="020B0604020202020204" pitchFamily="34" charset="0"/>
                        </a:rPr>
                        <a:t>7</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Morelos</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Calle Magnolia No. 102 A, Colonia Rancho Cortes, C.P. 62120, Cuernavaca, Morelos</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Casa Titular OOAD</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Renovación sin incremento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237.00</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237.00</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$300,000.00 SIN IVA</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ctr"/>
                      <a:r>
                        <a:rPr lang="es-MX" sz="1200" b="0" i="0" u="none" strike="noStrike" dirty="0">
                          <a:solidFill>
                            <a:srgbClr val="000000"/>
                          </a:solidFill>
                          <a:effectLst/>
                          <a:latin typeface="Arial" panose="020B0604020202020204" pitchFamily="34" charset="0"/>
                        </a:rPr>
                        <a:t>Se formalizó la entrega física del inmueble, con Acta Entrega Finiquito de fecha 31 de diciembre de 2024.</a:t>
                      </a:r>
                    </a:p>
                    <a:p>
                      <a:pPr algn="just" fontAlgn="ctr"/>
                      <a:endParaRPr lang="es-MX" sz="1200" b="0" i="0" u="none" strike="noStrike" dirty="0">
                        <a:solidFill>
                          <a:srgbClr val="000000"/>
                        </a:solidFill>
                        <a:effectLst/>
                        <a:latin typeface="Arial" panose="020B0604020202020204" pitchFamily="34" charset="0"/>
                      </a:endParaRPr>
                    </a:p>
                    <a:p>
                      <a:pPr marL="0" marR="0" lvl="0" indent="0" algn="just" defTabSz="1343436" rtl="0" eaLnBrk="1" fontAlgn="ctr" latinLnBrk="0" hangingPunct="1">
                        <a:lnSpc>
                          <a:spcPct val="100000"/>
                        </a:lnSpc>
                        <a:spcBef>
                          <a:spcPts val="0"/>
                        </a:spcBef>
                        <a:spcAft>
                          <a:spcPts val="0"/>
                        </a:spcAft>
                        <a:buClrTx/>
                        <a:buSzTx/>
                        <a:buFontTx/>
                        <a:buNone/>
                        <a:tabLst/>
                        <a:defRPr/>
                      </a:pPr>
                      <a:r>
                        <a:rPr lang="es-MX" sz="1200" b="0" i="0" u="none" strike="noStrike" dirty="0">
                          <a:solidFill>
                            <a:srgbClr val="000000"/>
                          </a:solidFill>
                          <a:effectLst/>
                          <a:latin typeface="Arial" panose="020B0604020202020204" pitchFamily="34" charset="0"/>
                        </a:rPr>
                        <a:t>Este servicio no se aplica el IVA.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50130195"/>
                  </a:ext>
                </a:extLst>
              </a:tr>
            </a:tbl>
          </a:graphicData>
        </a:graphic>
      </p:graphicFrame>
      <p:sp>
        <p:nvSpPr>
          <p:cNvPr id="3" name="CuadroTexto 2">
            <a:extLst>
              <a:ext uri="{FF2B5EF4-FFF2-40B4-BE49-F238E27FC236}">
                <a16:creationId xmlns:a16="http://schemas.microsoft.com/office/drawing/2014/main" id="{2BB23EA5-C4B8-2B8F-A2A7-C9571C9C1ED3}"/>
              </a:ext>
            </a:extLst>
          </p:cNvPr>
          <p:cNvSpPr txBox="1"/>
          <p:nvPr/>
        </p:nvSpPr>
        <p:spPr>
          <a:xfrm>
            <a:off x="367131" y="2620500"/>
            <a:ext cx="14810538" cy="923330"/>
          </a:xfrm>
          <a:prstGeom prst="rect">
            <a:avLst/>
          </a:prstGeom>
          <a:noFill/>
        </p:spPr>
        <p:txBody>
          <a:bodyPr wrap="square" rtlCol="0">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Adicionalmente a las cancelaciones previstas en el Programa de Arrendamiento Inmobiliario 2025, en el transcurso del ejercicio, los OOAD de Guerrero, Coahuila, Chiapas, Oaxaca, Durango y Morelos informaron de la cancelación de los siguientes inmuebles, en virtud de ya no requerirse su continuidad: </a:t>
            </a:r>
          </a:p>
        </p:txBody>
      </p:sp>
      <p:sp>
        <p:nvSpPr>
          <p:cNvPr id="5" name="Google Shape;252;p16">
            <a:extLst>
              <a:ext uri="{FF2B5EF4-FFF2-40B4-BE49-F238E27FC236}">
                <a16:creationId xmlns:a16="http://schemas.microsoft.com/office/drawing/2014/main" id="{6CC4B59E-E2DE-6F4A-A862-BFF6EAD6EB1B}"/>
              </a:ext>
            </a:extLst>
          </p:cNvPr>
          <p:cNvSpPr txBox="1"/>
          <p:nvPr/>
        </p:nvSpPr>
        <p:spPr>
          <a:xfrm>
            <a:off x="5006757" y="2128057"/>
            <a:ext cx="5282500" cy="492443"/>
          </a:xfrm>
          <a:prstGeom prst="rect">
            <a:avLst/>
          </a:prstGeom>
          <a:noFill/>
          <a:ln>
            <a:noFill/>
          </a:ln>
        </p:spPr>
        <p:txBody>
          <a:bodyPr spcFirstLastPara="1" wrap="square" lIns="91425" tIns="45700" rIns="91425" bIns="45700" anchor="t" anchorCtr="0">
            <a:noAutofit/>
          </a:bodyPr>
          <a:lstStyle/>
          <a:p>
            <a:pPr lvl="0" algn="ctr"/>
            <a:r>
              <a:rPr lang="es-ES_tradnl" sz="2400" b="1" dirty="0">
                <a:solidFill>
                  <a:srgbClr val="A7802D"/>
                </a:solidFill>
                <a:latin typeface="Patria"/>
                <a:ea typeface="Montserrat SemiBold"/>
                <a:cs typeface="Patria"/>
                <a:sym typeface="Montserrat SemiBold"/>
              </a:rPr>
              <a:t>Cancelaciones fuera de Programa (1/3)</a:t>
            </a:r>
          </a:p>
        </p:txBody>
      </p:sp>
      <p:sp>
        <p:nvSpPr>
          <p:cNvPr id="7" name="CuadroTexto 2">
            <a:extLst>
              <a:ext uri="{FF2B5EF4-FFF2-40B4-BE49-F238E27FC236}">
                <a16:creationId xmlns:a16="http://schemas.microsoft.com/office/drawing/2014/main" id="{D2578B6B-462F-AE46-89FE-17099F88587E}"/>
              </a:ext>
            </a:extLst>
          </p:cNvPr>
          <p:cNvSpPr txBox="1"/>
          <p:nvPr/>
        </p:nvSpPr>
        <p:spPr>
          <a:xfrm>
            <a:off x="609272"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Cancelación de Inmuebles</a:t>
            </a:r>
          </a:p>
        </p:txBody>
      </p:sp>
    </p:spTree>
    <p:extLst>
      <p:ext uri="{BB962C8B-B14F-4D97-AF65-F5344CB8AC3E}">
        <p14:creationId xmlns:p14="http://schemas.microsoft.com/office/powerpoint/2010/main" val="866555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50103-9A5F-1267-EC31-832E84C1E0D1}"/>
            </a:ext>
          </a:extLst>
        </p:cNvPr>
        <p:cNvGrpSpPr/>
        <p:nvPr/>
      </p:nvGrpSpPr>
      <p:grpSpPr>
        <a:xfrm>
          <a:off x="0" y="0"/>
          <a:ext cx="0" cy="0"/>
          <a:chOff x="0" y="0"/>
          <a:chExt cx="0" cy="0"/>
        </a:xfrm>
      </p:grpSpPr>
      <p:sp>
        <p:nvSpPr>
          <p:cNvPr id="2" name="Google Shape;252;p16">
            <a:extLst>
              <a:ext uri="{FF2B5EF4-FFF2-40B4-BE49-F238E27FC236}">
                <a16:creationId xmlns:a16="http://schemas.microsoft.com/office/drawing/2014/main" id="{F4722201-A6A3-7E89-532E-43F5CFF8E60B}"/>
              </a:ext>
            </a:extLst>
          </p:cNvPr>
          <p:cNvSpPr txBox="1"/>
          <p:nvPr/>
        </p:nvSpPr>
        <p:spPr>
          <a:xfrm>
            <a:off x="4837969" y="2027170"/>
            <a:ext cx="5282500" cy="492443"/>
          </a:xfrm>
          <a:prstGeom prst="rect">
            <a:avLst/>
          </a:prstGeom>
          <a:noFill/>
          <a:ln>
            <a:noFill/>
          </a:ln>
        </p:spPr>
        <p:txBody>
          <a:bodyPr spcFirstLastPara="1" wrap="square" lIns="91425" tIns="45700" rIns="91425" bIns="45700" anchor="t" anchorCtr="0">
            <a:noAutofit/>
          </a:bodyPr>
          <a:lstStyle/>
          <a:p>
            <a:pPr lvl="0" algn="ctr"/>
            <a:endParaRPr lang="es-ES_tradnl" sz="2400" b="1" dirty="0">
              <a:solidFill>
                <a:srgbClr val="A7802D"/>
              </a:solidFill>
              <a:latin typeface="Patria"/>
              <a:ea typeface="Montserrat SemiBold"/>
              <a:cs typeface="Patria"/>
              <a:sym typeface="Montserrat SemiBold"/>
            </a:endParaRPr>
          </a:p>
        </p:txBody>
      </p:sp>
      <p:graphicFrame>
        <p:nvGraphicFramePr>
          <p:cNvPr id="3" name="Tabla 2">
            <a:extLst>
              <a:ext uri="{FF2B5EF4-FFF2-40B4-BE49-F238E27FC236}">
                <a16:creationId xmlns:a16="http://schemas.microsoft.com/office/drawing/2014/main" id="{8EA1629B-6494-45BD-8343-41514C6FD823}"/>
              </a:ext>
            </a:extLst>
          </p:cNvPr>
          <p:cNvGraphicFramePr>
            <a:graphicFrameLocks noGrp="1"/>
          </p:cNvGraphicFramePr>
          <p:nvPr>
            <p:extLst>
              <p:ext uri="{D42A27DB-BD31-4B8C-83A1-F6EECF244321}">
                <p14:modId xmlns:p14="http://schemas.microsoft.com/office/powerpoint/2010/main" val="2997682528"/>
              </p:ext>
            </p:extLst>
          </p:nvPr>
        </p:nvGraphicFramePr>
        <p:xfrm>
          <a:off x="259308" y="2733591"/>
          <a:ext cx="15026184" cy="4608680"/>
        </p:xfrm>
        <a:graphic>
          <a:graphicData uri="http://schemas.openxmlformats.org/drawingml/2006/table">
            <a:tbl>
              <a:tblPr/>
              <a:tblGrid>
                <a:gridCol w="476919">
                  <a:extLst>
                    <a:ext uri="{9D8B030D-6E8A-4147-A177-3AD203B41FA5}">
                      <a16:colId xmlns:a16="http://schemas.microsoft.com/office/drawing/2014/main" val="3016369113"/>
                    </a:ext>
                  </a:extLst>
                </a:gridCol>
                <a:gridCol w="1488633">
                  <a:extLst>
                    <a:ext uri="{9D8B030D-6E8A-4147-A177-3AD203B41FA5}">
                      <a16:colId xmlns:a16="http://schemas.microsoft.com/office/drawing/2014/main" val="2564413795"/>
                    </a:ext>
                  </a:extLst>
                </a:gridCol>
                <a:gridCol w="2195359">
                  <a:extLst>
                    <a:ext uri="{9D8B030D-6E8A-4147-A177-3AD203B41FA5}">
                      <a16:colId xmlns:a16="http://schemas.microsoft.com/office/drawing/2014/main" val="2967882841"/>
                    </a:ext>
                  </a:extLst>
                </a:gridCol>
                <a:gridCol w="1729222">
                  <a:extLst>
                    <a:ext uri="{9D8B030D-6E8A-4147-A177-3AD203B41FA5}">
                      <a16:colId xmlns:a16="http://schemas.microsoft.com/office/drawing/2014/main" val="3961273331"/>
                    </a:ext>
                  </a:extLst>
                </a:gridCol>
                <a:gridCol w="1488633">
                  <a:extLst>
                    <a:ext uri="{9D8B030D-6E8A-4147-A177-3AD203B41FA5}">
                      <a16:colId xmlns:a16="http://schemas.microsoft.com/office/drawing/2014/main" val="2238022538"/>
                    </a:ext>
                  </a:extLst>
                </a:gridCol>
                <a:gridCol w="1623964">
                  <a:extLst>
                    <a:ext uri="{9D8B030D-6E8A-4147-A177-3AD203B41FA5}">
                      <a16:colId xmlns:a16="http://schemas.microsoft.com/office/drawing/2014/main" val="3425490209"/>
                    </a:ext>
                  </a:extLst>
                </a:gridCol>
                <a:gridCol w="1865571">
                  <a:extLst>
                    <a:ext uri="{9D8B030D-6E8A-4147-A177-3AD203B41FA5}">
                      <a16:colId xmlns:a16="http://schemas.microsoft.com/office/drawing/2014/main" val="1460154064"/>
                    </a:ext>
                  </a:extLst>
                </a:gridCol>
                <a:gridCol w="1433654">
                  <a:extLst>
                    <a:ext uri="{9D8B030D-6E8A-4147-A177-3AD203B41FA5}">
                      <a16:colId xmlns:a16="http://schemas.microsoft.com/office/drawing/2014/main" val="459727694"/>
                    </a:ext>
                  </a:extLst>
                </a:gridCol>
                <a:gridCol w="2724229">
                  <a:extLst>
                    <a:ext uri="{9D8B030D-6E8A-4147-A177-3AD203B41FA5}">
                      <a16:colId xmlns:a16="http://schemas.microsoft.com/office/drawing/2014/main" val="3246493787"/>
                    </a:ext>
                  </a:extLst>
                </a:gridCol>
              </a:tblGrid>
              <a:tr h="1056837">
                <a:tc>
                  <a:txBody>
                    <a:bodyPr/>
                    <a:lstStyle/>
                    <a:p>
                      <a:pPr algn="ctr" fontAlgn="ctr"/>
                      <a:r>
                        <a:rPr lang="es-MX" sz="1300" b="1" i="0" u="none" strike="noStrike" dirty="0" err="1">
                          <a:solidFill>
                            <a:srgbClr val="FFFFFF"/>
                          </a:solidFill>
                          <a:effectLst/>
                          <a:latin typeface="Arial" panose="020B0604020202020204" pitchFamily="34" charset="0"/>
                        </a:rPr>
                        <a:t>Nº</a:t>
                      </a:r>
                      <a:endParaRPr lang="es-MX" sz="1300" b="1" i="0" u="none" strike="noStrike" dirty="0">
                        <a:solidFill>
                          <a:srgbClr val="FFFFFF"/>
                        </a:solidFill>
                        <a:effectLst/>
                        <a:latin typeface="Arial" panose="020B06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OOAD</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DOMICILIO ACTUAL</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 </a:t>
                      </a:r>
                    </a:p>
                    <a:p>
                      <a:pPr algn="ctr" fontAlgn="ctr"/>
                      <a:r>
                        <a:rPr lang="es-MX" sz="1300" b="1" i="0" u="none" strike="noStrike" dirty="0">
                          <a:solidFill>
                            <a:srgbClr val="FFFFFF"/>
                          </a:solidFill>
                          <a:effectLst/>
                          <a:latin typeface="Arial" panose="020B0604020202020204" pitchFamily="34" charset="0"/>
                        </a:rPr>
                        <a:t>SERVICIO</a:t>
                      </a:r>
                    </a:p>
                    <a:p>
                      <a:pPr algn="ctr" fontAlgn="ctr"/>
                      <a:r>
                        <a:rPr lang="es-MX" sz="1300" b="1" i="0" u="none" strike="noStrike" dirty="0">
                          <a:solidFill>
                            <a:srgbClr val="FFFFFF"/>
                          </a:solidFill>
                          <a:effectLst/>
                          <a:latin typeface="Arial" panose="020B0604020202020204" pitchFamily="34" charset="0"/>
                        </a:rPr>
                        <a:t>OTORGADO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FIGURA AUTORIZADA 2025</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SUPERFICIE TERRENO</a:t>
                      </a:r>
                    </a:p>
                    <a:p>
                      <a:pPr algn="ctr" fontAlgn="ctr"/>
                      <a:r>
                        <a:rPr lang="es-MX" sz="1300" b="1" i="0" u="none" strike="noStrike" dirty="0">
                          <a:solidFill>
                            <a:srgbClr val="FFFFFF"/>
                          </a:solidFill>
                          <a:effectLst/>
                          <a:latin typeface="Arial" panose="020B0604020202020204" pitchFamily="34" charset="0"/>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SUPERFICIE RENTABLE</a:t>
                      </a:r>
                    </a:p>
                    <a:p>
                      <a:pPr algn="ctr" fontAlgn="ctr"/>
                      <a:r>
                        <a:rPr lang="es-MX" sz="1300" b="1" i="0" u="none" strike="noStrike" dirty="0">
                          <a:solidFill>
                            <a:srgbClr val="FFFFFF"/>
                          </a:solidFill>
                          <a:effectLst/>
                          <a:latin typeface="Arial" panose="020B0604020202020204" pitchFamily="34" charset="0"/>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IMPORTE DE RENTA MENSUAL</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ESTATUS</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extLst>
                  <a:ext uri="{0D108BD9-81ED-4DB2-BD59-A6C34878D82A}">
                    <a16:rowId xmlns:a16="http://schemas.microsoft.com/office/drawing/2014/main" val="2529608127"/>
                  </a:ext>
                </a:extLst>
              </a:tr>
              <a:tr h="1643289">
                <a:tc>
                  <a:txBody>
                    <a:bodyPr/>
                    <a:lstStyle/>
                    <a:p>
                      <a:pPr algn="ctr" fontAlgn="ctr"/>
                      <a:r>
                        <a:rPr lang="es-MX" sz="1300" b="0" i="0" u="none" strike="noStrike" dirty="0">
                          <a:solidFill>
                            <a:srgbClr val="A7802D"/>
                          </a:solidFill>
                          <a:effectLst/>
                          <a:latin typeface="Arial" panose="020B0604020202020204" pitchFamily="34" charset="0"/>
                        </a:rPr>
                        <a:t>8</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Chiapas</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Avenida Río Coatán, Lote 3 esquina Río </a:t>
                      </a:r>
                      <a:r>
                        <a:rPr lang="es-MX" sz="1300" b="0" i="0" u="none" strike="noStrike" dirty="0" err="1">
                          <a:solidFill>
                            <a:srgbClr val="000000"/>
                          </a:solidFill>
                          <a:effectLst/>
                          <a:latin typeface="Arial" panose="020B0604020202020204" pitchFamily="34" charset="0"/>
                        </a:rPr>
                        <a:t>Coatancito</a:t>
                      </a:r>
                      <a:r>
                        <a:rPr lang="es-MX" sz="1300" b="0" i="0" u="none" strike="noStrike" dirty="0">
                          <a:solidFill>
                            <a:srgbClr val="000000"/>
                          </a:solidFill>
                          <a:effectLst/>
                          <a:latin typeface="Arial" panose="020B0604020202020204" pitchFamily="34" charset="0"/>
                        </a:rPr>
                        <a:t>, Fraccionamiento Valle Dorado, C.P. 30797, Tapachula, Chiapas.</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Casa Titular OOAD</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Renovación sin incremento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343.74</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343.74</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$15,000.00 SIN IVA</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ctr"/>
                      <a:r>
                        <a:rPr lang="es-MX" sz="1200" b="0" i="0" u="none" strike="noStrike" dirty="0">
                          <a:solidFill>
                            <a:srgbClr val="000000"/>
                          </a:solidFill>
                          <a:effectLst/>
                          <a:latin typeface="Arial" panose="020B0604020202020204" pitchFamily="34" charset="0"/>
                        </a:rPr>
                        <a:t>Con oficio número 09534314D2/2650 del 07 de marzo de 2025, la DAC tomó conocimiento de la Cancelación del arrendamiento. Asimismo, se acusó de recibido Acta Circunstanciada de Entrega-Recepción de fecha 31 de diciembre de 2024, con la cual se formalizó su entrega.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4260060"/>
                  </a:ext>
                </a:extLst>
              </a:tr>
              <a:tr h="1908554">
                <a:tc>
                  <a:txBody>
                    <a:bodyPr/>
                    <a:lstStyle/>
                    <a:p>
                      <a:pPr algn="ctr" fontAlgn="ctr"/>
                      <a:r>
                        <a:rPr lang="es-MX" sz="1300" b="0" i="0" u="none" strike="noStrike" dirty="0">
                          <a:solidFill>
                            <a:srgbClr val="A7802D"/>
                          </a:solidFill>
                          <a:effectLst/>
                          <a:latin typeface="Arial" panose="020B0604020202020204" pitchFamily="34" charset="0"/>
                        </a:rPr>
                        <a:t>9</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Durango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Calle Juárez N° 403  Oriente esquina con Allende Pisos 1º, 2º, 3º y 4º, Colonia Centro, C.P. 35000, Gómez Palacio, Durango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Oficinas Administrativas Delegacionales</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Renovación con incremento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1,882.80</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1,882.80</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$765,600.00 MÁS IVA</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ctr"/>
                      <a:r>
                        <a:rPr lang="es-MX" sz="1300" b="0" i="0" u="none" strike="noStrike" dirty="0">
                          <a:solidFill>
                            <a:srgbClr val="000000"/>
                          </a:solidFill>
                          <a:effectLst/>
                          <a:latin typeface="Arial" panose="020B0604020202020204" pitchFamily="34" charset="0"/>
                        </a:rPr>
                        <a:t>Con oficio No. 09 53 43 14D2/2737 del 10 de marzo de 2025, se acusa de recibido el acta de entrega recepción del inmueble, por lo que dicho arrendamiento quedó formalmente cancelado.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7246174"/>
                  </a:ext>
                </a:extLst>
              </a:tr>
            </a:tbl>
          </a:graphicData>
        </a:graphic>
      </p:graphicFrame>
      <p:sp>
        <p:nvSpPr>
          <p:cNvPr id="5" name="CuadroTexto 2">
            <a:extLst>
              <a:ext uri="{FF2B5EF4-FFF2-40B4-BE49-F238E27FC236}">
                <a16:creationId xmlns:a16="http://schemas.microsoft.com/office/drawing/2014/main" id="{C4605254-BF12-BEF9-CEBC-ECE36EFF3FA4}"/>
              </a:ext>
            </a:extLst>
          </p:cNvPr>
          <p:cNvSpPr txBox="1"/>
          <p:nvPr/>
        </p:nvSpPr>
        <p:spPr>
          <a:xfrm>
            <a:off x="609272"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Cancelación de Inmuebles</a:t>
            </a:r>
          </a:p>
        </p:txBody>
      </p:sp>
      <p:sp>
        <p:nvSpPr>
          <p:cNvPr id="6" name="Google Shape;252;p16">
            <a:extLst>
              <a:ext uri="{FF2B5EF4-FFF2-40B4-BE49-F238E27FC236}">
                <a16:creationId xmlns:a16="http://schemas.microsoft.com/office/drawing/2014/main" id="{6648944A-FF38-5E36-1678-7506FD06562D}"/>
              </a:ext>
            </a:extLst>
          </p:cNvPr>
          <p:cNvSpPr txBox="1"/>
          <p:nvPr/>
        </p:nvSpPr>
        <p:spPr>
          <a:xfrm>
            <a:off x="4940082" y="2046771"/>
            <a:ext cx="5282500" cy="492443"/>
          </a:xfrm>
          <a:prstGeom prst="rect">
            <a:avLst/>
          </a:prstGeom>
          <a:noFill/>
          <a:ln>
            <a:noFill/>
          </a:ln>
        </p:spPr>
        <p:txBody>
          <a:bodyPr spcFirstLastPara="1" wrap="square" lIns="91425" tIns="45700" rIns="91425" bIns="45700" anchor="t" anchorCtr="0">
            <a:noAutofit/>
          </a:bodyPr>
          <a:lstStyle/>
          <a:p>
            <a:pPr lvl="0" algn="ctr"/>
            <a:r>
              <a:rPr lang="es-ES_tradnl" sz="2400" b="1" dirty="0">
                <a:solidFill>
                  <a:srgbClr val="A7802D"/>
                </a:solidFill>
                <a:latin typeface="Patria"/>
                <a:ea typeface="Montserrat SemiBold"/>
                <a:cs typeface="Patria"/>
                <a:sym typeface="Montserrat SemiBold"/>
              </a:rPr>
              <a:t>Cancelaciones fuera de Programa (2/3)</a:t>
            </a:r>
          </a:p>
        </p:txBody>
      </p:sp>
    </p:spTree>
    <p:extLst>
      <p:ext uri="{BB962C8B-B14F-4D97-AF65-F5344CB8AC3E}">
        <p14:creationId xmlns:p14="http://schemas.microsoft.com/office/powerpoint/2010/main" val="3323513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B1662-5E11-EC64-9A4B-2749F8947C54}"/>
            </a:ext>
          </a:extLst>
        </p:cNvPr>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B60D6ABC-6BA1-F65D-A1FB-795E00902BFB}"/>
              </a:ext>
            </a:extLst>
          </p:cNvPr>
          <p:cNvGraphicFramePr>
            <a:graphicFrameLocks noGrp="1"/>
          </p:cNvGraphicFramePr>
          <p:nvPr>
            <p:extLst>
              <p:ext uri="{D42A27DB-BD31-4B8C-83A1-F6EECF244321}">
                <p14:modId xmlns:p14="http://schemas.microsoft.com/office/powerpoint/2010/main" val="1132097703"/>
              </p:ext>
            </p:extLst>
          </p:nvPr>
        </p:nvGraphicFramePr>
        <p:xfrm>
          <a:off x="403565" y="2691485"/>
          <a:ext cx="14737670" cy="4692892"/>
        </p:xfrm>
        <a:graphic>
          <a:graphicData uri="http://schemas.openxmlformats.org/drawingml/2006/table">
            <a:tbl>
              <a:tblPr/>
              <a:tblGrid>
                <a:gridCol w="605490">
                  <a:extLst>
                    <a:ext uri="{9D8B030D-6E8A-4147-A177-3AD203B41FA5}">
                      <a16:colId xmlns:a16="http://schemas.microsoft.com/office/drawing/2014/main" val="2795695601"/>
                    </a:ext>
                  </a:extLst>
                </a:gridCol>
                <a:gridCol w="1460427">
                  <a:extLst>
                    <a:ext uri="{9D8B030D-6E8A-4147-A177-3AD203B41FA5}">
                      <a16:colId xmlns:a16="http://schemas.microsoft.com/office/drawing/2014/main" val="1041882423"/>
                    </a:ext>
                  </a:extLst>
                </a:gridCol>
                <a:gridCol w="2100166">
                  <a:extLst>
                    <a:ext uri="{9D8B030D-6E8A-4147-A177-3AD203B41FA5}">
                      <a16:colId xmlns:a16="http://schemas.microsoft.com/office/drawing/2014/main" val="2129871070"/>
                    </a:ext>
                  </a:extLst>
                </a:gridCol>
                <a:gridCol w="1815143">
                  <a:extLst>
                    <a:ext uri="{9D8B030D-6E8A-4147-A177-3AD203B41FA5}">
                      <a16:colId xmlns:a16="http://schemas.microsoft.com/office/drawing/2014/main" val="151469369"/>
                    </a:ext>
                  </a:extLst>
                </a:gridCol>
                <a:gridCol w="1905436">
                  <a:extLst>
                    <a:ext uri="{9D8B030D-6E8A-4147-A177-3AD203B41FA5}">
                      <a16:colId xmlns:a16="http://schemas.microsoft.com/office/drawing/2014/main" val="2593849243"/>
                    </a:ext>
                  </a:extLst>
                </a:gridCol>
                <a:gridCol w="1425773">
                  <a:extLst>
                    <a:ext uri="{9D8B030D-6E8A-4147-A177-3AD203B41FA5}">
                      <a16:colId xmlns:a16="http://schemas.microsoft.com/office/drawing/2014/main" val="3983708975"/>
                    </a:ext>
                  </a:extLst>
                </a:gridCol>
                <a:gridCol w="1347187">
                  <a:extLst>
                    <a:ext uri="{9D8B030D-6E8A-4147-A177-3AD203B41FA5}">
                      <a16:colId xmlns:a16="http://schemas.microsoft.com/office/drawing/2014/main" val="2438594364"/>
                    </a:ext>
                  </a:extLst>
                </a:gridCol>
                <a:gridCol w="1406127">
                  <a:extLst>
                    <a:ext uri="{9D8B030D-6E8A-4147-A177-3AD203B41FA5}">
                      <a16:colId xmlns:a16="http://schemas.microsoft.com/office/drawing/2014/main" val="1461126757"/>
                    </a:ext>
                  </a:extLst>
                </a:gridCol>
                <a:gridCol w="2671921">
                  <a:extLst>
                    <a:ext uri="{9D8B030D-6E8A-4147-A177-3AD203B41FA5}">
                      <a16:colId xmlns:a16="http://schemas.microsoft.com/office/drawing/2014/main" val="1287777603"/>
                    </a:ext>
                  </a:extLst>
                </a:gridCol>
              </a:tblGrid>
              <a:tr h="1116466">
                <a:tc>
                  <a:txBody>
                    <a:bodyPr/>
                    <a:lstStyle/>
                    <a:p>
                      <a:pPr algn="ctr" fontAlgn="ctr"/>
                      <a:r>
                        <a:rPr lang="es-MX" sz="1300" b="1" i="0" u="none" strike="noStrike" dirty="0" err="1">
                          <a:solidFill>
                            <a:srgbClr val="FFFFFF"/>
                          </a:solidFill>
                          <a:effectLst/>
                          <a:latin typeface="Arial" panose="020B0604020202020204" pitchFamily="34" charset="0"/>
                        </a:rPr>
                        <a:t>Nº</a:t>
                      </a:r>
                      <a:endParaRPr lang="es-MX" sz="1300" b="1" i="0" u="none" strike="noStrike" dirty="0">
                        <a:solidFill>
                          <a:srgbClr val="FFFFFF"/>
                        </a:solidFill>
                        <a:effectLst/>
                        <a:latin typeface="Arial" panose="020B06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OOAD</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DOMICILIO ACTUAL</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 </a:t>
                      </a:r>
                    </a:p>
                    <a:p>
                      <a:pPr algn="ctr" fontAlgn="ctr"/>
                      <a:r>
                        <a:rPr lang="es-MX" sz="1300" b="1" i="0" u="none" strike="noStrike" dirty="0">
                          <a:solidFill>
                            <a:srgbClr val="FFFFFF"/>
                          </a:solidFill>
                          <a:effectLst/>
                          <a:latin typeface="Arial" panose="020B0604020202020204" pitchFamily="34" charset="0"/>
                        </a:rPr>
                        <a:t>SERVICIO</a:t>
                      </a:r>
                    </a:p>
                    <a:p>
                      <a:pPr algn="ctr" fontAlgn="ctr"/>
                      <a:r>
                        <a:rPr lang="es-MX" sz="1300" b="1" i="0" u="none" strike="noStrike" dirty="0">
                          <a:solidFill>
                            <a:srgbClr val="FFFFFF"/>
                          </a:solidFill>
                          <a:effectLst/>
                          <a:latin typeface="Arial" panose="020B0604020202020204" pitchFamily="34" charset="0"/>
                        </a:rPr>
                        <a:t>OTORGADO</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FIGURA AUTORIZADA 2025</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SUPERFICIE TERRENO</a:t>
                      </a:r>
                    </a:p>
                    <a:p>
                      <a:pPr algn="ctr" fontAlgn="ctr"/>
                      <a:r>
                        <a:rPr lang="es-MX" sz="1300" b="1" i="0" u="none" strike="noStrike" dirty="0">
                          <a:solidFill>
                            <a:srgbClr val="FFFFFF"/>
                          </a:solidFill>
                          <a:effectLst/>
                          <a:latin typeface="Arial" panose="020B0604020202020204" pitchFamily="34" charset="0"/>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SUPERFICIE RENTABLE</a:t>
                      </a:r>
                    </a:p>
                    <a:p>
                      <a:pPr algn="ctr" fontAlgn="ctr"/>
                      <a:r>
                        <a:rPr lang="es-MX" sz="1300" b="1" i="0" u="none" strike="noStrike" dirty="0">
                          <a:solidFill>
                            <a:srgbClr val="FFFFFF"/>
                          </a:solidFill>
                          <a:effectLst/>
                          <a:latin typeface="Arial" panose="020B0604020202020204" pitchFamily="34" charset="0"/>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IMPORTE DE RENTA MENSUAL</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tc>
                  <a:txBody>
                    <a:bodyPr/>
                    <a:lstStyle/>
                    <a:p>
                      <a:pPr algn="ctr" fontAlgn="ctr"/>
                      <a:r>
                        <a:rPr lang="es-MX" sz="1300" b="1" i="0" u="none" strike="noStrike">
                          <a:solidFill>
                            <a:srgbClr val="FFFFFF"/>
                          </a:solidFill>
                          <a:effectLst/>
                          <a:latin typeface="Arial" panose="020B0604020202020204" pitchFamily="34" charset="0"/>
                        </a:rPr>
                        <a:t>ESTATUS</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35C4F"/>
                    </a:solidFill>
                  </a:tcPr>
                </a:tc>
                <a:extLst>
                  <a:ext uri="{0D108BD9-81ED-4DB2-BD59-A6C34878D82A}">
                    <a16:rowId xmlns:a16="http://schemas.microsoft.com/office/drawing/2014/main" val="2977955448"/>
                  </a:ext>
                </a:extLst>
              </a:tr>
              <a:tr h="3576426">
                <a:tc>
                  <a:txBody>
                    <a:bodyPr/>
                    <a:lstStyle/>
                    <a:p>
                      <a:pPr algn="ctr" fontAlgn="ctr"/>
                      <a:r>
                        <a:rPr lang="es-MX" sz="1300" b="0" i="0" u="none" strike="noStrike" dirty="0">
                          <a:solidFill>
                            <a:srgbClr val="A7802D"/>
                          </a:solidFill>
                          <a:effectLst/>
                          <a:latin typeface="Arial" panose="020B0604020202020204" pitchFamily="34" charset="0"/>
                        </a:rPr>
                        <a:t>10</a:t>
                      </a: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Durango</a:t>
                      </a:r>
                      <a:endParaRPr lang="es-MX" sz="1300" b="0" i="0" u="none" strike="noStrike" dirty="0">
                        <a:solidFill>
                          <a:srgbClr val="000000"/>
                        </a:solidFill>
                        <a:effectLst/>
                        <a:latin typeface="Arial" panose="020B0604020202020204" pitchFamily="34" charset="0"/>
                      </a:endParaRPr>
                    </a:p>
                  </a:txBody>
                  <a:tcPr marL="8249" marR="8249" marT="824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s-MX" sz="1300" b="0" i="0" u="none" strike="noStrike" dirty="0">
                          <a:solidFill>
                            <a:srgbClr val="000000"/>
                          </a:solidFill>
                          <a:effectLst/>
                          <a:latin typeface="Arial" panose="020B0604020202020204" pitchFamily="34" charset="0"/>
                        </a:rPr>
                        <a:t>Domicilio Conocido, San Jerónimo, Colonia Centro, Pueblo Nuevo, C.P. 34956, Durango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es-MX" sz="1300" b="0" i="0" u="none" strike="noStrike" dirty="0">
                          <a:solidFill>
                            <a:srgbClr val="000000"/>
                          </a:solidFill>
                          <a:effectLst/>
                          <a:latin typeface="Arial" panose="020B0604020202020204" pitchFamily="34" charset="0"/>
                        </a:rPr>
                        <a:t>Puesto de Enfermería </a:t>
                      </a:r>
                      <a:r>
                        <a:rPr lang="es-MX" sz="1300" b="0" i="0" u="none" strike="noStrike" dirty="0" err="1">
                          <a:solidFill>
                            <a:srgbClr val="000000"/>
                          </a:solidFill>
                          <a:effectLst/>
                          <a:latin typeface="Arial" panose="020B0604020202020204" pitchFamily="34" charset="0"/>
                        </a:rPr>
                        <a:t>Nº</a:t>
                      </a:r>
                      <a:r>
                        <a:rPr lang="es-MX" sz="1300" b="0" i="0" u="none" strike="noStrike" dirty="0">
                          <a:solidFill>
                            <a:srgbClr val="000000"/>
                          </a:solidFill>
                          <a:effectLst/>
                          <a:latin typeface="Arial" panose="020B0604020202020204" pitchFamily="34" charset="0"/>
                        </a:rPr>
                        <a:t>. 77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Renovación sin incremento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93.62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93.62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$6,000.00 MAS IVA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fontAlgn="ctr"/>
                      <a:r>
                        <a:rPr lang="es-MX" sz="1200" b="0" i="0" u="none" strike="noStrike" dirty="0">
                          <a:solidFill>
                            <a:srgbClr val="000000"/>
                          </a:solidFill>
                          <a:effectLst/>
                          <a:latin typeface="Arial" panose="020B0604020202020204" pitchFamily="34" charset="0"/>
                        </a:rPr>
                        <a:t>Con oficio No. 109001 100100/061 del 18 de marzo de 2025 ese OOAD, remite Memorándum No.  10DL102000/JPM/24/2025 del 12 de marzo de 2025, suscrito el Encargado de la Jefatura de Servicios de Prestaciones Médicas, por el cual solicita la cancelación del arrendamiento del inmueble en cita, debido a que el inmueble necesita mantenimiento en general, y no es posible realizarlo, porque no se cuenta con personal de conservación en el HGSZ No. 2, por lo que pide se dé de baja dicho puesto de enfermería.</a:t>
                      </a:r>
                      <a:br>
                        <a:rPr lang="es-MX" sz="1200" b="0" i="0" u="none" strike="noStrike" dirty="0">
                          <a:solidFill>
                            <a:srgbClr val="000000"/>
                          </a:solidFill>
                          <a:effectLst/>
                          <a:latin typeface="Arial" panose="020B0604020202020204" pitchFamily="34" charset="0"/>
                        </a:rPr>
                      </a:br>
                      <a:r>
                        <a:rPr lang="es-MX" sz="1200" b="0" i="0" u="none" strike="noStrike" dirty="0">
                          <a:solidFill>
                            <a:srgbClr val="000000"/>
                          </a:solidFill>
                          <a:effectLst/>
                          <a:latin typeface="Arial" panose="020B0604020202020204" pitchFamily="34" charset="0"/>
                        </a:rPr>
                        <a:t>- Con Of. 3799 de 01-04-2024 se toma conocimiento y se le solicita el Acta de Entrega-Recepción del mismo.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9622704"/>
                  </a:ext>
                </a:extLst>
              </a:tr>
            </a:tbl>
          </a:graphicData>
        </a:graphic>
      </p:graphicFrame>
      <p:sp>
        <p:nvSpPr>
          <p:cNvPr id="5" name="CuadroTexto 2">
            <a:extLst>
              <a:ext uri="{FF2B5EF4-FFF2-40B4-BE49-F238E27FC236}">
                <a16:creationId xmlns:a16="http://schemas.microsoft.com/office/drawing/2014/main" id="{AD0418D2-0D9A-544A-AB2B-6EB3E6E84388}"/>
              </a:ext>
            </a:extLst>
          </p:cNvPr>
          <p:cNvSpPr txBox="1"/>
          <p:nvPr/>
        </p:nvSpPr>
        <p:spPr>
          <a:xfrm>
            <a:off x="609272"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Cancelación de Inmuebles</a:t>
            </a:r>
          </a:p>
        </p:txBody>
      </p:sp>
      <p:sp>
        <p:nvSpPr>
          <p:cNvPr id="6" name="Google Shape;252;p16">
            <a:extLst>
              <a:ext uri="{FF2B5EF4-FFF2-40B4-BE49-F238E27FC236}">
                <a16:creationId xmlns:a16="http://schemas.microsoft.com/office/drawing/2014/main" id="{048601C9-1A45-7EDD-28D6-D631DC6576E1}"/>
              </a:ext>
            </a:extLst>
          </p:cNvPr>
          <p:cNvSpPr txBox="1"/>
          <p:nvPr/>
        </p:nvSpPr>
        <p:spPr>
          <a:xfrm>
            <a:off x="4940082" y="2088363"/>
            <a:ext cx="5282500" cy="492443"/>
          </a:xfrm>
          <a:prstGeom prst="rect">
            <a:avLst/>
          </a:prstGeom>
          <a:noFill/>
          <a:ln>
            <a:noFill/>
          </a:ln>
        </p:spPr>
        <p:txBody>
          <a:bodyPr spcFirstLastPara="1" wrap="square" lIns="91425" tIns="45700" rIns="91425" bIns="45700" anchor="t" anchorCtr="0">
            <a:noAutofit/>
          </a:bodyPr>
          <a:lstStyle/>
          <a:p>
            <a:pPr lvl="0" algn="ctr"/>
            <a:r>
              <a:rPr lang="es-ES_tradnl" sz="2400" b="1" dirty="0">
                <a:solidFill>
                  <a:srgbClr val="A7802D"/>
                </a:solidFill>
                <a:latin typeface="Patria"/>
                <a:ea typeface="Montserrat SemiBold"/>
                <a:cs typeface="Patria"/>
                <a:sym typeface="Montserrat SemiBold"/>
              </a:rPr>
              <a:t>Cancelación fuera de Programa (3/3)</a:t>
            </a:r>
          </a:p>
        </p:txBody>
      </p:sp>
    </p:spTree>
    <p:extLst>
      <p:ext uri="{BB962C8B-B14F-4D97-AF65-F5344CB8AC3E}">
        <p14:creationId xmlns:p14="http://schemas.microsoft.com/office/powerpoint/2010/main" val="821134799"/>
      </p:ext>
    </p:extLst>
  </p:cSld>
  <p:clrMapOvr>
    <a:masterClrMapping/>
  </p:clrMapOvr>
</p:sld>
</file>

<file path=ppt/theme/theme1.xml><?xml version="1.0" encoding="utf-8"?>
<a:theme xmlns:a="http://schemas.openxmlformats.org/drawingml/2006/main" name="Office 2013 - Tema de 2022">
  <a:themeElements>
    <a:clrScheme name="Office 2013 - Tema de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Tema de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Tema de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02A21AE-CF2C-4317-9E15-32962D06BB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D989B9-BA6B-4102-B112-3DADBA7DE35A}">
  <ds:schemaRefs>
    <ds:schemaRef ds:uri="http://schemas.microsoft.com/sharepoint/v3/contenttype/forms"/>
  </ds:schemaRefs>
</ds:datastoreItem>
</file>

<file path=customXml/itemProps3.xml><?xml version="1.0" encoding="utf-8"?>
<ds:datastoreItem xmlns:ds="http://schemas.openxmlformats.org/officeDocument/2006/customXml" ds:itemID="{D8917599-FE37-4AF0-9889-286FFEB7736D}">
  <ds:schemaRefs>
    <ds:schemaRef ds:uri="http://purl.org/dc/terms/"/>
    <ds:schemaRef ds:uri="http://schemas.microsoft.com/sharepoint/v3"/>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23340</TotalTime>
  <Words>1929</Words>
  <Application>Microsoft Office PowerPoint</Application>
  <PresentationFormat>Personalizado</PresentationFormat>
  <Paragraphs>291</Paragraphs>
  <Slides>9</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9</vt:i4>
      </vt:variant>
    </vt:vector>
  </HeadingPairs>
  <TitlesOfParts>
    <vt:vector size="17" baseType="lpstr">
      <vt:lpstr>Aptos</vt:lpstr>
      <vt:lpstr>Aptos Narrow</vt:lpstr>
      <vt:lpstr>Arial</vt:lpstr>
      <vt:lpstr>Calibri</vt:lpstr>
      <vt:lpstr>Calibri Light</vt:lpstr>
      <vt:lpstr>Noto Sans</vt:lpstr>
      <vt:lpstr>Patria</vt:lpstr>
      <vt:lpstr>Office 2013 - Tema de 2022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Jesus Ivan Altarmirano Perez</dc:creator>
  <cp:lastModifiedBy>Guillermo Enrique Gomez Parra</cp:lastModifiedBy>
  <cp:revision>151</cp:revision>
  <dcterms:created xsi:type="dcterms:W3CDTF">2024-10-01T20:00:48Z</dcterms:created>
  <dcterms:modified xsi:type="dcterms:W3CDTF">2025-04-26T00:32:10Z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