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21"/>
  </p:notesMasterIdLst>
  <p:handoutMasterIdLst>
    <p:handoutMasterId r:id="rId22"/>
  </p:handoutMasterIdLst>
  <p:sldIdLst>
    <p:sldId id="264" r:id="rId6"/>
    <p:sldId id="295" r:id="rId7"/>
    <p:sldId id="271" r:id="rId8"/>
    <p:sldId id="300" r:id="rId9"/>
    <p:sldId id="297" r:id="rId10"/>
    <p:sldId id="306" r:id="rId11"/>
    <p:sldId id="305" r:id="rId12"/>
    <p:sldId id="304" r:id="rId13"/>
    <p:sldId id="303" r:id="rId14"/>
    <p:sldId id="302" r:id="rId15"/>
    <p:sldId id="301" r:id="rId16"/>
    <p:sldId id="307" r:id="rId17"/>
    <p:sldId id="309" r:id="rId18"/>
    <p:sldId id="310" r:id="rId19"/>
    <p:sldId id="298" r:id="rId20"/>
  </p:sldIdLst>
  <p:sldSz cx="15544800" cy="10058400"/>
  <p:notesSz cx="7010400" cy="9296400"/>
  <p:defaultTextStyle>
    <a:defPPr>
      <a:defRPr lang="es-MX"/>
    </a:defPPr>
    <a:lvl1pPr marL="0" algn="l" defTabSz="1228954" rtl="0" eaLnBrk="1" latinLnBrk="0" hangingPunct="1">
      <a:defRPr sz="2419" kern="1200">
        <a:solidFill>
          <a:schemeClr val="tx1"/>
        </a:solidFill>
        <a:latin typeface="+mn-lt"/>
        <a:ea typeface="+mn-ea"/>
        <a:cs typeface="+mn-cs"/>
      </a:defRPr>
    </a:lvl1pPr>
    <a:lvl2pPr marL="614477" algn="l" defTabSz="1228954" rtl="0" eaLnBrk="1" latinLnBrk="0" hangingPunct="1">
      <a:defRPr sz="2419" kern="1200">
        <a:solidFill>
          <a:schemeClr val="tx1"/>
        </a:solidFill>
        <a:latin typeface="+mn-lt"/>
        <a:ea typeface="+mn-ea"/>
        <a:cs typeface="+mn-cs"/>
      </a:defRPr>
    </a:lvl2pPr>
    <a:lvl3pPr marL="1228954" algn="l" defTabSz="1228954" rtl="0" eaLnBrk="1" latinLnBrk="0" hangingPunct="1">
      <a:defRPr sz="2419" kern="1200">
        <a:solidFill>
          <a:schemeClr val="tx1"/>
        </a:solidFill>
        <a:latin typeface="+mn-lt"/>
        <a:ea typeface="+mn-ea"/>
        <a:cs typeface="+mn-cs"/>
      </a:defRPr>
    </a:lvl3pPr>
    <a:lvl4pPr marL="1843430" algn="l" defTabSz="1228954" rtl="0" eaLnBrk="1" latinLnBrk="0" hangingPunct="1">
      <a:defRPr sz="2419" kern="1200">
        <a:solidFill>
          <a:schemeClr val="tx1"/>
        </a:solidFill>
        <a:latin typeface="+mn-lt"/>
        <a:ea typeface="+mn-ea"/>
        <a:cs typeface="+mn-cs"/>
      </a:defRPr>
    </a:lvl4pPr>
    <a:lvl5pPr marL="2457907" algn="l" defTabSz="1228954" rtl="0" eaLnBrk="1" latinLnBrk="0" hangingPunct="1">
      <a:defRPr sz="2419" kern="1200">
        <a:solidFill>
          <a:schemeClr val="tx1"/>
        </a:solidFill>
        <a:latin typeface="+mn-lt"/>
        <a:ea typeface="+mn-ea"/>
        <a:cs typeface="+mn-cs"/>
      </a:defRPr>
    </a:lvl5pPr>
    <a:lvl6pPr marL="3072384" algn="l" defTabSz="1228954" rtl="0" eaLnBrk="1" latinLnBrk="0" hangingPunct="1">
      <a:defRPr sz="2419" kern="1200">
        <a:solidFill>
          <a:schemeClr val="tx1"/>
        </a:solidFill>
        <a:latin typeface="+mn-lt"/>
        <a:ea typeface="+mn-ea"/>
        <a:cs typeface="+mn-cs"/>
      </a:defRPr>
    </a:lvl6pPr>
    <a:lvl7pPr marL="3686861" algn="l" defTabSz="1228954" rtl="0" eaLnBrk="1" latinLnBrk="0" hangingPunct="1">
      <a:defRPr sz="2419" kern="1200">
        <a:solidFill>
          <a:schemeClr val="tx1"/>
        </a:solidFill>
        <a:latin typeface="+mn-lt"/>
        <a:ea typeface="+mn-ea"/>
        <a:cs typeface="+mn-cs"/>
      </a:defRPr>
    </a:lvl7pPr>
    <a:lvl8pPr marL="4301338" algn="l" defTabSz="1228954" rtl="0" eaLnBrk="1" latinLnBrk="0" hangingPunct="1">
      <a:defRPr sz="2419" kern="1200">
        <a:solidFill>
          <a:schemeClr val="tx1"/>
        </a:solidFill>
        <a:latin typeface="+mn-lt"/>
        <a:ea typeface="+mn-ea"/>
        <a:cs typeface="+mn-cs"/>
      </a:defRPr>
    </a:lvl8pPr>
    <a:lvl9pPr marL="4915814" algn="l" defTabSz="122895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1831"/>
    <a:srgbClr val="881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7" autoAdjust="0"/>
    <p:restoredTop sz="94661" autoAdjust="0"/>
  </p:normalViewPr>
  <p:slideViewPr>
    <p:cSldViewPr snapToGrid="0">
      <p:cViewPr varScale="1">
        <p:scale>
          <a:sx n="69" d="100"/>
          <a:sy n="69" d="100"/>
        </p:scale>
        <p:origin x="1014" y="90"/>
      </p:cViewPr>
      <p:guideLst>
        <p:guide orient="horz" pos="3788"/>
        <p:guide pos="9512"/>
        <p:guide orient="horz" pos="978"/>
        <p:guide pos="2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05/02/2026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2/5/2026</a:t>
            </a:fld>
            <a:endParaRPr lang="en-US"/>
          </a:p>
        </p:txBody>
      </p:sp>
      <p:sp>
        <p:nvSpPr>
          <p:cNvPr id="4" name="Slide Image Placeholder 3"/>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77" rtl="0" eaLnBrk="1" latinLnBrk="0" hangingPunct="1">
      <a:defRPr sz="1613" kern="1200">
        <a:solidFill>
          <a:schemeClr val="tx1"/>
        </a:solidFill>
        <a:latin typeface="+mn-lt"/>
        <a:ea typeface="+mn-ea"/>
        <a:cs typeface="+mn-cs"/>
      </a:defRPr>
    </a:lvl1pPr>
    <a:lvl2pPr marL="614477" algn="l" defTabSz="614477" rtl="0" eaLnBrk="1" latinLnBrk="0" hangingPunct="1">
      <a:defRPr sz="1613" kern="1200">
        <a:solidFill>
          <a:schemeClr val="tx1"/>
        </a:solidFill>
        <a:latin typeface="+mn-lt"/>
        <a:ea typeface="+mn-ea"/>
        <a:cs typeface="+mn-cs"/>
      </a:defRPr>
    </a:lvl2pPr>
    <a:lvl3pPr marL="1228954" algn="l" defTabSz="614477" rtl="0" eaLnBrk="1" latinLnBrk="0" hangingPunct="1">
      <a:defRPr sz="1613" kern="1200">
        <a:solidFill>
          <a:schemeClr val="tx1"/>
        </a:solidFill>
        <a:latin typeface="+mn-lt"/>
        <a:ea typeface="+mn-ea"/>
        <a:cs typeface="+mn-cs"/>
      </a:defRPr>
    </a:lvl3pPr>
    <a:lvl4pPr marL="1843430" algn="l" defTabSz="614477" rtl="0" eaLnBrk="1" latinLnBrk="0" hangingPunct="1">
      <a:defRPr sz="1613" kern="1200">
        <a:solidFill>
          <a:schemeClr val="tx1"/>
        </a:solidFill>
        <a:latin typeface="+mn-lt"/>
        <a:ea typeface="+mn-ea"/>
        <a:cs typeface="+mn-cs"/>
      </a:defRPr>
    </a:lvl4pPr>
    <a:lvl5pPr marL="2457907" algn="l" defTabSz="614477" rtl="0" eaLnBrk="1" latinLnBrk="0" hangingPunct="1">
      <a:defRPr sz="1613" kern="1200">
        <a:solidFill>
          <a:schemeClr val="tx1"/>
        </a:solidFill>
        <a:latin typeface="+mn-lt"/>
        <a:ea typeface="+mn-ea"/>
        <a:cs typeface="+mn-cs"/>
      </a:defRPr>
    </a:lvl5pPr>
    <a:lvl6pPr marL="3072384" algn="l" defTabSz="614477" rtl="0" eaLnBrk="1" latinLnBrk="0" hangingPunct="1">
      <a:defRPr sz="1613" kern="1200">
        <a:solidFill>
          <a:schemeClr val="tx1"/>
        </a:solidFill>
        <a:latin typeface="+mn-lt"/>
        <a:ea typeface="+mn-ea"/>
        <a:cs typeface="+mn-cs"/>
      </a:defRPr>
    </a:lvl6pPr>
    <a:lvl7pPr marL="3686861" algn="l" defTabSz="614477" rtl="0" eaLnBrk="1" latinLnBrk="0" hangingPunct="1">
      <a:defRPr sz="1613" kern="1200">
        <a:solidFill>
          <a:schemeClr val="tx1"/>
        </a:solidFill>
        <a:latin typeface="+mn-lt"/>
        <a:ea typeface="+mn-ea"/>
        <a:cs typeface="+mn-cs"/>
      </a:defRPr>
    </a:lvl7pPr>
    <a:lvl8pPr marL="4301338" algn="l" defTabSz="614477" rtl="0" eaLnBrk="1" latinLnBrk="0" hangingPunct="1">
      <a:defRPr sz="1613" kern="1200">
        <a:solidFill>
          <a:schemeClr val="tx1"/>
        </a:solidFill>
        <a:latin typeface="+mn-lt"/>
        <a:ea typeface="+mn-ea"/>
        <a:cs typeface="+mn-cs"/>
      </a:defRPr>
    </a:lvl8pPr>
    <a:lvl9pPr marL="4915814" algn="l" defTabSz="614477" rtl="0" eaLnBrk="1" latinLnBrk="0" hangingPunct="1">
      <a:defRPr sz="161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1"/>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61"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5"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34072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158934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6838276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0276716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MX"/>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MX"/>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2/5/2026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6678398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2/5/2026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872428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2/5/2026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4451154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MX"/>
              <a:t>Haz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110973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MX"/>
              <a:t>Haz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2/5/2026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868964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2442099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2/5/2026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3205224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12253087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896198" y="160767"/>
            <a:ext cx="3402278" cy="1046696"/>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0" cy="6891710"/>
          </a:xfrm>
          <a:prstGeom prst="rect">
            <a:avLst/>
          </a:prstGeom>
        </p:spPr>
        <p:txBody>
          <a:bodyPr>
            <a:normAutofit/>
          </a:bodyPr>
          <a:lstStyle>
            <a:lvl1pPr marL="342831" indent="-342831"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31" marR="0" lvl="0" indent="-342831" algn="l" defTabSz="914194"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31" marR="0" lvl="0" indent="-342831" algn="l" defTabSz="914194"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31" marR="0" lvl="0" indent="-342831" algn="l" defTabSz="914194"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0" cy="1297585"/>
          </a:xfrm>
          <a:prstGeom prst="rect">
            <a:avLst/>
          </a:prstGeom>
          <a:noFill/>
        </p:spPr>
        <p:txBody>
          <a:bodyPr/>
          <a:lstStyle>
            <a:lvl1pPr algn="l">
              <a:defRPr sz="3999"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1717874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1165860" rtl="0" eaLnBrk="1" latinLnBrk="0" hangingPunct="1">
        <a:lnSpc>
          <a:spcPct val="90000"/>
        </a:lnSpc>
        <a:spcBef>
          <a:spcPct val="0"/>
        </a:spcBef>
        <a:buNone/>
        <a:defRPr sz="5610" kern="1200">
          <a:solidFill>
            <a:schemeClr val="tx1"/>
          </a:solidFill>
          <a:latin typeface="+mj-lt"/>
          <a:ea typeface="+mj-ea"/>
          <a:cs typeface="+mj-cs"/>
        </a:defRPr>
      </a:lvl1pPr>
    </p:titleStyle>
    <p:bodyStyle>
      <a:lvl1pPr marL="291465" indent="-291465" algn="l" defTabSz="1165860" rtl="0" eaLnBrk="1" latinLnBrk="0" hangingPunct="1">
        <a:lnSpc>
          <a:spcPct val="90000"/>
        </a:lnSpc>
        <a:spcBef>
          <a:spcPts val="1275"/>
        </a:spcBef>
        <a:buFont typeface="Arial" panose="020B0604020202020204" pitchFamily="34" charset="0"/>
        <a:buChar char="•"/>
        <a:defRPr sz="3570" kern="1200">
          <a:solidFill>
            <a:schemeClr val="tx1"/>
          </a:solidFill>
          <a:latin typeface="+mn-lt"/>
          <a:ea typeface="+mn-ea"/>
          <a:cs typeface="+mn-cs"/>
        </a:defRPr>
      </a:lvl1pPr>
      <a:lvl2pPr marL="874395" indent="-291465" algn="l" defTabSz="1165860" rtl="0" eaLnBrk="1" latinLnBrk="0" hangingPunct="1">
        <a:lnSpc>
          <a:spcPct val="90000"/>
        </a:lnSpc>
        <a:spcBef>
          <a:spcPts val="638"/>
        </a:spcBef>
        <a:buFont typeface="Arial" panose="020B0604020202020204" pitchFamily="34" charset="0"/>
        <a:buChar char="•"/>
        <a:defRPr sz="3060" kern="1200">
          <a:solidFill>
            <a:schemeClr val="tx1"/>
          </a:solidFill>
          <a:latin typeface="+mn-lt"/>
          <a:ea typeface="+mn-ea"/>
          <a:cs typeface="+mn-cs"/>
        </a:defRPr>
      </a:lvl2pPr>
      <a:lvl3pPr marL="1457325" indent="-291465" algn="l" defTabSz="1165860" rtl="0" eaLnBrk="1" latinLnBrk="0" hangingPunct="1">
        <a:lnSpc>
          <a:spcPct val="90000"/>
        </a:lnSpc>
        <a:spcBef>
          <a:spcPts val="638"/>
        </a:spcBef>
        <a:buFont typeface="Arial" panose="020B0604020202020204" pitchFamily="34" charset="0"/>
        <a:buChar char="•"/>
        <a:defRPr sz="2550" kern="1200">
          <a:solidFill>
            <a:schemeClr val="tx1"/>
          </a:solidFill>
          <a:latin typeface="+mn-lt"/>
          <a:ea typeface="+mn-ea"/>
          <a:cs typeface="+mn-cs"/>
        </a:defRPr>
      </a:lvl3pPr>
      <a:lvl4pPr marL="204025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4pPr>
      <a:lvl5pPr marL="262318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5pPr>
      <a:lvl6pPr marL="320611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6pPr>
      <a:lvl7pPr marL="378904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7pPr>
      <a:lvl8pPr marL="437197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8pPr>
      <a:lvl9pPr marL="495490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9pPr>
    </p:bodyStyle>
    <p:otherStyle>
      <a:defPPr>
        <a:defRPr lang="es-MX"/>
      </a:defPPr>
      <a:lvl1pPr marL="0" algn="l" defTabSz="1165860" rtl="0" eaLnBrk="1" latinLnBrk="0" hangingPunct="1">
        <a:defRPr sz="2295" kern="1200">
          <a:solidFill>
            <a:schemeClr val="tx1"/>
          </a:solidFill>
          <a:latin typeface="+mn-lt"/>
          <a:ea typeface="+mn-ea"/>
          <a:cs typeface="+mn-cs"/>
        </a:defRPr>
      </a:lvl1pPr>
      <a:lvl2pPr marL="582930" algn="l" defTabSz="1165860" rtl="0" eaLnBrk="1" latinLnBrk="0" hangingPunct="1">
        <a:defRPr sz="2295" kern="1200">
          <a:solidFill>
            <a:schemeClr val="tx1"/>
          </a:solidFill>
          <a:latin typeface="+mn-lt"/>
          <a:ea typeface="+mn-ea"/>
          <a:cs typeface="+mn-cs"/>
        </a:defRPr>
      </a:lvl2pPr>
      <a:lvl3pPr marL="1165860" algn="l" defTabSz="1165860" rtl="0" eaLnBrk="1" latinLnBrk="0" hangingPunct="1">
        <a:defRPr sz="2295" kern="1200">
          <a:solidFill>
            <a:schemeClr val="tx1"/>
          </a:solidFill>
          <a:latin typeface="+mn-lt"/>
          <a:ea typeface="+mn-ea"/>
          <a:cs typeface="+mn-cs"/>
        </a:defRPr>
      </a:lvl3pPr>
      <a:lvl4pPr marL="1748790" algn="l" defTabSz="1165860" rtl="0" eaLnBrk="1" latinLnBrk="0" hangingPunct="1">
        <a:defRPr sz="2295" kern="1200">
          <a:solidFill>
            <a:schemeClr val="tx1"/>
          </a:solidFill>
          <a:latin typeface="+mn-lt"/>
          <a:ea typeface="+mn-ea"/>
          <a:cs typeface="+mn-cs"/>
        </a:defRPr>
      </a:lvl4pPr>
      <a:lvl5pPr marL="2331720" algn="l" defTabSz="1165860" rtl="0" eaLnBrk="1" latinLnBrk="0" hangingPunct="1">
        <a:defRPr sz="2295" kern="1200">
          <a:solidFill>
            <a:schemeClr val="tx1"/>
          </a:solidFill>
          <a:latin typeface="+mn-lt"/>
          <a:ea typeface="+mn-ea"/>
          <a:cs typeface="+mn-cs"/>
        </a:defRPr>
      </a:lvl5pPr>
      <a:lvl6pPr marL="2914650" algn="l" defTabSz="1165860" rtl="0" eaLnBrk="1" latinLnBrk="0" hangingPunct="1">
        <a:defRPr sz="2295" kern="1200">
          <a:solidFill>
            <a:schemeClr val="tx1"/>
          </a:solidFill>
          <a:latin typeface="+mn-lt"/>
          <a:ea typeface="+mn-ea"/>
          <a:cs typeface="+mn-cs"/>
        </a:defRPr>
      </a:lvl6pPr>
      <a:lvl7pPr marL="3497580" algn="l" defTabSz="1165860" rtl="0" eaLnBrk="1" latinLnBrk="0" hangingPunct="1">
        <a:defRPr sz="2295" kern="1200">
          <a:solidFill>
            <a:schemeClr val="tx1"/>
          </a:solidFill>
          <a:latin typeface="+mn-lt"/>
          <a:ea typeface="+mn-ea"/>
          <a:cs typeface="+mn-cs"/>
        </a:defRPr>
      </a:lvl7pPr>
      <a:lvl8pPr marL="4080510" algn="l" defTabSz="1165860" rtl="0" eaLnBrk="1" latinLnBrk="0" hangingPunct="1">
        <a:defRPr sz="2295" kern="1200">
          <a:solidFill>
            <a:schemeClr val="tx1"/>
          </a:solidFill>
          <a:latin typeface="+mn-lt"/>
          <a:ea typeface="+mn-ea"/>
          <a:cs typeface="+mn-cs"/>
        </a:defRPr>
      </a:lvl8pPr>
      <a:lvl9pPr marL="4663440" algn="l" defTabSz="1165860" rtl="0" eaLnBrk="1" latinLnBrk="0" hangingPunct="1">
        <a:defRPr sz="229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2/5/2026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32793160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701" r:id="rId13"/>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s://svgsilh.com/es/ff5722/image/150613.html" TargetMode="External"/><Relationship Id="rId2" Type="http://schemas.openxmlformats.org/officeDocument/2006/relationships/image" Target="../media/image13.png"/><Relationship Id="rId1" Type="http://schemas.openxmlformats.org/officeDocument/2006/relationships/slideLayout" Target="../slideLayouts/slideLayout29.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50;p2"/>
          <p:cNvSpPr txBox="1"/>
          <p:nvPr/>
        </p:nvSpPr>
        <p:spPr>
          <a:xfrm>
            <a:off x="465221" y="5029200"/>
            <a:ext cx="14630400" cy="867930"/>
          </a:xfrm>
          <a:prstGeom prst="rect">
            <a:avLst/>
          </a:prstGeom>
          <a:noFill/>
        </p:spPr>
        <p:txBody>
          <a:bodyPr wrap="square">
            <a:spAutoFit/>
          </a:bodyPr>
          <a:lstStyle>
            <a:defPPr>
              <a:defRPr lang="es-MX"/>
            </a:defPPr>
            <a:lvl1pPr algn="just" defTabSz="1341333">
              <a:lnSpc>
                <a:spcPct val="90000"/>
              </a:lnSpc>
              <a:buClr>
                <a:schemeClr val="lt1"/>
              </a:buClr>
              <a:buSzPts val="2800"/>
              <a:defRPr sz="2800" b="1">
                <a:solidFill>
                  <a:schemeClr val="lt1"/>
                </a:solidFill>
                <a:latin typeface="Noto Sans" panose="020B0502040504020204" pitchFamily="34" charset="0"/>
                <a:ea typeface="Noto Sans" panose="020B0502040504020204" pitchFamily="34" charset="0"/>
                <a:cs typeface="Noto Sans" panose="020B0502040504020204" pitchFamily="34" charset="0"/>
              </a:defRPr>
            </a:lvl1pPr>
            <a:lvl2pPr marL="614934" defTabSz="1229868">
              <a:defRPr sz="2421"/>
            </a:lvl2pPr>
            <a:lvl3pPr marL="1229868" defTabSz="1229868">
              <a:defRPr sz="2421"/>
            </a:lvl3pPr>
            <a:lvl4pPr marL="1844802" defTabSz="1229868">
              <a:defRPr sz="2421"/>
            </a:lvl4pPr>
            <a:lvl5pPr marL="2459736" defTabSz="1229868">
              <a:defRPr sz="2421"/>
            </a:lvl5pPr>
            <a:lvl6pPr marL="3074670" defTabSz="1229868">
              <a:defRPr sz="2421"/>
            </a:lvl6pPr>
            <a:lvl7pPr marL="3689604" defTabSz="1229868">
              <a:defRPr sz="2421"/>
            </a:lvl7pPr>
            <a:lvl8pPr marL="4304538" defTabSz="1229868">
              <a:defRPr sz="2421"/>
            </a:lvl8pPr>
            <a:lvl9pPr marL="4919472" defTabSz="1229868">
              <a:defRPr sz="2421"/>
            </a:lvl9pPr>
          </a:lstStyle>
          <a:p>
            <a:pPr algn="ctr"/>
            <a:r>
              <a:rPr lang="es-MX" dirty="0">
                <a:solidFill>
                  <a:srgbClr val="691831"/>
                </a:solidFill>
                <a:sym typeface="Noto Sans"/>
              </a:rPr>
              <a:t>Solicitud de autorización para la </a:t>
            </a:r>
            <a:r>
              <a:rPr lang="es-MX" dirty="0">
                <a:solidFill>
                  <a:srgbClr val="691831"/>
                </a:solidFill>
                <a:latin typeface="Noto Sans"/>
                <a:ea typeface="Noto Sans"/>
                <a:cs typeface="Noto Sans"/>
                <a:sym typeface="Noto Sans"/>
              </a:rPr>
              <a:t>actualización del </a:t>
            </a:r>
            <a:r>
              <a:rPr lang="es-MX" i="1" dirty="0">
                <a:solidFill>
                  <a:srgbClr val="691831"/>
                </a:solidFill>
                <a:latin typeface="Noto Sans"/>
                <a:ea typeface="Noto Sans"/>
                <a:cs typeface="Noto Sans"/>
                <a:sym typeface="Noto Sans"/>
              </a:rPr>
              <a:t>“Programa de Arrendamiento Inmobiliario para el año 2026, IMSS – Arrendatario”</a:t>
            </a:r>
            <a:r>
              <a:rPr lang="es-MX" dirty="0">
                <a:solidFill>
                  <a:srgbClr val="691831"/>
                </a:solidFill>
                <a:latin typeface="Noto Sans"/>
                <a:ea typeface="Noto Sans"/>
                <a:cs typeface="Noto Sans"/>
                <a:sym typeface="Noto Sans"/>
              </a:rPr>
              <a:t>.</a:t>
            </a:r>
          </a:p>
        </p:txBody>
      </p:sp>
      <p:sp>
        <p:nvSpPr>
          <p:cNvPr id="2" name="Google Shape;50;p2">
            <a:extLst>
              <a:ext uri="{FF2B5EF4-FFF2-40B4-BE49-F238E27FC236}">
                <a16:creationId xmlns:a16="http://schemas.microsoft.com/office/drawing/2014/main" id="{89DA55E5-0D2D-E70F-4AEA-FD0A68FE1FAA}"/>
              </a:ext>
            </a:extLst>
          </p:cNvPr>
          <p:cNvSpPr txBox="1"/>
          <p:nvPr/>
        </p:nvSpPr>
        <p:spPr>
          <a:xfrm>
            <a:off x="9967526" y="9057517"/>
            <a:ext cx="4980537" cy="464594"/>
          </a:xfrm>
          <a:prstGeom prst="rect">
            <a:avLst/>
          </a:prstGeom>
          <a:noFill/>
          <a:ln>
            <a:noFill/>
          </a:ln>
        </p:spPr>
        <p:txBody>
          <a:bodyPr spcFirstLastPara="1" wrap="square" lIns="91425" tIns="45700" rIns="91425" bIns="45700" anchor="t" anchorCtr="0">
            <a:noAutofit/>
          </a:bodyPr>
          <a:lstStyle/>
          <a:p>
            <a:pPr algn="r"/>
            <a:r>
              <a:rPr lang="es-MX" sz="2000" b="1" dirty="0">
                <a:solidFill>
                  <a:srgbClr val="691831"/>
                </a:solidFill>
                <a:latin typeface="Noto Sans"/>
                <a:ea typeface="Noto Sans"/>
                <a:cs typeface="Noto Sans"/>
              </a:rPr>
              <a:t>Ciudad de México, febrero de 2026.</a:t>
            </a:r>
          </a:p>
          <a:p>
            <a:pPr marL="228600" indent="-50800" algn="r">
              <a:lnSpc>
                <a:spcPct val="90000"/>
              </a:lnSpc>
              <a:spcBef>
                <a:spcPts val="1000"/>
              </a:spcBef>
              <a:buClr>
                <a:schemeClr val="dk1"/>
              </a:buClr>
              <a:buSzPts val="2800"/>
            </a:pPr>
            <a:endParaRPr sz="2000" dirty="0">
              <a:solidFill>
                <a:schemeClr val="lt1"/>
              </a:solidFill>
              <a:latin typeface="Calibri"/>
              <a:ea typeface="Calibri"/>
              <a:cs typeface="Calibri"/>
              <a:sym typeface="Calibri"/>
            </a:endParaRPr>
          </a:p>
        </p:txBody>
      </p:sp>
      <p:sp>
        <p:nvSpPr>
          <p:cNvPr id="7" name="Google Shape;92;p2">
            <a:extLst>
              <a:ext uri="{FF2B5EF4-FFF2-40B4-BE49-F238E27FC236}">
                <a16:creationId xmlns:a16="http://schemas.microsoft.com/office/drawing/2014/main" id="{84BE0D3C-95D3-971E-40AA-1476CA4937BA}"/>
              </a:ext>
            </a:extLst>
          </p:cNvPr>
          <p:cNvSpPr txBox="1"/>
          <p:nvPr/>
        </p:nvSpPr>
        <p:spPr>
          <a:xfrm>
            <a:off x="4142098" y="3219107"/>
            <a:ext cx="9144000" cy="876093"/>
          </a:xfrm>
          <a:prstGeom prst="rect">
            <a:avLst/>
          </a:prstGeom>
          <a:noFill/>
          <a:ln>
            <a:noFill/>
          </a:ln>
        </p:spPr>
        <p:txBody>
          <a:bodyPr spcFirstLastPara="1" wrap="square" lIns="91425" tIns="45700" rIns="91425" bIns="45700"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kumimoji="0" lang="es-MX" sz="4400" b="1" i="0" u="none" strike="noStrike" kern="1200" cap="none" spc="0" normalizeH="0" baseline="0" noProof="0" dirty="0">
                <a:ln>
                  <a:noFill/>
                </a:ln>
                <a:solidFill>
                  <a:srgbClr val="691831"/>
                </a:solidFill>
                <a:effectLst/>
                <a:uLnTx/>
                <a:uFillTx/>
                <a:latin typeface="Noto Sans "/>
              </a:rPr>
              <a:t>Comité de Administración </a:t>
            </a:r>
            <a:br>
              <a:rPr kumimoji="0" lang="es-MX" sz="4400" b="1" i="0" u="none" strike="noStrike" kern="1200" cap="none" spc="0" normalizeH="0" baseline="0" noProof="0" dirty="0">
                <a:ln>
                  <a:noFill/>
                </a:ln>
                <a:solidFill>
                  <a:srgbClr val="9C2148"/>
                </a:solidFill>
                <a:effectLst/>
                <a:uLnTx/>
                <a:uFillTx/>
                <a:latin typeface="Noto Sans "/>
              </a:rPr>
            </a:br>
            <a:r>
              <a:rPr kumimoji="0" lang="es-MX" sz="4400" b="1" i="0" u="none" strike="noStrike" kern="1200" cap="none" spc="0" normalizeH="0" baseline="0" noProof="0" dirty="0">
                <a:ln>
                  <a:noFill/>
                </a:ln>
                <a:solidFill>
                  <a:srgbClr val="691831"/>
                </a:solidFill>
                <a:effectLst/>
                <a:uLnTx/>
                <a:uFillTx/>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Tree>
    <p:extLst>
      <p:ext uri="{BB962C8B-B14F-4D97-AF65-F5344CB8AC3E}">
        <p14:creationId xmlns:p14="http://schemas.microsoft.com/office/powerpoint/2010/main" val="3951880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094;p11">
            <a:extLst>
              <a:ext uri="{FF2B5EF4-FFF2-40B4-BE49-F238E27FC236}">
                <a16:creationId xmlns:a16="http://schemas.microsoft.com/office/drawing/2014/main" id="{282255D0-C1A6-CBF0-1E70-CAAD37C3C557}"/>
              </a:ext>
            </a:extLst>
          </p:cNvPr>
          <p:cNvSpPr txBox="1"/>
          <p:nvPr/>
        </p:nvSpPr>
        <p:spPr>
          <a:xfrm>
            <a:off x="823407" y="711226"/>
            <a:ext cx="3775097" cy="450529"/>
          </a:xfrm>
          <a:prstGeom prst="rect">
            <a:avLst/>
          </a:prstGeom>
          <a:noFill/>
          <a:ln>
            <a:noFill/>
          </a:ln>
        </p:spPr>
        <p:txBody>
          <a:bodyPr spcFirstLastPara="1" wrap="square" lIns="91411" tIns="45693" rIns="91411" bIns="45693" anchor="t" anchorCtr="0">
            <a:noAutofit/>
          </a:bodyPr>
          <a:lstStyle/>
          <a:p>
            <a:pPr defTabSz="91421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914217">
              <a:lnSpc>
                <a:spcPct val="90000"/>
              </a:lnSpc>
              <a:buClr>
                <a:srgbClr val="BC945A"/>
              </a:buClr>
              <a:buSzPts val="2400"/>
              <a:defRPr/>
            </a:pPr>
            <a:endParaRPr sz="2599" b="1" kern="0" dirty="0">
              <a:solidFill>
                <a:srgbClr val="235C4F"/>
              </a:solidFill>
              <a:latin typeface="Noto Son Bold "/>
              <a:cs typeface="Arial"/>
              <a:sym typeface="Arial"/>
            </a:endParaRPr>
          </a:p>
        </p:txBody>
      </p:sp>
      <p:sp>
        <p:nvSpPr>
          <p:cNvPr id="6" name="Google Shape;1095;p11">
            <a:extLst>
              <a:ext uri="{FF2B5EF4-FFF2-40B4-BE49-F238E27FC236}">
                <a16:creationId xmlns:a16="http://schemas.microsoft.com/office/drawing/2014/main" id="{0CD30F13-71B0-2278-29C7-7B8612EA48A7}"/>
              </a:ext>
            </a:extLst>
          </p:cNvPr>
          <p:cNvSpPr txBox="1"/>
          <p:nvPr/>
        </p:nvSpPr>
        <p:spPr>
          <a:xfrm>
            <a:off x="2018158" y="1859373"/>
            <a:ext cx="10986538" cy="4154287"/>
          </a:xfrm>
          <a:prstGeom prst="rect">
            <a:avLst/>
          </a:prstGeom>
          <a:noFill/>
          <a:ln>
            <a:noFill/>
          </a:ln>
        </p:spPr>
        <p:txBody>
          <a:bodyPr spcFirstLastPara="1" wrap="square" lIns="91411" tIns="45693" rIns="91411" bIns="45693" anchor="t" anchorCtr="0">
            <a:spAutoFit/>
          </a:bodyPr>
          <a:lstStyle/>
          <a:p>
            <a:pPr defTabSz="914217">
              <a:buClr>
                <a:srgbClr val="000000"/>
              </a:buClr>
              <a:defRPr/>
            </a:pPr>
            <a:endParaRPr sz="24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r>
              <a:rPr lang="es-MX"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r>
              <a:rPr lang="es-MX"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r>
              <a:rPr lang="es-MX"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4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914217">
              <a:buClr>
                <a:srgbClr val="000000"/>
              </a:buClr>
              <a:defRPr/>
            </a:pPr>
            <a:endParaRPr sz="24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7" name="Google Shape;1096;p11" descr="Blog contorno">
            <a:extLst>
              <a:ext uri="{FF2B5EF4-FFF2-40B4-BE49-F238E27FC236}">
                <a16:creationId xmlns:a16="http://schemas.microsoft.com/office/drawing/2014/main" id="{ABE7F11E-E605-2F1B-F265-F8C94738366F}"/>
              </a:ext>
            </a:extLst>
          </p:cNvPr>
          <p:cNvPicPr preferRelativeResize="0"/>
          <p:nvPr/>
        </p:nvPicPr>
        <p:blipFill rotWithShape="1">
          <a:blip r:embed="rId2">
            <a:alphaModFix/>
          </a:blip>
          <a:srcRect/>
          <a:stretch/>
        </p:blipFill>
        <p:spPr>
          <a:xfrm>
            <a:off x="9511124" y="2279930"/>
            <a:ext cx="758059" cy="756296"/>
          </a:xfrm>
          <a:prstGeom prst="rect">
            <a:avLst/>
          </a:prstGeom>
          <a:noFill/>
          <a:ln>
            <a:noFill/>
          </a:ln>
        </p:spPr>
      </p:pic>
      <p:pic>
        <p:nvPicPr>
          <p:cNvPr id="8" name="Google Shape;1097;p11" descr="Portapapeles parcialmente comprobado contorno">
            <a:extLst>
              <a:ext uri="{FF2B5EF4-FFF2-40B4-BE49-F238E27FC236}">
                <a16:creationId xmlns:a16="http://schemas.microsoft.com/office/drawing/2014/main" id="{C72A25B4-35E5-E11C-F27A-E7D8CAC9186E}"/>
              </a:ext>
            </a:extLst>
          </p:cNvPr>
          <p:cNvPicPr preferRelativeResize="0"/>
          <p:nvPr/>
        </p:nvPicPr>
        <p:blipFill rotWithShape="1">
          <a:blip r:embed="rId3">
            <a:alphaModFix/>
          </a:blip>
          <a:srcRect/>
          <a:stretch/>
        </p:blipFill>
        <p:spPr>
          <a:xfrm>
            <a:off x="9374965" y="3473839"/>
            <a:ext cx="1076662" cy="756296"/>
          </a:xfrm>
          <a:prstGeom prst="rect">
            <a:avLst/>
          </a:prstGeom>
          <a:noFill/>
          <a:ln>
            <a:noFill/>
          </a:ln>
        </p:spPr>
      </p:pic>
      <p:sp>
        <p:nvSpPr>
          <p:cNvPr id="2" name="Marcador de número de diapositiva 3">
            <a:extLst>
              <a:ext uri="{FF2B5EF4-FFF2-40B4-BE49-F238E27FC236}">
                <a16:creationId xmlns:a16="http://schemas.microsoft.com/office/drawing/2014/main" id="{2F3B0028-256D-BB5B-EBB5-D2BD3B50144A}"/>
              </a:ext>
            </a:extLst>
          </p:cNvPr>
          <p:cNvSpPr txBox="1">
            <a:spLocks/>
          </p:cNvSpPr>
          <p:nvPr/>
        </p:nvSpPr>
        <p:spPr>
          <a:xfrm>
            <a:off x="14754337" y="9303644"/>
            <a:ext cx="756207" cy="445968"/>
          </a:xfrm>
          <a:prstGeom prst="rect">
            <a:avLst/>
          </a:prstGeom>
          <a:ln>
            <a:noFill/>
          </a:ln>
        </p:spPr>
        <p:txBody>
          <a:bodyPr vert="horz" lIns="185941" tIns="92938" rIns="185941" bIns="92938"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2</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3" name="Google Shape;1098;p11" descr="Apretón De Manos Reunión Acuerdo - Gráficos vectoriales gratis en Pixabay">
            <a:extLst>
              <a:ext uri="{FF2B5EF4-FFF2-40B4-BE49-F238E27FC236}">
                <a16:creationId xmlns:a16="http://schemas.microsoft.com/office/drawing/2014/main" id="{E251D8EB-66CF-ACC9-18E0-B170C344F109}"/>
              </a:ext>
            </a:extLst>
          </p:cNvPr>
          <p:cNvPicPr preferRelativeResize="0"/>
          <p:nvPr/>
        </p:nvPicPr>
        <p:blipFill rotWithShape="1">
          <a:blip r:embed="rId4">
            <a:alphaModFix/>
          </a:blip>
          <a:srcRect/>
          <a:stretch/>
        </p:blipFill>
        <p:spPr>
          <a:xfrm>
            <a:off x="9512888" y="5087087"/>
            <a:ext cx="756296" cy="719568"/>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3354595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Google Shape;1111;p12">
            <a:extLst>
              <a:ext uri="{FF2B5EF4-FFF2-40B4-BE49-F238E27FC236}">
                <a16:creationId xmlns:a16="http://schemas.microsoft.com/office/drawing/2014/main" id="{9AC4272D-62C6-2C01-C557-C07D736C10E0}"/>
              </a:ext>
            </a:extLst>
          </p:cNvPr>
          <p:cNvSpPr txBox="1"/>
          <p:nvPr/>
        </p:nvSpPr>
        <p:spPr>
          <a:xfrm>
            <a:off x="821634" y="705284"/>
            <a:ext cx="8652113" cy="449748"/>
          </a:xfrm>
          <a:prstGeom prst="rect">
            <a:avLst/>
          </a:prstGeom>
          <a:noFill/>
          <a:ln>
            <a:noFill/>
          </a:ln>
        </p:spPr>
        <p:txBody>
          <a:bodyPr spcFirstLastPara="1" wrap="square" lIns="91252" tIns="45614" rIns="91252" bIns="45614" anchor="t" anchorCtr="0">
            <a:noAutofit/>
          </a:bodyPr>
          <a:lstStyle/>
          <a:p>
            <a:pPr defTabSz="457200" fontAlgn="base">
              <a:lnSpc>
                <a:spcPct val="90000"/>
              </a:lnSpc>
              <a:spcBef>
                <a:spcPct val="0"/>
              </a:spcBef>
              <a:spcAft>
                <a:spcPct val="0"/>
              </a:spcAft>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 Antecedentes</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12" name="Google Shape;1112;p12" descr="Blog contorno">
            <a:extLst>
              <a:ext uri="{FF2B5EF4-FFF2-40B4-BE49-F238E27FC236}">
                <a16:creationId xmlns:a16="http://schemas.microsoft.com/office/drawing/2014/main" id="{92EA6E34-C87A-4854-6FE8-2BF12EDB47F8}"/>
              </a:ext>
            </a:extLst>
          </p:cNvPr>
          <p:cNvPicPr preferRelativeResize="0"/>
          <p:nvPr/>
        </p:nvPicPr>
        <p:blipFill rotWithShape="1">
          <a:blip r:embed="rId2">
            <a:alphaModFix/>
          </a:blip>
          <a:srcRect/>
          <a:stretch/>
        </p:blipFill>
        <p:spPr>
          <a:xfrm>
            <a:off x="3694416" y="552665"/>
            <a:ext cx="754985" cy="754985"/>
          </a:xfrm>
          <a:prstGeom prst="rect">
            <a:avLst/>
          </a:prstGeom>
          <a:noFill/>
          <a:ln>
            <a:noFill/>
          </a:ln>
        </p:spPr>
      </p:pic>
      <p:sp>
        <p:nvSpPr>
          <p:cNvPr id="2" name="Marcador de número de diapositiva 3">
            <a:extLst>
              <a:ext uri="{FF2B5EF4-FFF2-40B4-BE49-F238E27FC236}">
                <a16:creationId xmlns:a16="http://schemas.microsoft.com/office/drawing/2014/main" id="{48FD122E-6B55-F025-E834-C7A6DA93544D}"/>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3</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CuadroTexto 4">
            <a:extLst>
              <a:ext uri="{FF2B5EF4-FFF2-40B4-BE49-F238E27FC236}">
                <a16:creationId xmlns:a16="http://schemas.microsoft.com/office/drawing/2014/main" id="{E5D6DF28-13BB-9F81-AFA2-6D14CA304727}"/>
              </a:ext>
            </a:extLst>
          </p:cNvPr>
          <p:cNvSpPr txBox="1"/>
          <p:nvPr/>
        </p:nvSpPr>
        <p:spPr>
          <a:xfrm>
            <a:off x="821634" y="2336878"/>
            <a:ext cx="13931187" cy="646331"/>
          </a:xfrm>
          <a:prstGeom prst="rect">
            <a:avLst/>
          </a:prstGeom>
          <a:noFill/>
        </p:spPr>
        <p:txBody>
          <a:bodyPr wrap="square" rtlCol="0">
            <a:spAutoFit/>
          </a:bodyPr>
          <a:lstStyle/>
          <a:p>
            <a:pPr algn="just" defTabSz="582930">
              <a:buClr>
                <a:srgbClr val="B38E5D"/>
              </a:buClr>
              <a:buSzPct val="130000"/>
              <a:defRPr/>
            </a:pPr>
            <a:r>
              <a:rPr lang="es-MX" sz="1800" kern="100" dirty="0">
                <a:latin typeface="Noto Sans" panose="020B0502040504020204" pitchFamily="34" charset="0"/>
                <a:ea typeface="Noto Sans" panose="020B0502040504020204" pitchFamily="34" charset="0"/>
                <a:cs typeface="Noto Sans" panose="020B0502040504020204" pitchFamily="34" charset="0"/>
              </a:rPr>
              <a:t>El Instituto Mexicano del Seguro Social (IMSS o Instituto) tiene como finalidad primordial garantizar el derecho a la salud y la prestación de los servicios necesarios para el bienestar individual y colectivo de la población a nivel nacional.</a:t>
            </a:r>
          </a:p>
        </p:txBody>
      </p:sp>
      <p:sp>
        <p:nvSpPr>
          <p:cNvPr id="6" name="CuadroTexto 5">
            <a:extLst>
              <a:ext uri="{FF2B5EF4-FFF2-40B4-BE49-F238E27FC236}">
                <a16:creationId xmlns:a16="http://schemas.microsoft.com/office/drawing/2014/main" id="{424409C0-9853-2F03-CBB6-191FABAC824B}"/>
              </a:ext>
            </a:extLst>
          </p:cNvPr>
          <p:cNvSpPr txBox="1"/>
          <p:nvPr/>
        </p:nvSpPr>
        <p:spPr>
          <a:xfrm>
            <a:off x="3424591" y="3878364"/>
            <a:ext cx="9272337" cy="3416320"/>
          </a:xfrm>
          <a:prstGeom prst="rect">
            <a:avLst/>
          </a:prstGeom>
          <a:noFill/>
        </p:spPr>
        <p:txBody>
          <a:bodyPr wrap="square">
            <a:spAutoFit/>
          </a:bodyPr>
          <a:lstStyle/>
          <a:p>
            <a:pPr algn="just" defTabSz="582930">
              <a:buClr>
                <a:srgbClr val="B38E5D"/>
              </a:buClr>
              <a:buSzPct val="130000"/>
              <a:defRPr/>
            </a:pPr>
            <a:r>
              <a:rPr lang="es-MX" sz="1800" kern="100" dirty="0">
                <a:latin typeface="Noto Sans" panose="020B0502040504020204" pitchFamily="34" charset="0"/>
                <a:ea typeface="Noto Sans" panose="020B0502040504020204" pitchFamily="34" charset="0"/>
                <a:cs typeface="Noto Sans" panose="020B0502040504020204" pitchFamily="34" charset="0"/>
              </a:rPr>
              <a:t>Para cubrir sus esquemas de prestación de servicios, el IMSS requiere contar con una infraestructura inmobiliaria a nivel nacional, recurriendo al arrendamiento inmobiliario en aquellas zonas en las cuales no se dispone de infraestructura propia. </a:t>
            </a:r>
          </a:p>
          <a:p>
            <a:pPr algn="just" defTabSz="582930">
              <a:buClr>
                <a:srgbClr val="B38E5D"/>
              </a:buClr>
              <a:buSzPct val="130000"/>
              <a:defRPr/>
            </a:pPr>
            <a:endParaRPr lang="es-MX" sz="1800" kern="100" dirty="0">
              <a:latin typeface="Noto Sans" panose="020B0502040504020204" pitchFamily="34" charset="0"/>
              <a:ea typeface="Noto Sans" panose="020B0502040504020204" pitchFamily="34" charset="0"/>
              <a:cs typeface="Noto Sans" panose="020B0502040504020204" pitchFamily="34" charset="0"/>
            </a:endParaRPr>
          </a:p>
          <a:p>
            <a:pPr algn="just" defTabSz="582930">
              <a:buClr>
                <a:srgbClr val="B38E5D"/>
              </a:buClr>
              <a:buSzPct val="130000"/>
              <a:defRPr/>
            </a:pPr>
            <a:endParaRPr lang="es-MX" sz="1800" kern="100" dirty="0">
              <a:latin typeface="Noto Sans" panose="020B0502040504020204" pitchFamily="34" charset="0"/>
              <a:ea typeface="Noto Sans" panose="020B0502040504020204" pitchFamily="34" charset="0"/>
              <a:cs typeface="Noto Sans" panose="020B0502040504020204" pitchFamily="34" charset="0"/>
            </a:endParaRPr>
          </a:p>
          <a:p>
            <a:pPr algn="just" defTabSz="582930">
              <a:buClr>
                <a:srgbClr val="B38E5D"/>
              </a:buClr>
              <a:buSzPct val="130000"/>
              <a:defRPr/>
            </a:pPr>
            <a:endParaRPr lang="es-MX" sz="1800" kern="100" dirty="0">
              <a:latin typeface="Noto Sans" panose="020B0502040504020204" pitchFamily="34" charset="0"/>
              <a:ea typeface="Noto Sans" panose="020B0502040504020204" pitchFamily="34" charset="0"/>
              <a:cs typeface="Noto Sans" panose="020B0502040504020204" pitchFamily="34" charset="0"/>
            </a:endParaRPr>
          </a:p>
          <a:p>
            <a:pPr algn="just" defTabSz="582930">
              <a:buClr>
                <a:srgbClr val="B38E5D"/>
              </a:buClr>
              <a:buSzPct val="130000"/>
              <a:defRPr/>
            </a:pPr>
            <a:endParaRPr lang="es-MX" sz="1800" kern="100" dirty="0">
              <a:latin typeface="Noto Sans" panose="020B0502040504020204" pitchFamily="34" charset="0"/>
              <a:ea typeface="Noto Sans" panose="020B0502040504020204" pitchFamily="34" charset="0"/>
              <a:cs typeface="Noto Sans" panose="020B0502040504020204" pitchFamily="34" charset="0"/>
            </a:endParaRPr>
          </a:p>
          <a:p>
            <a:pPr algn="just" defTabSz="582930">
              <a:buClr>
                <a:srgbClr val="B38E5D"/>
              </a:buClr>
              <a:buSzPct val="130000"/>
              <a:defRPr/>
            </a:pPr>
            <a:r>
              <a:rPr lang="es-MX" sz="1800" kern="100" dirty="0">
                <a:latin typeface="Noto Sans" panose="020B0502040504020204" pitchFamily="34" charset="0"/>
                <a:ea typeface="Noto Sans" panose="020B0502040504020204" pitchFamily="34" charset="0"/>
                <a:cs typeface="Noto Sans" panose="020B0502040504020204" pitchFamily="34" charset="0"/>
              </a:rPr>
              <a:t>Para integrar el programa de trabajo, es necesario contar con las propuestas de arrendamiento de bienes inmuebles que presenten los Órganos Normativos y de Operación Administrativa Desconcentrada (OOAD) del Instituto, conforme a los dictámenes técnicos y legales que al efecto elaboren las Unidades Administrativas competentes.</a:t>
            </a:r>
          </a:p>
        </p:txBody>
      </p:sp>
      <p:pic>
        <p:nvPicPr>
          <p:cNvPr id="7" name="Gráfico 6" descr="Edificio con relleno sólido">
            <a:extLst>
              <a:ext uri="{FF2B5EF4-FFF2-40B4-BE49-F238E27FC236}">
                <a16:creationId xmlns:a16="http://schemas.microsoft.com/office/drawing/2014/main" id="{3EDDBFFC-5F20-2794-1368-1D2041AA25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98159" y="3880975"/>
            <a:ext cx="1148225" cy="1148225"/>
          </a:xfrm>
          <a:prstGeom prst="rect">
            <a:avLst/>
          </a:prstGeom>
        </p:spPr>
      </p:pic>
      <p:pic>
        <p:nvPicPr>
          <p:cNvPr id="8" name="Gráfico 7">
            <a:extLst>
              <a:ext uri="{FF2B5EF4-FFF2-40B4-BE49-F238E27FC236}">
                <a16:creationId xmlns:a16="http://schemas.microsoft.com/office/drawing/2014/main" id="{041CB2F0-9ADE-996D-FE79-6E171743A328}"/>
              </a:ext>
            </a:extLst>
          </p:cNvPr>
          <p:cNvPicPr>
            <a:picLocks noChangeAspect="1"/>
          </p:cNvPicPr>
          <p:nvPr/>
        </p:nvPicPr>
        <p:blipFill>
          <a:blip r:embed="rId5">
            <a:extLst>
              <a:ext uri="{96DAC541-7B7A-43D3-8B79-37D633B846F1}">
                <asvg:svgBlip xmlns:asvg="http://schemas.microsoft.com/office/drawing/2016/SVG/main" r:embed="rId6"/>
              </a:ext>
              <a:ext uri="{837473B0-CC2E-450A-ABE3-18F120FF3D39}">
                <a1611:picAttrSrcUrl xmlns:a1611="http://schemas.microsoft.com/office/drawing/2016/11/main" r:id="rId7"/>
              </a:ext>
            </a:extLst>
          </a:blip>
          <a:stretch>
            <a:fillRect/>
          </a:stretch>
        </p:blipFill>
        <p:spPr>
          <a:xfrm>
            <a:off x="1898157" y="5796651"/>
            <a:ext cx="1148225" cy="1346936"/>
          </a:xfrm>
          <a:prstGeom prst="rect">
            <a:avLst/>
          </a:prstGeom>
        </p:spPr>
      </p:pic>
    </p:spTree>
    <p:extLst>
      <p:ext uri="{BB962C8B-B14F-4D97-AF65-F5344CB8AC3E}">
        <p14:creationId xmlns:p14="http://schemas.microsoft.com/office/powerpoint/2010/main" val="40500685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EEDCA-9673-D918-6BAB-C2A35612B9FB}"/>
            </a:ext>
          </a:extLst>
        </p:cNvPr>
        <p:cNvGrpSpPr/>
        <p:nvPr/>
      </p:nvGrpSpPr>
      <p:grpSpPr>
        <a:xfrm>
          <a:off x="0" y="0"/>
          <a:ext cx="0" cy="0"/>
          <a:chOff x="0" y="0"/>
          <a:chExt cx="0" cy="0"/>
        </a:xfrm>
      </p:grpSpPr>
      <p:sp>
        <p:nvSpPr>
          <p:cNvPr id="2" name="Marcador de número de diapositiva 3">
            <a:extLst>
              <a:ext uri="{FF2B5EF4-FFF2-40B4-BE49-F238E27FC236}">
                <a16:creationId xmlns:a16="http://schemas.microsoft.com/office/drawing/2014/main" id="{EBD6735B-428A-5BFA-82BC-6347D12DF41D}"/>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4</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Google Shape;80;p8">
            <a:extLst>
              <a:ext uri="{FF2B5EF4-FFF2-40B4-BE49-F238E27FC236}">
                <a16:creationId xmlns:a16="http://schemas.microsoft.com/office/drawing/2014/main" id="{A9DA4AF7-D8EF-19D7-CD05-95E2A35FC809}"/>
              </a:ext>
            </a:extLst>
          </p:cNvPr>
          <p:cNvSpPr txBox="1"/>
          <p:nvPr/>
        </p:nvSpPr>
        <p:spPr>
          <a:xfrm>
            <a:off x="821634" y="2383451"/>
            <a:ext cx="13931188" cy="1225668"/>
          </a:xfrm>
          <a:prstGeom prst="rect">
            <a:avLst/>
          </a:prstGeom>
          <a:noFill/>
          <a:ln>
            <a:noFill/>
          </a:ln>
        </p:spPr>
        <p:txBody>
          <a:bodyPr spcFirstLastPara="1" wrap="square" lIns="116567" tIns="58267" rIns="116567" bIns="58267" anchor="t" anchorCtr="0">
            <a:spAutoFit/>
          </a:bodyPr>
          <a:lstStyle/>
          <a:p>
            <a:pPr algn="just"/>
            <a:r>
              <a:rPr lang="es-MX" sz="1800" dirty="0">
                <a:solidFill>
                  <a:schemeClr val="dk1"/>
                </a:solidFill>
                <a:latin typeface="Noto Sans" panose="020B0502040504020204" pitchFamily="34" charset="0"/>
                <a:ea typeface="Noto Sans" panose="020B0502040504020204" pitchFamily="34" charset="0"/>
                <a:cs typeface="Noto Sans" panose="020B0502040504020204" pitchFamily="34" charset="0"/>
                <a:sym typeface="Noto Sans"/>
              </a:rPr>
              <a:t>El Honorable Consejo Técnico (HCT) del IMSS, mediante Acuerdo ACDO.SA2.HCT.281025/326.P.DA, autorizó el “Programa de Arrendamiento Inmobiliario para el año 2026, IMSS-Arrendatario”, en el cual consideró ejercer un presupuesto total de $583’242,867.00 (QUINIENTOS OCHENTA Y TRES MILLONES DOSCIENTOS CUARENTA Y DOS MIL OCHOCIENTOS SESENTA Y SIETE PESOS 00/100 M.N.), y contempló operaciones respecto a 304 inmuebles:</a:t>
            </a:r>
          </a:p>
        </p:txBody>
      </p:sp>
      <p:sp>
        <p:nvSpPr>
          <p:cNvPr id="6" name="Google Shape;80;p8">
            <a:extLst>
              <a:ext uri="{FF2B5EF4-FFF2-40B4-BE49-F238E27FC236}">
                <a16:creationId xmlns:a16="http://schemas.microsoft.com/office/drawing/2014/main" id="{413F0B05-C7FB-0328-62E7-9F1DF72D3EA2}"/>
              </a:ext>
            </a:extLst>
          </p:cNvPr>
          <p:cNvSpPr txBox="1"/>
          <p:nvPr/>
        </p:nvSpPr>
        <p:spPr>
          <a:xfrm>
            <a:off x="1642975" y="3906009"/>
            <a:ext cx="11854040" cy="2056664"/>
          </a:xfrm>
          <a:prstGeom prst="rect">
            <a:avLst/>
          </a:prstGeom>
          <a:noFill/>
          <a:ln>
            <a:noFill/>
          </a:ln>
        </p:spPr>
        <p:txBody>
          <a:bodyPr spcFirstLastPara="1" wrap="square" lIns="116567" tIns="58267" rIns="116567" bIns="58267" anchor="t" anchorCtr="0">
            <a:spAutoFit/>
          </a:bodyPr>
          <a:lstStyle/>
          <a:p>
            <a:pPr marL="285750" indent="-285750" algn="just">
              <a:buClr>
                <a:srgbClr val="C19A53"/>
              </a:buClr>
              <a:buSzPct val="15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Cancelar 3 arrendamientos.</a:t>
            </a:r>
          </a:p>
          <a:p>
            <a:pPr marL="285750" indent="-285750" algn="just">
              <a:buClr>
                <a:srgbClr val="C19A53"/>
              </a:buClr>
              <a:buSzPct val="150000"/>
              <a:buFont typeface="Wingdings" panose="05000000000000000000" pitchFamily="2" charset="2"/>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285750" indent="-285750" algn="just">
              <a:buClr>
                <a:srgbClr val="C19A53"/>
              </a:buClr>
              <a:buSzPct val="15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Renovar 222 contratos (83 Renovación sin incremento y 139 Renovación con incremento). </a:t>
            </a:r>
          </a:p>
          <a:p>
            <a:pPr marL="285750" indent="-285750" algn="just">
              <a:buClr>
                <a:srgbClr val="C19A53"/>
              </a:buClr>
              <a:buSzPct val="150000"/>
              <a:buFont typeface="Wingdings" panose="05000000000000000000" pitchFamily="2" charset="2"/>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285750" indent="-285750" algn="just">
              <a:buClr>
                <a:srgbClr val="C19A53"/>
              </a:buClr>
              <a:buSzPct val="15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Evaluar la sustitución de 50 inmuebles arrendados.</a:t>
            </a:r>
          </a:p>
          <a:p>
            <a:pPr marL="285750" indent="-285750" algn="just">
              <a:buClr>
                <a:srgbClr val="C19A53"/>
              </a:buClr>
              <a:buSzPct val="150000"/>
              <a:buFont typeface="Wingdings" panose="05000000000000000000" pitchFamily="2" charset="2"/>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285750" indent="-285750" algn="just">
              <a:buClr>
                <a:srgbClr val="C19A53"/>
              </a:buClr>
              <a:buSzPct val="150000"/>
              <a:buFont typeface="Wingdings" panose="05000000000000000000" pitchFamily="2" charset="2"/>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Realizar la contratación de 29 nuevos arrendamientos.</a:t>
            </a:r>
          </a:p>
        </p:txBody>
      </p:sp>
      <p:sp>
        <p:nvSpPr>
          <p:cNvPr id="3" name="Google Shape;1111;p12">
            <a:extLst>
              <a:ext uri="{FF2B5EF4-FFF2-40B4-BE49-F238E27FC236}">
                <a16:creationId xmlns:a16="http://schemas.microsoft.com/office/drawing/2014/main" id="{4CB72AD9-4B8C-ACBA-E26A-B6543FB3CA21}"/>
              </a:ext>
            </a:extLst>
          </p:cNvPr>
          <p:cNvSpPr txBox="1"/>
          <p:nvPr/>
        </p:nvSpPr>
        <p:spPr>
          <a:xfrm>
            <a:off x="821634" y="705284"/>
            <a:ext cx="8652113" cy="449748"/>
          </a:xfrm>
          <a:prstGeom prst="rect">
            <a:avLst/>
          </a:prstGeom>
          <a:noFill/>
          <a:ln>
            <a:noFill/>
          </a:ln>
        </p:spPr>
        <p:txBody>
          <a:bodyPr spcFirstLastPara="1" wrap="square" lIns="91252" tIns="45614" rIns="91252" bIns="45614" anchor="t" anchorCtr="0">
            <a:noAutofit/>
          </a:bodyPr>
          <a:lstStyle/>
          <a:p>
            <a:pPr defTabSz="457200" fontAlgn="base">
              <a:lnSpc>
                <a:spcPct val="90000"/>
              </a:lnSpc>
              <a:spcBef>
                <a:spcPct val="0"/>
              </a:spcBef>
              <a:spcAft>
                <a:spcPct val="0"/>
              </a:spcAft>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 Antecedentes</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4" name="Google Shape;1112;p12" descr="Blog contorno">
            <a:extLst>
              <a:ext uri="{FF2B5EF4-FFF2-40B4-BE49-F238E27FC236}">
                <a16:creationId xmlns:a16="http://schemas.microsoft.com/office/drawing/2014/main" id="{E2A66322-6DC4-1E32-8607-709E3F9928D0}"/>
              </a:ext>
            </a:extLst>
          </p:cNvPr>
          <p:cNvPicPr preferRelativeResize="0"/>
          <p:nvPr/>
        </p:nvPicPr>
        <p:blipFill rotWithShape="1">
          <a:blip r:embed="rId2">
            <a:alphaModFix/>
          </a:blip>
          <a:srcRect/>
          <a:stretch/>
        </p:blipFill>
        <p:spPr>
          <a:xfrm>
            <a:off x="3694416" y="552665"/>
            <a:ext cx="754985" cy="754985"/>
          </a:xfrm>
          <a:prstGeom prst="rect">
            <a:avLst/>
          </a:prstGeom>
          <a:noFill/>
          <a:ln>
            <a:noFill/>
          </a:ln>
        </p:spPr>
      </p:pic>
    </p:spTree>
    <p:extLst>
      <p:ext uri="{BB962C8B-B14F-4D97-AF65-F5344CB8AC3E}">
        <p14:creationId xmlns:p14="http://schemas.microsoft.com/office/powerpoint/2010/main" val="2567560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152;p15">
            <a:extLst>
              <a:ext uri="{FF2B5EF4-FFF2-40B4-BE49-F238E27FC236}">
                <a16:creationId xmlns:a16="http://schemas.microsoft.com/office/drawing/2014/main" id="{BE785A02-3AF2-6B53-0028-FF08AAB36AD2}"/>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11" name="Google Shape;1153;p15" descr="Portapapeles parcialmente comprobado contorno">
            <a:extLst>
              <a:ext uri="{FF2B5EF4-FFF2-40B4-BE49-F238E27FC236}">
                <a16:creationId xmlns:a16="http://schemas.microsoft.com/office/drawing/2014/main" id="{F4A0BC07-56A2-6359-6D0C-9C532C5440C4}"/>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
        <p:nvSpPr>
          <p:cNvPr id="4" name="Marcador de número de diapositiva 3">
            <a:extLst>
              <a:ext uri="{FF2B5EF4-FFF2-40B4-BE49-F238E27FC236}">
                <a16:creationId xmlns:a16="http://schemas.microsoft.com/office/drawing/2014/main" id="{5E1C47F0-4832-AB92-E8E1-89A5F3CF1E25}"/>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5</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Google Shape;80;p8">
            <a:extLst>
              <a:ext uri="{FF2B5EF4-FFF2-40B4-BE49-F238E27FC236}">
                <a16:creationId xmlns:a16="http://schemas.microsoft.com/office/drawing/2014/main" id="{3E8FD1B2-9DD5-A66A-83C2-4771C564F19D}"/>
              </a:ext>
            </a:extLst>
          </p:cNvPr>
          <p:cNvSpPr txBox="1"/>
          <p:nvPr/>
        </p:nvSpPr>
        <p:spPr>
          <a:xfrm>
            <a:off x="821634" y="2417483"/>
            <a:ext cx="13931188" cy="1225668"/>
          </a:xfrm>
          <a:prstGeom prst="rect">
            <a:avLst/>
          </a:prstGeom>
          <a:noFill/>
          <a:ln>
            <a:noFill/>
          </a:ln>
        </p:spPr>
        <p:txBody>
          <a:bodyPr spcFirstLastPara="1" wrap="square" lIns="116567" tIns="58267" rIns="116567" bIns="58267" anchor="t" anchorCtr="0">
            <a:spAutoFit/>
          </a:bodyPr>
          <a:lstStyle/>
          <a:p>
            <a:pPr algn="just"/>
            <a:r>
              <a:rPr lang="es-ES" sz="1800" dirty="0">
                <a:latin typeface="Noto Sans" panose="020B0502040504020204" pitchFamily="34" charset="0"/>
                <a:ea typeface="Noto Sans" panose="020B0502040504020204" pitchFamily="34" charset="0"/>
                <a:cs typeface="Noto Sans" panose="020B0502040504020204" pitchFamily="34" charset="0"/>
              </a:rPr>
              <a:t>Después de la autorización del referido Programa</a:t>
            </a:r>
            <a:r>
              <a:rPr lang="es-ES" sz="1800" dirty="0">
                <a:solidFill>
                  <a:srgbClr val="00B050"/>
                </a:solidFill>
                <a:latin typeface="Noto Sans" panose="020B0502040504020204" pitchFamily="34" charset="0"/>
                <a:ea typeface="Noto Sans" panose="020B0502040504020204" pitchFamily="34" charset="0"/>
                <a:cs typeface="Noto Sans" panose="020B0502040504020204" pitchFamily="34" charset="0"/>
              </a:rPr>
              <a:t>,</a:t>
            </a:r>
            <a:r>
              <a:rPr lang="es-ES" sz="1800" dirty="0">
                <a:latin typeface="Noto Sans" panose="020B0502040504020204" pitchFamily="34" charset="0"/>
                <a:ea typeface="Noto Sans" panose="020B0502040504020204" pitchFamily="34" charset="0"/>
                <a:cs typeface="Noto Sans" panose="020B0502040504020204" pitchFamily="34" charset="0"/>
              </a:rPr>
              <a:t> previo a la conclusión del ejercicio 2025 y durante el mes de enero de 2026 surgieron nuevas necesidades para la prestación de los servicios de los OOAD, siendo manifestadas a través de diversos (indicados en las tablas siguientes) dirigidos a la Coordinación de Conservación y Servicios Generales adscrita a la Unidad de Administración de la Dirección de Administración, advirtiéndose que los requerimientos fueron motivados principalmente por:</a:t>
            </a: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Rectangle 2">
            <a:extLst>
              <a:ext uri="{FF2B5EF4-FFF2-40B4-BE49-F238E27FC236}">
                <a16:creationId xmlns:a16="http://schemas.microsoft.com/office/drawing/2014/main" id="{8C8C2DD9-0FD9-B655-43CF-ADD82180CFCE}"/>
              </a:ext>
            </a:extLst>
          </p:cNvPr>
          <p:cNvSpPr/>
          <p:nvPr/>
        </p:nvSpPr>
        <p:spPr>
          <a:xfrm>
            <a:off x="2604715" y="3838919"/>
            <a:ext cx="11175454" cy="5518129"/>
          </a:xfrm>
          <a:prstGeom prst="rect">
            <a:avLst/>
          </a:prstGeom>
        </p:spPr>
        <p:txBody>
          <a:bodyPr wrap="square">
            <a:noAutofit/>
          </a:bodyPr>
          <a:lstStyle/>
          <a:p>
            <a:pPr marL="692229" indent="-692229" algn="just">
              <a:buClr>
                <a:srgbClr val="911034"/>
              </a:buClr>
              <a:buSzPct val="130000"/>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La manifestación de algunos arrendadores de no continuar con la relación contractual, solicitando la desocupación y entrega de sus inmuebles, causando la sustitución de aquellos ocupados actualmente.</a:t>
            </a:r>
          </a:p>
          <a:p>
            <a:pPr marL="692229" indent="-692229" algn="just">
              <a:buClr>
                <a:srgbClr val="911034"/>
              </a:buClr>
              <a:buSzPct val="130000"/>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692229" indent="-692229" algn="just">
              <a:buClr>
                <a:srgbClr val="911034"/>
              </a:buClr>
              <a:buSzPct val="130000"/>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La negociación con algunos arrendadores por incremento de renta que por un plazo superior a 2 años no se había actualizado. </a:t>
            </a:r>
          </a:p>
          <a:p>
            <a:pPr marL="692229" indent="-692229" algn="just">
              <a:buClr>
                <a:srgbClr val="911034"/>
              </a:buClr>
              <a:buSzPct val="130000"/>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692229" indent="-692229" algn="just">
              <a:buClr>
                <a:srgbClr val="911034"/>
              </a:buClr>
              <a:buSzPct val="130000"/>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La falta de espacios para la prestación de los servicios, así como de plantillas de personal. </a:t>
            </a:r>
          </a:p>
          <a:p>
            <a:pPr marL="692229" indent="-692229" algn="just">
              <a:buClr>
                <a:srgbClr val="911034"/>
              </a:buClr>
              <a:buSzPct val="130000"/>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692229" indent="-692229" algn="just">
              <a:buClr>
                <a:srgbClr val="911034"/>
              </a:buClr>
              <a:buSzPct val="130000"/>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La falta de capacidad de almacenamiento de bienes terapéuticos y no terapéuticos, así como el resguardo de bienes muebles embargados.</a:t>
            </a:r>
          </a:p>
          <a:p>
            <a:pPr marL="692229" indent="-692229" algn="just">
              <a:buClr>
                <a:srgbClr val="911034"/>
              </a:buClr>
              <a:buSzPct val="130000"/>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692229" indent="-692229" algn="just">
              <a:buClr>
                <a:srgbClr val="911034"/>
              </a:buClr>
              <a:buSzPct val="130000"/>
              <a:buFont typeface="+mj-lt"/>
              <a:buAutoNum type="alphaLcParenR"/>
            </a:pPr>
            <a:r>
              <a:rPr lang="es-MX" sz="1800" dirty="0">
                <a:latin typeface="Noto Sans" panose="020B0502040504020204" pitchFamily="34" charset="0"/>
                <a:ea typeface="Noto Sans" panose="020B0502040504020204" pitchFamily="34" charset="0"/>
                <a:cs typeface="Noto Sans" panose="020B0502040504020204" pitchFamily="34" charset="0"/>
              </a:rPr>
              <a:t>La puesta en operación de 2 Centros de Educación y Cuidado Infantil en Ciudad, Juárez, Chihuahua.</a:t>
            </a:r>
          </a:p>
          <a:p>
            <a:pPr marL="692229" indent="-692229" algn="just">
              <a:buClr>
                <a:srgbClr val="C00000"/>
              </a:buClr>
              <a:buSzPct val="130000"/>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692229" indent="-692229" algn="just">
              <a:buClr>
                <a:srgbClr val="911034"/>
              </a:buClr>
              <a:buSzPct val="130000"/>
              <a:buFont typeface="+mj-lt"/>
              <a:buAutoNum type="alphaLcParenR"/>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CuadroTexto 10">
            <a:extLst>
              <a:ext uri="{FF2B5EF4-FFF2-40B4-BE49-F238E27FC236}">
                <a16:creationId xmlns:a16="http://schemas.microsoft.com/office/drawing/2014/main" id="{5B093D99-F6B3-8FBD-4237-0C9A9CDDA529}"/>
              </a:ext>
            </a:extLst>
          </p:cNvPr>
          <p:cNvSpPr txBox="1"/>
          <p:nvPr/>
        </p:nvSpPr>
        <p:spPr>
          <a:xfrm>
            <a:off x="821634" y="1704030"/>
            <a:ext cx="8965017" cy="461665"/>
          </a:xfrm>
          <a:prstGeom prst="rect">
            <a:avLst/>
          </a:prstGeom>
          <a:noFill/>
        </p:spPr>
        <p:txBody>
          <a:bodyPr wrap="square">
            <a:spAutoFit/>
          </a:bodyPr>
          <a:lstStyle>
            <a:defPPr>
              <a:defRPr lang="es-MX"/>
            </a:defPPr>
            <a:lvl1pPr>
              <a:defRPr sz="2000" b="1">
                <a:solidFill>
                  <a:srgbClr val="B7903D"/>
                </a:solidFill>
                <a:latin typeface="Noto Sans"/>
                <a:ea typeface="Noto Sans"/>
                <a:cs typeface="Noto Sans"/>
              </a:defRPr>
            </a:lvl1pPr>
          </a:lstStyle>
          <a:p>
            <a:r>
              <a:rPr lang="es-MX" sz="2400" dirty="0">
                <a:solidFill>
                  <a:srgbClr val="AE8521"/>
                </a:solidFill>
                <a:latin typeface="Noto Sans" panose="020B0502040504020204" pitchFamily="34" charset="0"/>
                <a:ea typeface="Noto Sans" panose="020B0502040504020204" pitchFamily="34" charset="0"/>
                <a:cs typeface="Noto Sans" panose="020B0502040504020204" pitchFamily="34" charset="0"/>
              </a:rPr>
              <a:t>Justificación.</a:t>
            </a:r>
          </a:p>
        </p:txBody>
      </p:sp>
    </p:spTree>
    <p:extLst>
      <p:ext uri="{BB962C8B-B14F-4D97-AF65-F5344CB8AC3E}">
        <p14:creationId xmlns:p14="http://schemas.microsoft.com/office/powerpoint/2010/main" val="681384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5BD3D-A9D8-B1ED-F57D-89C71870F2CA}"/>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26F3428C-13AB-DDAA-1078-565506A32EBE}"/>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6</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Google Shape;80;p8">
            <a:extLst>
              <a:ext uri="{FF2B5EF4-FFF2-40B4-BE49-F238E27FC236}">
                <a16:creationId xmlns:a16="http://schemas.microsoft.com/office/drawing/2014/main" id="{D70FF5DE-7C36-35E2-D85C-D2C11F0FA513}"/>
              </a:ext>
            </a:extLst>
          </p:cNvPr>
          <p:cNvSpPr txBox="1"/>
          <p:nvPr/>
        </p:nvSpPr>
        <p:spPr>
          <a:xfrm>
            <a:off x="821635" y="1984494"/>
            <a:ext cx="13931188" cy="671670"/>
          </a:xfrm>
          <a:prstGeom prst="rect">
            <a:avLst/>
          </a:prstGeom>
          <a:noFill/>
          <a:ln>
            <a:noFill/>
          </a:ln>
        </p:spPr>
        <p:txBody>
          <a:bodyPr spcFirstLastPara="1" wrap="square" lIns="116567" tIns="58267" rIns="116567" bIns="58267" anchor="t" anchorCtr="0">
            <a:spAutoFit/>
          </a:bodyPr>
          <a:lstStyle/>
          <a:p>
            <a:pPr lvl="0" algn="just"/>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Los OOAD informaron la necesidad de realizar las modificaciones a las figuras autorizadas por </a:t>
            </a:r>
            <a:r>
              <a:rPr lang="es-ES" sz="1800" dirty="0">
                <a:latin typeface="Noto Sans" panose="020B0502040504020204" pitchFamily="34" charset="0"/>
                <a:ea typeface="Noto Sans" panose="020B0502040504020204" pitchFamily="34" charset="0"/>
                <a:cs typeface="Noto Sans" panose="020B0502040504020204" pitchFamily="34" charset="0"/>
              </a:rPr>
              <a:t>el Órgano Superior</a:t>
            </a:r>
            <a:r>
              <a:rPr lang="es-ES" sz="1800" strike="sngStrike" dirty="0">
                <a:solidFill>
                  <a:srgbClr val="FF0000"/>
                </a:solidFill>
                <a:latin typeface="Noto Sans" panose="020B0502040504020204" pitchFamily="34" charset="0"/>
                <a:ea typeface="Noto Sans" panose="020B0502040504020204" pitchFamily="34" charset="0"/>
                <a:cs typeface="Noto Sans" panose="020B0502040504020204" pitchFamily="34" charset="0"/>
              </a:rPr>
              <a:t> </a:t>
            </a:r>
            <a:r>
              <a:rPr lang="es-ES" sz="1800" dirty="0">
                <a:latin typeface="Noto Sans" panose="020B0502040504020204" pitchFamily="34" charset="0"/>
                <a:ea typeface="Noto Sans" panose="020B0502040504020204" pitchFamily="34" charset="0"/>
                <a:cs typeface="Noto Sans" panose="020B0502040504020204" pitchFamily="34" charset="0"/>
              </a:rPr>
              <a:t>remitiendo para tal efecto sus proyecciones con los cambios, así como sus nuevas necesidades.</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 </a:t>
            </a:r>
          </a:p>
        </p:txBody>
      </p:sp>
      <p:graphicFrame>
        <p:nvGraphicFramePr>
          <p:cNvPr id="10" name="Tabla 9">
            <a:extLst>
              <a:ext uri="{FF2B5EF4-FFF2-40B4-BE49-F238E27FC236}">
                <a16:creationId xmlns:a16="http://schemas.microsoft.com/office/drawing/2014/main" id="{7A003396-3D38-86A6-710D-3C2EE35A8E9C}"/>
              </a:ext>
            </a:extLst>
          </p:cNvPr>
          <p:cNvGraphicFramePr>
            <a:graphicFrameLocks noGrp="1"/>
          </p:cNvGraphicFramePr>
          <p:nvPr>
            <p:extLst>
              <p:ext uri="{D42A27DB-BD31-4B8C-83A1-F6EECF244321}">
                <p14:modId xmlns:p14="http://schemas.microsoft.com/office/powerpoint/2010/main" val="2382347536"/>
              </p:ext>
            </p:extLst>
          </p:nvPr>
        </p:nvGraphicFramePr>
        <p:xfrm>
          <a:off x="940904" y="3567085"/>
          <a:ext cx="13811918" cy="4113104"/>
        </p:xfrm>
        <a:graphic>
          <a:graphicData uri="http://schemas.openxmlformats.org/drawingml/2006/table">
            <a:tbl>
              <a:tblPr firstRow="1" firstCol="1" bandRow="1"/>
              <a:tblGrid>
                <a:gridCol w="598457">
                  <a:extLst>
                    <a:ext uri="{9D8B030D-6E8A-4147-A177-3AD203B41FA5}">
                      <a16:colId xmlns:a16="http://schemas.microsoft.com/office/drawing/2014/main" val="1363752456"/>
                    </a:ext>
                  </a:extLst>
                </a:gridCol>
                <a:gridCol w="1754579">
                  <a:extLst>
                    <a:ext uri="{9D8B030D-6E8A-4147-A177-3AD203B41FA5}">
                      <a16:colId xmlns:a16="http://schemas.microsoft.com/office/drawing/2014/main" val="4272273432"/>
                    </a:ext>
                  </a:extLst>
                </a:gridCol>
                <a:gridCol w="3468625">
                  <a:extLst>
                    <a:ext uri="{9D8B030D-6E8A-4147-A177-3AD203B41FA5}">
                      <a16:colId xmlns:a16="http://schemas.microsoft.com/office/drawing/2014/main" val="3966903317"/>
                    </a:ext>
                  </a:extLst>
                </a:gridCol>
                <a:gridCol w="2106672">
                  <a:extLst>
                    <a:ext uri="{9D8B030D-6E8A-4147-A177-3AD203B41FA5}">
                      <a16:colId xmlns:a16="http://schemas.microsoft.com/office/drawing/2014/main" val="3638453380"/>
                    </a:ext>
                  </a:extLst>
                </a:gridCol>
                <a:gridCol w="1479777">
                  <a:extLst>
                    <a:ext uri="{9D8B030D-6E8A-4147-A177-3AD203B41FA5}">
                      <a16:colId xmlns:a16="http://schemas.microsoft.com/office/drawing/2014/main" val="983517363"/>
                    </a:ext>
                  </a:extLst>
                </a:gridCol>
                <a:gridCol w="1401549">
                  <a:extLst>
                    <a:ext uri="{9D8B030D-6E8A-4147-A177-3AD203B41FA5}">
                      <a16:colId xmlns:a16="http://schemas.microsoft.com/office/drawing/2014/main" val="3095197471"/>
                    </a:ext>
                  </a:extLst>
                </a:gridCol>
                <a:gridCol w="3002259">
                  <a:extLst>
                    <a:ext uri="{9D8B030D-6E8A-4147-A177-3AD203B41FA5}">
                      <a16:colId xmlns:a16="http://schemas.microsoft.com/office/drawing/2014/main" val="3153829240"/>
                    </a:ext>
                  </a:extLst>
                </a:gridCol>
              </a:tblGrid>
              <a:tr h="457438">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 DEL INMUEBLE ARRENDADO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SERVICIO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AUTORIZADO </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SOLICITUD DE MODIFICACIÓN</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SOLICITUD CON NO. DE OFICIO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541244">
                <a:tc>
                  <a:txBody>
                    <a:bodyPr/>
                    <a:lstStyle/>
                    <a:p>
                      <a:pPr algn="ctr" fontAlgn="ctr">
                        <a:lnSpc>
                          <a:spcPct val="115000"/>
                        </a:lnSpc>
                        <a:spcAft>
                          <a:spcPts val="1000"/>
                        </a:spcAft>
                        <a:buNone/>
                      </a:pPr>
                      <a:r>
                        <a:rPr lang="es-MX" sz="1200" b="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20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Colima</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Calle 5 de Mayo No. 33, Colonia </a:t>
                      </a: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Unión</a:t>
                      </a:r>
                      <a:r>
                        <a:rPr lang="es-MX" sz="1200" dirty="0">
                          <a:effectLst/>
                          <a:latin typeface="Noto Sans" panose="020B0502040504020204" pitchFamily="34" charset="0"/>
                          <a:ea typeface="Noto Sans" panose="020B0502040504020204" pitchFamily="34" charset="0"/>
                          <a:cs typeface="Noto Sans" panose="020B0502040504020204" pitchFamily="34" charset="0"/>
                        </a:rPr>
                        <a:t>, C.P. 28100, Tecomán, Colima.</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20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069001140100/2026/OAA/015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8 de enero de 2026</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48987292"/>
                  </a:ext>
                </a:extLst>
              </a:tr>
              <a:tr h="667536">
                <a:tc>
                  <a:txBody>
                    <a:bodyPr/>
                    <a:lstStyle/>
                    <a:p>
                      <a:pPr algn="ctr" fontAlgn="ctr">
                        <a:lnSpc>
                          <a:spcPct val="115000"/>
                        </a:lnSpc>
                        <a:spcAft>
                          <a:spcPts val="1000"/>
                        </a:spcAft>
                        <a:buNone/>
                      </a:pPr>
                      <a:r>
                        <a:rPr lang="es-MX" sz="1200" b="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endParaRPr lang="es-MX" sz="120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Hidalgo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Boulevard Luis Donaldo Colosio No. 4604, Fraccionamiento del Palmar II, C.P. 42088, Pachuca, Hidalgo.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Administrativas Delegacionales</a:t>
                      </a:r>
                    </a:p>
                    <a:p>
                      <a:pPr algn="ctr">
                        <a:lnSpc>
                          <a:spcPct val="115000"/>
                        </a:lnSpc>
                        <a:spcAft>
                          <a:spcPts val="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(Sede)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a:t>
                      </a:r>
                      <a:r>
                        <a:rPr lang="es-MX" sz="1200" b="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con</a:t>
                      </a: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Incremento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139001 050100/002/2026</a:t>
                      </a:r>
                    </a:p>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8 de enero de 2026</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65164085"/>
                  </a:ext>
                </a:extLst>
              </a:tr>
              <a:tr h="733440">
                <a:tc>
                  <a:txBody>
                    <a:bodyPr/>
                    <a:lstStyle/>
                    <a:p>
                      <a:pPr algn="ctr" fontAlgn="ctr">
                        <a:lnSpc>
                          <a:spcPct val="115000"/>
                        </a:lnSpc>
                        <a:spcAft>
                          <a:spcPts val="1000"/>
                        </a:spcAft>
                        <a:buNone/>
                      </a:pPr>
                      <a:r>
                        <a:rPr lang="es-MX" sz="1200" b="1">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20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tab pos="2266950" algn="l"/>
                        </a:tabLst>
                        <a:defRPr/>
                      </a:pPr>
                      <a:r>
                        <a:rPr lang="es-MX"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Calle Recursos Hidráulicos No. 2, Colonia La Loma, C.P. 54060, Tlalnepantla, Estado de México. </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Administrativas Delegacionales</a:t>
                      </a:r>
                    </a:p>
                    <a:p>
                      <a:pPr algn="ctr">
                        <a:lnSpc>
                          <a:spcPct val="115000"/>
                        </a:lnSpc>
                        <a:spcAft>
                          <a:spcPts val="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(Sede)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159001 100100/JSA/1605/2025</a:t>
                      </a:r>
                    </a:p>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27 de noviembre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77686572"/>
                  </a:ext>
                </a:extLst>
              </a:tr>
              <a:tr h="667536">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Estado de México Poniente</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José María Pino Suárez No. 202, Colonia Santa Clara, C.P. 50090, Toluca, Estado de México Poniente.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Administrativas de la Jefatura de Servicios Jurídicos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Sustitución</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169001100100/TDJOA/1556/2025</a:t>
                      </a:r>
                    </a:p>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30 de octubre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239005806"/>
                  </a:ext>
                </a:extLst>
              </a:tr>
              <a:tr h="522955">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Morelos</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Calle Paraíso No. 24, Colonia Barrio de San Miguel, C.P. 62520, Tepoztlán, Morelos.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U.M.F. N º 19</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189001100100/DCSG/2885/2025</a:t>
                      </a:r>
                    </a:p>
                    <a:p>
                      <a:pPr marL="81915" marR="73025" algn="ctr" defTabSz="914400" rtl="0" eaLnBrk="1" fontAlgn="ctr" latinLnBrk="0" hangingPunct="1">
                        <a:lnSpc>
                          <a:spcPct val="115000"/>
                        </a:lnSpc>
                        <a:spcAft>
                          <a:spcPts val="0"/>
                        </a:spcAft>
                        <a:buNone/>
                        <a:tabLst>
                          <a:tab pos="2266950" algn="l"/>
                        </a:tabLst>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627085483"/>
                  </a:ext>
                </a:extLst>
              </a:tr>
              <a:tr h="522955">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6</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Calibri" panose="020F0502020204030204" pitchFamily="34" charset="0"/>
                          <a:cs typeface="Times New Roman" panose="02020603050405020304" pitchFamily="18" charset="0"/>
                        </a:rPr>
                        <a:t>Morelos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Calibri" panose="020F0502020204030204" pitchFamily="34" charset="0"/>
                          <a:cs typeface="Times New Roman" panose="02020603050405020304" pitchFamily="18" charset="0"/>
                        </a:rPr>
                        <a:t>Calle Reforma </a:t>
                      </a:r>
                      <a:r>
                        <a:rPr lang="es-MX" sz="1200" dirty="0">
                          <a:effectLst/>
                          <a:latin typeface="Noto Sans" panose="020B0502040504020204" pitchFamily="34" charset="0"/>
                          <a:ea typeface="Noto Sans" panose="020B0502040504020204" pitchFamily="34" charset="0"/>
                          <a:cs typeface="Noto Sans" panose="020B0502040504020204" pitchFamily="34" charset="0"/>
                        </a:rPr>
                        <a:t>No.</a:t>
                      </a:r>
                      <a:r>
                        <a:rPr lang="es-MX" sz="1200" dirty="0">
                          <a:effectLst/>
                          <a:latin typeface="Noto Sans" panose="020B0502040504020204" pitchFamily="34" charset="0"/>
                          <a:ea typeface="Calibri" panose="020F0502020204030204" pitchFamily="34" charset="0"/>
                          <a:cs typeface="Times New Roman" panose="02020603050405020304" pitchFamily="18" charset="0"/>
                        </a:rPr>
                        <a:t> 1 Colonia Casasano, C.P. 62748, Cuautla, Morelos.</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U.M.F. </a:t>
                      </a:r>
                      <a:r>
                        <a:rPr lang="es-MX" sz="1200" dirty="0">
                          <a:effectLst/>
                          <a:latin typeface="Noto Sans" panose="020B0502040504020204" pitchFamily="34" charset="0"/>
                          <a:ea typeface="Calibri" panose="020F0502020204030204" pitchFamily="34" charset="0"/>
                          <a:cs typeface="Times New Roman" panose="02020603050405020304" pitchFamily="18" charset="0"/>
                        </a:rPr>
                        <a:t>N º 15</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MS Mincho" panose="02020609040205080304" pitchFamily="49" charset="-128"/>
                          <a:cs typeface="Times New Roman" panose="02020603050405020304" pitchFamily="18" charset="0"/>
                        </a:rPr>
                        <a:t>Renovación sin Incremento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Calibri" panose="020F0502020204030204" pitchFamily="34" charset="0"/>
                          <a:cs typeface="Times New Roman" panose="02020603050405020304" pitchFamily="18" charset="0"/>
                        </a:rPr>
                        <a:t>Sustitución</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a:cs typeface="Times New Roman" panose="02020603050405020304" pitchFamily="18" charset="0"/>
                        </a:rPr>
                        <a:t>189001100100/DCSG/2885/2025</a:t>
                      </a:r>
                    </a:p>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a:cs typeface="Times New Roman" panose="02020603050405020304" pitchFamily="18"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664947344"/>
                  </a:ext>
                </a:extLst>
              </a:tr>
            </a:tbl>
          </a:graphicData>
        </a:graphic>
      </p:graphicFrame>
      <p:sp>
        <p:nvSpPr>
          <p:cNvPr id="12" name="CuadroTexto 11">
            <a:extLst>
              <a:ext uri="{FF2B5EF4-FFF2-40B4-BE49-F238E27FC236}">
                <a16:creationId xmlns:a16="http://schemas.microsoft.com/office/drawing/2014/main" id="{4F4CA7E5-F4EA-D7C8-B2A9-69AB379EF168}"/>
              </a:ext>
            </a:extLst>
          </p:cNvPr>
          <p:cNvSpPr txBox="1"/>
          <p:nvPr/>
        </p:nvSpPr>
        <p:spPr>
          <a:xfrm>
            <a:off x="821634" y="2955431"/>
            <a:ext cx="2500577"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Modificaciones</a:t>
            </a:r>
          </a:p>
        </p:txBody>
      </p:sp>
      <p:sp>
        <p:nvSpPr>
          <p:cNvPr id="2" name="CuadroTexto 1">
            <a:extLst>
              <a:ext uri="{FF2B5EF4-FFF2-40B4-BE49-F238E27FC236}">
                <a16:creationId xmlns:a16="http://schemas.microsoft.com/office/drawing/2014/main" id="{3E1D706E-4405-0AE4-CB0E-E16890580E32}"/>
              </a:ext>
            </a:extLst>
          </p:cNvPr>
          <p:cNvSpPr txBox="1"/>
          <p:nvPr/>
        </p:nvSpPr>
        <p:spPr>
          <a:xfrm>
            <a:off x="3064907" y="9610629"/>
            <a:ext cx="7772400" cy="276999"/>
          </a:xfrm>
          <a:prstGeom prst="rect">
            <a:avLst/>
          </a:prstGeom>
          <a:noFill/>
        </p:spPr>
        <p:txBody>
          <a:bodyPr wrap="square">
            <a:spAutoFit/>
          </a:bodyPr>
          <a:lstStyle/>
          <a:p>
            <a:r>
              <a:rPr lang="es-MX" sz="1200" b="1" dirty="0">
                <a:latin typeface="Noto Son Regular"/>
              </a:rPr>
              <a:t>U.M.F.:</a:t>
            </a:r>
            <a:r>
              <a:rPr lang="es-MX" sz="1200" dirty="0">
                <a:latin typeface="Noto Son Regular"/>
              </a:rPr>
              <a:t> Unidad de Medicina Familiar.</a:t>
            </a:r>
          </a:p>
        </p:txBody>
      </p:sp>
      <p:sp>
        <p:nvSpPr>
          <p:cNvPr id="13" name="Google Shape;1152;p15">
            <a:extLst>
              <a:ext uri="{FF2B5EF4-FFF2-40B4-BE49-F238E27FC236}">
                <a16:creationId xmlns:a16="http://schemas.microsoft.com/office/drawing/2014/main" id="{30F19F93-0AC0-55FD-A8CA-34B9E7B9B546}"/>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14" name="Google Shape;1153;p15" descr="Portapapeles parcialmente comprobado contorno">
            <a:extLst>
              <a:ext uri="{FF2B5EF4-FFF2-40B4-BE49-F238E27FC236}">
                <a16:creationId xmlns:a16="http://schemas.microsoft.com/office/drawing/2014/main" id="{2D555723-582F-6F73-4998-94FAC44D0C4B}"/>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1930089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58D01-6326-899D-D0F4-2236B15ABAFB}"/>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E247E0E5-2ACA-2A85-BD56-DBEC9545A7CF}"/>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7</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0" name="Tabla 9">
            <a:extLst>
              <a:ext uri="{FF2B5EF4-FFF2-40B4-BE49-F238E27FC236}">
                <a16:creationId xmlns:a16="http://schemas.microsoft.com/office/drawing/2014/main" id="{0AB3609A-0192-4272-479F-B4BE17C4CEB1}"/>
              </a:ext>
            </a:extLst>
          </p:cNvPr>
          <p:cNvGraphicFramePr>
            <a:graphicFrameLocks noGrp="1"/>
          </p:cNvGraphicFramePr>
          <p:nvPr>
            <p:extLst>
              <p:ext uri="{D42A27DB-BD31-4B8C-83A1-F6EECF244321}">
                <p14:modId xmlns:p14="http://schemas.microsoft.com/office/powerpoint/2010/main" val="4242469011"/>
              </p:ext>
            </p:extLst>
          </p:nvPr>
        </p:nvGraphicFramePr>
        <p:xfrm>
          <a:off x="821635" y="2304707"/>
          <a:ext cx="13931188" cy="5859467"/>
        </p:xfrm>
        <a:graphic>
          <a:graphicData uri="http://schemas.openxmlformats.org/drawingml/2006/table">
            <a:tbl>
              <a:tblPr firstRow="1" firstCol="1" bandRow="1"/>
              <a:tblGrid>
                <a:gridCol w="842830">
                  <a:extLst>
                    <a:ext uri="{9D8B030D-6E8A-4147-A177-3AD203B41FA5}">
                      <a16:colId xmlns:a16="http://schemas.microsoft.com/office/drawing/2014/main" val="1363752456"/>
                    </a:ext>
                  </a:extLst>
                </a:gridCol>
                <a:gridCol w="1604587">
                  <a:extLst>
                    <a:ext uri="{9D8B030D-6E8A-4147-A177-3AD203B41FA5}">
                      <a16:colId xmlns:a16="http://schemas.microsoft.com/office/drawing/2014/main" val="4272273432"/>
                    </a:ext>
                  </a:extLst>
                </a:gridCol>
                <a:gridCol w="3411720">
                  <a:extLst>
                    <a:ext uri="{9D8B030D-6E8A-4147-A177-3AD203B41FA5}">
                      <a16:colId xmlns:a16="http://schemas.microsoft.com/office/drawing/2014/main" val="3966903317"/>
                    </a:ext>
                  </a:extLst>
                </a:gridCol>
                <a:gridCol w="2137909">
                  <a:extLst>
                    <a:ext uri="{9D8B030D-6E8A-4147-A177-3AD203B41FA5}">
                      <a16:colId xmlns:a16="http://schemas.microsoft.com/office/drawing/2014/main" val="3638453380"/>
                    </a:ext>
                  </a:extLst>
                </a:gridCol>
                <a:gridCol w="1417320">
                  <a:extLst>
                    <a:ext uri="{9D8B030D-6E8A-4147-A177-3AD203B41FA5}">
                      <a16:colId xmlns:a16="http://schemas.microsoft.com/office/drawing/2014/main" val="983517363"/>
                    </a:ext>
                  </a:extLst>
                </a:gridCol>
                <a:gridCol w="1278041">
                  <a:extLst>
                    <a:ext uri="{9D8B030D-6E8A-4147-A177-3AD203B41FA5}">
                      <a16:colId xmlns:a16="http://schemas.microsoft.com/office/drawing/2014/main" val="3095197471"/>
                    </a:ext>
                  </a:extLst>
                </a:gridCol>
                <a:gridCol w="3238781">
                  <a:extLst>
                    <a:ext uri="{9D8B030D-6E8A-4147-A177-3AD203B41FA5}">
                      <a16:colId xmlns:a16="http://schemas.microsoft.com/office/drawing/2014/main" val="3153829240"/>
                    </a:ext>
                  </a:extLst>
                </a:gridCol>
              </a:tblGrid>
              <a:tr h="457438">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NO.</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OOAD</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DIRECCIÓN DEL INMUEBLE ARRENDADO</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SERVICIO</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AUTORIZADO </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SOLICITUD DE MODIFICACIÓN</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SOLICITUD CON NO. DE OFICIO</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787765">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7</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r>
                        <a:rPr lang="es-MX" sz="1200" b="1"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Nayarit</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Calle Halcón </a:t>
                      </a: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No.</a:t>
                      </a: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 7, Colonia el Tecolote, C.P. 63135, Tepic, Nayarit.</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indent="0" algn="ctr"/>
                      <a:r>
                        <a:rPr lang="es-MX" sz="1200" kern="1200" dirty="0">
                          <a:solidFill>
                            <a:schemeClr val="tx1"/>
                          </a:solidFill>
                          <a:effectLst/>
                          <a:latin typeface="Noto Sans" panose="020B0502040504020204" pitchFamily="34" charset="0"/>
                          <a:ea typeface="Calibri" panose="020F0502020204030204" pitchFamily="34" charset="0"/>
                          <a:cs typeface="Times New Roman" panose="02020603050405020304" pitchFamily="18" charset="0"/>
                        </a:rPr>
                        <a:t>Oficinas Administrativas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r>
                        <a:rPr lang="es-MX" sz="1200" kern="1200" dirty="0">
                          <a:solidFill>
                            <a:schemeClr val="tx1"/>
                          </a:solidFill>
                          <a:effectLst/>
                          <a:latin typeface="Noto Sans" panose="020B0502040504020204" pitchFamily="34" charset="0"/>
                          <a:ea typeface="MS Mincho" panose="02020609040205080304" pitchFamily="49" charset="-128"/>
                          <a:cs typeface="Times New Roman" panose="02020603050405020304" pitchFamily="18" charset="0"/>
                        </a:rPr>
                        <a:t>Renovación sin Incremento</a:t>
                      </a:r>
                    </a:p>
                    <a:p>
                      <a:pPr algn="ctr"/>
                      <a:endParaRPr lang="es-MX" sz="1200" kern="1200" dirty="0">
                        <a:solidFill>
                          <a:schemeClr val="tx1"/>
                        </a:solidFill>
                        <a:effectLst/>
                        <a:latin typeface="Noto Sans" panose="020B0502040504020204" pitchFamily="34" charset="0"/>
                        <a:ea typeface="MS Mincho" panose="02020609040205080304" pitchFamily="49" charset="-128"/>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200" kern="1200" dirty="0">
                          <a:solidFill>
                            <a:schemeClr val="tx1"/>
                          </a:solidFill>
                          <a:effectLst/>
                          <a:latin typeface="Noto Sans" panose="020B0502040504020204" pitchFamily="34" charset="0"/>
                          <a:ea typeface="MS Mincho" panose="02020609040205080304" pitchFamily="49" charset="-128"/>
                          <a:cs typeface="Times New Roman" panose="02020603050405020304" pitchFamily="18" charset="0"/>
                        </a:rPr>
                        <a:t>Renovación con Incremento</a:t>
                      </a:r>
                    </a:p>
                    <a:p>
                      <a:pPr algn="ctr"/>
                      <a:endParaRPr lang="es-MX" sz="1200" kern="1200" dirty="0">
                        <a:solidFill>
                          <a:schemeClr val="tx1"/>
                        </a:solidFill>
                        <a:effectLst/>
                        <a:latin typeface="Noto Sans" panose="020B0502040504020204" pitchFamily="34" charset="0"/>
                        <a:ea typeface="MS Mincho" panose="02020609040205080304" pitchFamily="49" charset="-128"/>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000000"/>
                          </a:solidFill>
                          <a:effectLst/>
                          <a:uLnTx/>
                          <a:uFillTx/>
                          <a:latin typeface="Noto Sans" panose="020B0502040504020204" pitchFamily="34" charset="0"/>
                          <a:ea typeface="Noto Sans"/>
                          <a:cs typeface="Times New Roman" panose="02020603050405020304" pitchFamily="18" charset="0"/>
                        </a:rPr>
                        <a:t>199001140100/OPC/24/2026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MX" sz="1200" b="0" i="0" u="none" strike="noStrike" kern="1200" cap="none" spc="0" normalizeH="0" baseline="0" noProof="0" dirty="0">
                          <a:ln>
                            <a:noFill/>
                          </a:ln>
                          <a:solidFill>
                            <a:srgbClr val="000000"/>
                          </a:solidFill>
                          <a:effectLst/>
                          <a:uLnTx/>
                          <a:uFillTx/>
                          <a:latin typeface="Noto Sans" panose="020B0502040504020204" pitchFamily="34" charset="0"/>
                          <a:ea typeface="Noto Sans"/>
                          <a:cs typeface="Times New Roman" panose="02020603050405020304" pitchFamily="18" charset="0"/>
                        </a:rPr>
                        <a:t>del 22 de enero de 2026</a:t>
                      </a:r>
                      <a:endParaRPr lang="es-MX" sz="1200" kern="1200" dirty="0">
                        <a:solidFill>
                          <a:srgbClr val="881038"/>
                        </a:solidFill>
                        <a:latin typeface="Noto Sans Regular"/>
                        <a:ea typeface="Noto Sans"/>
                        <a:cs typeface="Noto Sans Regular"/>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65164085"/>
                  </a:ext>
                </a:extLst>
              </a:tr>
              <a:tr h="730561">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Puebla</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Av. Revolución No. 5, Colonia Centro, C.P. 73900, Tlatlauquitepec, Puebla.</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tab pos="2266950" algn="l"/>
                        </a:tabLst>
                        <a:defRPr/>
                      </a:pPr>
                      <a:r>
                        <a:rPr lang="es-MX" sz="1200" dirty="0">
                          <a:effectLst/>
                          <a:latin typeface="Noto Sans" panose="020B0502040504020204" pitchFamily="34" charset="0"/>
                          <a:ea typeface="Noto Sans" panose="020B0502040504020204" pitchFamily="34" charset="0"/>
                          <a:cs typeface="Noto Sans" panose="020B0502040504020204" pitchFamily="34" charset="0"/>
                        </a:rPr>
                        <a:t>U.M.F. </a:t>
                      </a:r>
                      <a:r>
                        <a:rPr lang="es-MX" sz="1200" dirty="0">
                          <a:effectLst/>
                          <a:latin typeface="Noto Sans" panose="020B0502040504020204" pitchFamily="34" charset="0"/>
                          <a:ea typeface="Calibri" panose="020F0502020204030204" pitchFamily="34" charset="0"/>
                          <a:cs typeface="Times New Roman" panose="02020603050405020304" pitchFamily="18" charset="0"/>
                        </a:rPr>
                        <a:t>N º 46</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s-MX" sz="1200" dirty="0">
                          <a:effectLst/>
                          <a:latin typeface="Noto Sans" panose="020B0502040504020204" pitchFamily="34" charset="0"/>
                          <a:ea typeface="MS Mincho" panose="02020609040205080304" pitchFamily="49" charset="-128"/>
                          <a:cs typeface="Times New Roman" panose="02020603050405020304" pitchFamily="18" charset="0"/>
                        </a:rPr>
                        <a:t>Renovación sin Incremento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1000"/>
                        </a:spcAft>
                        <a:buClrTx/>
                        <a:buSzTx/>
                        <a:buFontTx/>
                        <a:buNone/>
                        <a:tabLst/>
                        <a:defRPr/>
                      </a:pPr>
                      <a:r>
                        <a:rPr lang="es-MX" sz="1200" dirty="0">
                          <a:effectLst/>
                          <a:latin typeface="Noto Sans" panose="020B0502040504020204" pitchFamily="34" charset="0"/>
                          <a:ea typeface="MS Mincho" panose="02020609040205080304" pitchFamily="49" charset="-128"/>
                          <a:cs typeface="Times New Roman" panose="02020603050405020304" pitchFamily="18" charset="0"/>
                        </a:rPr>
                        <a:t>Renovación con Incremento</a:t>
                      </a:r>
                      <a:endParaRPr lang="es-MX"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a:lnSpc>
                          <a:spcPct val="115000"/>
                        </a:lnSpc>
                        <a:spcAft>
                          <a:spcPts val="0"/>
                        </a:spcAft>
                        <a:buNone/>
                        <a:tabLst>
                          <a:tab pos="2266950" algn="l"/>
                        </a:tabLst>
                      </a:pPr>
                      <a:r>
                        <a:rPr lang="es-MX" sz="1200" dirty="0">
                          <a:effectLst/>
                          <a:latin typeface="Noto Sans" panose="020B0502040504020204" pitchFamily="34" charset="0"/>
                          <a:ea typeface="Noto Sans" panose="020B0502040504020204" pitchFamily="34" charset="0"/>
                          <a:cs typeface="Noto Sans" panose="020B0502040504020204" pitchFamily="34" charset="0"/>
                        </a:rPr>
                        <a:t>229001130100/DC/005/2026 </a:t>
                      </a:r>
                    </a:p>
                    <a:p>
                      <a:pPr marL="81915" marR="73025" algn="ctr">
                        <a:lnSpc>
                          <a:spcPct val="115000"/>
                        </a:lnSpc>
                        <a:spcAft>
                          <a:spcPts val="0"/>
                        </a:spcAft>
                        <a:buNone/>
                        <a:tabLst>
                          <a:tab pos="2266950" algn="l"/>
                        </a:tabLst>
                      </a:pPr>
                      <a:r>
                        <a:rPr lang="es-MX" sz="1200" dirty="0">
                          <a:effectLst/>
                          <a:latin typeface="Noto Sans" panose="020B0502040504020204" pitchFamily="34" charset="0"/>
                          <a:ea typeface="Noto Sans" panose="020B0502040504020204" pitchFamily="34" charset="0"/>
                          <a:cs typeface="Noto Sans" panose="020B0502040504020204" pitchFamily="34" charset="0"/>
                        </a:rPr>
                        <a:t>del 12 de enero de 2026</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77686572"/>
                  </a:ext>
                </a:extLst>
              </a:tr>
              <a:tr h="755811">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9</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Sonora</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Calle 14 de abril y Alberto Gutiérrez No. 270, Colonia Balderrama, C.P. 83180, Hermosillo, Sonora.</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dirty="0">
                          <a:effectLst/>
                          <a:latin typeface="Noto Sans" panose="020B0502040504020204" pitchFamily="34" charset="0"/>
                          <a:ea typeface="Noto Sans" panose="020B0502040504020204" pitchFamily="34" charset="0"/>
                          <a:cs typeface="Noto Sans" panose="020B0502040504020204" pitchFamily="34" charset="0"/>
                        </a:rPr>
                        <a:t>U.M.F. N ° 2</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Sustitución</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sin Incremento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a:lnSpc>
                          <a:spcPct val="115000"/>
                        </a:lnSpc>
                        <a:spcAft>
                          <a:spcPts val="0"/>
                        </a:spcAft>
                        <a:buNone/>
                        <a:tabLst>
                          <a:tab pos="2266950" algn="l"/>
                        </a:tabLst>
                      </a:pPr>
                      <a:r>
                        <a:rPr lang="es-MX" sz="1200" dirty="0">
                          <a:effectLst/>
                          <a:latin typeface="Noto Sans" panose="020B0502040504020204" pitchFamily="34" charset="0"/>
                          <a:ea typeface="Noto Sans" panose="020B0502040504020204" pitchFamily="34" charset="0"/>
                          <a:cs typeface="Noto Sans" panose="020B0502040504020204" pitchFamily="34" charset="0"/>
                        </a:rPr>
                        <a:t>27 90 01 14 0100/2173/2025</a:t>
                      </a:r>
                    </a:p>
                    <a:p>
                      <a:pPr marL="81915" marR="73025" algn="ctr">
                        <a:lnSpc>
                          <a:spcPct val="115000"/>
                        </a:lnSpc>
                        <a:spcAft>
                          <a:spcPts val="0"/>
                        </a:spcAft>
                        <a:buNone/>
                        <a:tabLst>
                          <a:tab pos="2266950" algn="l"/>
                        </a:tabLst>
                      </a:pPr>
                      <a:r>
                        <a:rPr lang="es-MX" sz="1200" dirty="0">
                          <a:effectLst/>
                          <a:latin typeface="Noto Sans" panose="020B0502040504020204" pitchFamily="34" charset="0"/>
                          <a:ea typeface="Noto Sans" panose="020B0502040504020204" pitchFamily="34" charset="0"/>
                          <a:cs typeface="Noto Sans" panose="020B0502040504020204" pitchFamily="34" charset="0"/>
                        </a:rPr>
                        <a:t>del 24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239005806"/>
                  </a:ext>
                </a:extLst>
              </a:tr>
              <a:tr h="763109">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10</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Sonora</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Carretera al Varadero Nacional Km. 2.5, Fraccionamiento Las Playitas, C.P. 85400, Guaymas, Sonora.</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Bodega </a:t>
                      </a:r>
                      <a:r>
                        <a:rPr lang="es-MX" sz="1200"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para </a:t>
                      </a: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bienes embargados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Cancelación</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latinLnBrk="0" hangingPunct="1">
                        <a:lnSpc>
                          <a:spcPct val="115000"/>
                        </a:lnSpc>
                        <a:spcAft>
                          <a:spcPts val="0"/>
                        </a:spcAft>
                        <a:buNone/>
                        <a:tabLst>
                          <a:tab pos="2266950" algn="l"/>
                        </a:tabLst>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27 90 010 </a:t>
                      </a:r>
                      <a:r>
                        <a:rPr lang="es-MX" sz="1200" kern="1200" dirty="0">
                          <a:solidFill>
                            <a:srgbClr val="00B050"/>
                          </a:solidFill>
                          <a:effectLst/>
                          <a:latin typeface="Noto Sans" panose="020B0502040504020204" pitchFamily="34" charset="0"/>
                          <a:ea typeface="Noto Sans" panose="020B0502040504020204" pitchFamily="34" charset="0"/>
                          <a:cs typeface="Noto Sans" panose="020B0502040504020204" pitchFamily="34" charset="0"/>
                        </a:rPr>
                        <a:t>14 </a:t>
                      </a: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0100/2172/2025</a:t>
                      </a:r>
                    </a:p>
                    <a:p>
                      <a:pPr marL="81915" marR="73025" algn="ctr" defTabSz="914400" rtl="0" eaLnBrk="1" latinLnBrk="0" hangingPunct="1">
                        <a:lnSpc>
                          <a:spcPct val="115000"/>
                        </a:lnSpc>
                        <a:spcAft>
                          <a:spcPts val="0"/>
                        </a:spcAft>
                        <a:buNone/>
                        <a:tabLst>
                          <a:tab pos="2266950" algn="l"/>
                        </a:tabLst>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del 24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627085483"/>
                  </a:ext>
                </a:extLst>
              </a:tr>
              <a:tr h="763109">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11</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Veracruz</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15000"/>
                        </a:lnSpc>
                        <a:spcAft>
                          <a:spcPts val="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Norte</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Melchor Ocampo No. 4-302, Colonia Centro, C.P. 92800, Tuxpan,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Oficinas Administrativas Auxiliares Subdelegacionales</a:t>
                      </a:r>
                      <a:endParaRPr lang="es-MX" sz="1200" strike="sng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latinLnBrk="0" hangingPunct="1">
                        <a:lnSpc>
                          <a:spcPct val="115000"/>
                        </a:lnSpc>
                        <a:spcAft>
                          <a:spcPts val="0"/>
                        </a:spcAft>
                        <a:buNone/>
                        <a:tabLst>
                          <a:tab pos="2266950" algn="l"/>
                        </a:tabLst>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latinLnBrk="0" hangingPunct="1">
                        <a:lnSpc>
                          <a:spcPct val="115000"/>
                        </a:lnSpc>
                        <a:spcAft>
                          <a:spcPts val="0"/>
                        </a:spcAft>
                        <a:buNone/>
                        <a:tabLst>
                          <a:tab pos="2266950" algn="l"/>
                        </a:tabLst>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006"/>
                  </a:ext>
                </a:extLst>
              </a:tr>
              <a:tr h="763109">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12</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algn="ctr" defTabSz="914400" rtl="0" eaLnBrk="1" latinLnBrk="0" hangingPunct="1">
                        <a:lnSpc>
                          <a:spcPct val="115000"/>
                        </a:lnSpc>
                        <a:spcAft>
                          <a:spcPts val="0"/>
                        </a:spcAft>
                        <a:buNone/>
                        <a:tabLst>
                          <a:tab pos="2266950" algn="l"/>
                        </a:tabLst>
                      </a:pPr>
                      <a:r>
                        <a:rPr lang="es-MX"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a:t>
                      </a:r>
                    </a:p>
                    <a:p>
                      <a:pPr marL="0" algn="ctr" defTabSz="914400" rtl="0" eaLnBrk="1" latinLnBrk="0" hangingPunct="1">
                        <a:lnSpc>
                          <a:spcPct val="115000"/>
                        </a:lnSpc>
                        <a:spcAft>
                          <a:spcPts val="0"/>
                        </a:spcAft>
                        <a:buNone/>
                        <a:tabLst>
                          <a:tab pos="2266950" algn="l"/>
                        </a:tabLst>
                      </a:pPr>
                      <a:r>
                        <a:rPr lang="es-MX"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Calle Sebastián Camacho No. 46, esquina José María Morelos, Colonia Centro, C.P. 91000, Xalapa,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Administrativas Delegacionales (Área de Servicios Generales, Personal y Capacitación)</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tabLst>
                          <a:tab pos="2266950" algn="l"/>
                        </a:tabLst>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tabLst>
                          <a:tab pos="2266950" algn="l"/>
                        </a:tabLst>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139121929"/>
                  </a:ext>
                </a:extLst>
              </a:tr>
              <a:tr h="763109">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13</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algn="ctr" defTabSz="914400" rtl="0" eaLnBrk="1" latinLnBrk="0" hangingPunct="1">
                        <a:lnSpc>
                          <a:spcPct val="115000"/>
                        </a:lnSpc>
                        <a:spcAft>
                          <a:spcPts val="0"/>
                        </a:spcAft>
                        <a:buNone/>
                        <a:tabLst>
                          <a:tab pos="2266950" algn="l"/>
                        </a:tabLst>
                      </a:pPr>
                      <a:r>
                        <a:rPr lang="es-MX"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a:t>
                      </a:r>
                    </a:p>
                    <a:p>
                      <a:pPr marL="0" algn="ctr" defTabSz="914400" rtl="0" eaLnBrk="1" latinLnBrk="0" hangingPunct="1">
                        <a:lnSpc>
                          <a:spcPct val="115000"/>
                        </a:lnSpc>
                        <a:spcAft>
                          <a:spcPts val="0"/>
                        </a:spcAft>
                        <a:buNone/>
                        <a:tabLst>
                          <a:tab pos="2266950" algn="l"/>
                        </a:tabLst>
                      </a:pPr>
                      <a:r>
                        <a:rPr lang="es-MX"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Balderas Esquina Úrsulo Galván No. 45, Planta Baja, Colonia Centro, C.P. 91000, Xalapa, Veracruz,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Administrativas de la Coordinación Delegacional</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tabLst>
                          <a:tab pos="2266950" algn="l"/>
                        </a:tabLst>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tabLst>
                          <a:tab pos="2266950" algn="l"/>
                        </a:tabLst>
                      </a:pPr>
                      <a:r>
                        <a:rPr lang="es-MX" sz="1200"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4133026481"/>
                  </a:ext>
                </a:extLst>
              </a:tr>
            </a:tbl>
          </a:graphicData>
        </a:graphic>
      </p:graphicFrame>
      <p:sp>
        <p:nvSpPr>
          <p:cNvPr id="9" name="CuadroTexto 8">
            <a:extLst>
              <a:ext uri="{FF2B5EF4-FFF2-40B4-BE49-F238E27FC236}">
                <a16:creationId xmlns:a16="http://schemas.microsoft.com/office/drawing/2014/main" id="{5F9E3FD2-F9A4-53E2-EFE7-9C18595ED5CC}"/>
              </a:ext>
            </a:extLst>
          </p:cNvPr>
          <p:cNvSpPr txBox="1"/>
          <p:nvPr/>
        </p:nvSpPr>
        <p:spPr>
          <a:xfrm>
            <a:off x="821634" y="1447016"/>
            <a:ext cx="2500577"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Modificaciones</a:t>
            </a:r>
          </a:p>
        </p:txBody>
      </p:sp>
      <p:sp>
        <p:nvSpPr>
          <p:cNvPr id="2" name="CuadroTexto 1">
            <a:extLst>
              <a:ext uri="{FF2B5EF4-FFF2-40B4-BE49-F238E27FC236}">
                <a16:creationId xmlns:a16="http://schemas.microsoft.com/office/drawing/2014/main" id="{234EFB02-FB08-0C42-D060-AC66A3CD8041}"/>
              </a:ext>
            </a:extLst>
          </p:cNvPr>
          <p:cNvSpPr txBox="1"/>
          <p:nvPr/>
        </p:nvSpPr>
        <p:spPr>
          <a:xfrm>
            <a:off x="3141284" y="9647378"/>
            <a:ext cx="7804484" cy="274755"/>
          </a:xfrm>
          <a:prstGeom prst="rect">
            <a:avLst/>
          </a:prstGeom>
          <a:noFill/>
        </p:spPr>
        <p:txBody>
          <a:bodyPr wrap="square">
            <a:spAutoFit/>
          </a:bodyPr>
          <a:lstStyle/>
          <a:p>
            <a:pPr algn="just">
              <a:lnSpc>
                <a:spcPct val="115000"/>
              </a:lnSpc>
              <a:spcAft>
                <a:spcPts val="0"/>
              </a:spcAft>
              <a:buNone/>
            </a:pPr>
            <a:r>
              <a:rPr lang="es-MX" sz="1100" dirty="0">
                <a:effectLst/>
                <a:latin typeface="Noto Sans" panose="020B0502040504020204" pitchFamily="34" charset="0"/>
                <a:ea typeface="Noto Sans" panose="020B0502040504020204" pitchFamily="34" charset="0"/>
                <a:cs typeface="Noto Sans" panose="020B0502040504020204" pitchFamily="34" charset="0"/>
              </a:rPr>
              <a:t>EGAS: Equipos de Gestión, Asesoría y Seguimiento.</a:t>
            </a:r>
          </a:p>
        </p:txBody>
      </p:sp>
      <p:sp>
        <p:nvSpPr>
          <p:cNvPr id="3" name="Google Shape;1152;p15">
            <a:extLst>
              <a:ext uri="{FF2B5EF4-FFF2-40B4-BE49-F238E27FC236}">
                <a16:creationId xmlns:a16="http://schemas.microsoft.com/office/drawing/2014/main" id="{D92E8CCB-33CA-11D4-9C89-3678D60B510D}"/>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5" name="Google Shape;1153;p15" descr="Portapapeles parcialmente comprobado contorno">
            <a:extLst>
              <a:ext uri="{FF2B5EF4-FFF2-40B4-BE49-F238E27FC236}">
                <a16:creationId xmlns:a16="http://schemas.microsoft.com/office/drawing/2014/main" id="{D7D5B576-A5B5-FFE4-7407-6E689D079490}"/>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1231139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F4E44-C89C-3207-8B63-F0717620BF51}"/>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4B05EAB3-D09E-7E68-542B-EA0C77033D77}"/>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8</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CuadroTexto 8">
            <a:extLst>
              <a:ext uri="{FF2B5EF4-FFF2-40B4-BE49-F238E27FC236}">
                <a16:creationId xmlns:a16="http://schemas.microsoft.com/office/drawing/2014/main" id="{247E0D64-AF69-E64C-7759-397B3EA760E4}"/>
              </a:ext>
            </a:extLst>
          </p:cNvPr>
          <p:cNvSpPr txBox="1"/>
          <p:nvPr/>
        </p:nvSpPr>
        <p:spPr>
          <a:xfrm>
            <a:off x="821634" y="1445143"/>
            <a:ext cx="2500577"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Modificaciones</a:t>
            </a:r>
          </a:p>
        </p:txBody>
      </p:sp>
      <p:graphicFrame>
        <p:nvGraphicFramePr>
          <p:cNvPr id="2" name="Tabla 1">
            <a:extLst>
              <a:ext uri="{FF2B5EF4-FFF2-40B4-BE49-F238E27FC236}">
                <a16:creationId xmlns:a16="http://schemas.microsoft.com/office/drawing/2014/main" id="{B7300452-B212-76CE-FFAE-6358A67016A3}"/>
              </a:ext>
            </a:extLst>
          </p:cNvPr>
          <p:cNvGraphicFramePr>
            <a:graphicFrameLocks noGrp="1"/>
          </p:cNvGraphicFramePr>
          <p:nvPr>
            <p:extLst>
              <p:ext uri="{D42A27DB-BD31-4B8C-83A1-F6EECF244321}">
                <p14:modId xmlns:p14="http://schemas.microsoft.com/office/powerpoint/2010/main" val="2254745424"/>
              </p:ext>
            </p:extLst>
          </p:nvPr>
        </p:nvGraphicFramePr>
        <p:xfrm>
          <a:off x="821635" y="2313242"/>
          <a:ext cx="13931187" cy="5169236"/>
        </p:xfrm>
        <a:graphic>
          <a:graphicData uri="http://schemas.openxmlformats.org/drawingml/2006/table">
            <a:tbl>
              <a:tblPr firstRow="1" firstCol="1" bandRow="1"/>
              <a:tblGrid>
                <a:gridCol w="1004651">
                  <a:extLst>
                    <a:ext uri="{9D8B030D-6E8A-4147-A177-3AD203B41FA5}">
                      <a16:colId xmlns:a16="http://schemas.microsoft.com/office/drawing/2014/main" val="1363752456"/>
                    </a:ext>
                  </a:extLst>
                </a:gridCol>
                <a:gridCol w="1642826">
                  <a:extLst>
                    <a:ext uri="{9D8B030D-6E8A-4147-A177-3AD203B41FA5}">
                      <a16:colId xmlns:a16="http://schemas.microsoft.com/office/drawing/2014/main" val="4272273432"/>
                    </a:ext>
                  </a:extLst>
                </a:gridCol>
                <a:gridCol w="3356022">
                  <a:extLst>
                    <a:ext uri="{9D8B030D-6E8A-4147-A177-3AD203B41FA5}">
                      <a16:colId xmlns:a16="http://schemas.microsoft.com/office/drawing/2014/main" val="3966903317"/>
                    </a:ext>
                  </a:extLst>
                </a:gridCol>
                <a:gridCol w="2216055">
                  <a:extLst>
                    <a:ext uri="{9D8B030D-6E8A-4147-A177-3AD203B41FA5}">
                      <a16:colId xmlns:a16="http://schemas.microsoft.com/office/drawing/2014/main" val="3638453380"/>
                    </a:ext>
                  </a:extLst>
                </a:gridCol>
                <a:gridCol w="1253964">
                  <a:extLst>
                    <a:ext uri="{9D8B030D-6E8A-4147-A177-3AD203B41FA5}">
                      <a16:colId xmlns:a16="http://schemas.microsoft.com/office/drawing/2014/main" val="983517363"/>
                    </a:ext>
                  </a:extLst>
                </a:gridCol>
                <a:gridCol w="1253964">
                  <a:extLst>
                    <a:ext uri="{9D8B030D-6E8A-4147-A177-3AD203B41FA5}">
                      <a16:colId xmlns:a16="http://schemas.microsoft.com/office/drawing/2014/main" val="3095197471"/>
                    </a:ext>
                  </a:extLst>
                </a:gridCol>
                <a:gridCol w="3203705">
                  <a:extLst>
                    <a:ext uri="{9D8B030D-6E8A-4147-A177-3AD203B41FA5}">
                      <a16:colId xmlns:a16="http://schemas.microsoft.com/office/drawing/2014/main" val="3153829240"/>
                    </a:ext>
                  </a:extLst>
                </a:gridCol>
              </a:tblGrid>
              <a:tr h="457438">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 DEL INMUEBLE ARRENDADO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SERVICIO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AUTORIZADO </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SOLICITUD DE MODIFICACIÓN</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SOLICITUD CON NO. DE OFICIO</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1002178">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14</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Veracruz</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15000"/>
                        </a:lnSpc>
                        <a:spcAft>
                          <a:spcPts val="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Norte</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Avenida Constitución No. 7, Colonia Progreso, C.P. 92709, Chicontepec, Veracruz,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Administrativas</a:t>
                      </a:r>
                    </a:p>
                    <a:p>
                      <a:pPr algn="ctr">
                        <a:lnSpc>
                          <a:spcPct val="115000"/>
                        </a:lnSpc>
                        <a:spcAft>
                          <a:spcPts val="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EMS</a:t>
                      </a:r>
                    </a:p>
                    <a:p>
                      <a:pPr algn="ctr">
                        <a:lnSpc>
                          <a:spcPct val="115000"/>
                        </a:lnSpc>
                        <a:spcAft>
                          <a:spcPts val="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Coordinación Médica Región I</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986405237"/>
                  </a:ext>
                </a:extLst>
              </a:tr>
              <a:tr h="1002178">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200" b="1"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Veracruz</a:t>
                      </a:r>
                      <a:endParaRPr kumimoji="0" lang="es-MX" sz="1200" b="0"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200" b="1" i="0" u="none" strike="noStrike" kern="1200" cap="none" spc="0" normalizeH="0" baseline="0" noProof="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Norte</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Avenida Melchor Ocampo esquina Aldama, Zona Centro, C.P. 93600, Martínez de la Torre,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06408747"/>
                  </a:ext>
                </a:extLst>
              </a:tr>
              <a:tr h="1002178">
                <a:tc>
                  <a:txBody>
                    <a:bodyPr/>
                    <a:lstStyle/>
                    <a:p>
                      <a:pPr algn="ctr"/>
                      <a:r>
                        <a:rPr lang="es-MX" sz="1200" b="1"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2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Veracruz</a:t>
                      </a:r>
                      <a:endPar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2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Norte</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Boulevard Adolfo Ruíz Cortines esquina Sinaloa S/N, Colonia México, C.P. 93310, Poza Rica,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a:t>
                      </a:r>
                      <a:r>
                        <a:rPr lang="es-MX" sz="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con</a:t>
                      </a:r>
                      <a:r>
                        <a:rPr lang="es-MX" sz="1200" dirty="0">
                          <a:effectLst/>
                          <a:latin typeface="Noto Sans" panose="020B0502040504020204" pitchFamily="34" charset="0"/>
                          <a:ea typeface="Noto Sans" panose="020B0502040504020204" pitchFamily="34" charset="0"/>
                          <a:cs typeface="Noto Sans" panose="020B0502040504020204" pitchFamily="34" charset="0"/>
                        </a:rPr>
                        <a:t>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776018935"/>
                  </a:ext>
                </a:extLst>
              </a:tr>
              <a:tr h="1002178">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17</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2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Veracruz</a:t>
                      </a:r>
                      <a:endPar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2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Norte</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Avenida José María La Fragua No. 2</a:t>
                      </a:r>
                      <a:r>
                        <a:rPr lang="es-MX" sz="1200" dirty="0">
                          <a:solidFill>
                            <a:srgbClr val="00B050"/>
                          </a:solidFill>
                          <a:effectLst/>
                          <a:latin typeface="Noto Sans" panose="020B0502040504020204" pitchFamily="34" charset="0"/>
                          <a:ea typeface="Noto Sans" panose="020B0502040504020204" pitchFamily="34" charset="0"/>
                          <a:cs typeface="Noto Sans" panose="020B0502040504020204" pitchFamily="34" charset="0"/>
                        </a:rPr>
                        <a:t>,</a:t>
                      </a:r>
                      <a:r>
                        <a:rPr lang="es-MX" sz="1200" dirty="0">
                          <a:effectLst/>
                          <a:latin typeface="Noto Sans" panose="020B0502040504020204" pitchFamily="34" charset="0"/>
                          <a:ea typeface="Noto Sans" panose="020B0502040504020204" pitchFamily="34" charset="0"/>
                          <a:cs typeface="Noto Sans" panose="020B0502040504020204" pitchFamily="34" charset="0"/>
                        </a:rPr>
                        <a:t>100 esquina Dr. Alfredo Iglesias y Avenida Delfino Valenzuela, Fraccionamiento Reforma, C.P. 91919,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Administrativas Subdelegacionales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2248987292"/>
                  </a:ext>
                </a:extLst>
              </a:tr>
              <a:tr h="703086">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18</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2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Veracruz</a:t>
                      </a:r>
                      <a:endPar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auto" latinLnBrk="0" hangingPunct="1">
                        <a:lnSpc>
                          <a:spcPct val="115000"/>
                        </a:lnSpc>
                        <a:spcBef>
                          <a:spcPts val="0"/>
                        </a:spcBef>
                        <a:spcAft>
                          <a:spcPts val="0"/>
                        </a:spcAft>
                        <a:buClrTx/>
                        <a:buSzTx/>
                        <a:buFontTx/>
                        <a:buNone/>
                        <a:tabLst>
                          <a:tab pos="2266950" algn="l"/>
                        </a:tabLst>
                        <a:defRPr/>
                      </a:pPr>
                      <a:r>
                        <a:rPr kumimoji="0" lang="es-MX" sz="1200" b="1"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Norte</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Calle Azueta No. 207, Colonia Centro, C.P. 91000, Xalapa,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Tienda N ° 54 IMSS-SNTSS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p>
                    <a:p>
                      <a:pPr marL="81915" marR="73025" algn="ctr" defTabSz="914400" rtl="0" eaLnBrk="1" fontAlgn="ctr" latinLnBrk="0" hangingPunct="1">
                        <a:lnSpc>
                          <a:spcPct val="115000"/>
                        </a:lnSpc>
                        <a:spcAft>
                          <a:spcPts val="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165164085"/>
                  </a:ext>
                </a:extLst>
              </a:tr>
            </a:tbl>
          </a:graphicData>
        </a:graphic>
      </p:graphicFrame>
      <p:sp>
        <p:nvSpPr>
          <p:cNvPr id="15" name="CuadroTexto 14">
            <a:extLst>
              <a:ext uri="{FF2B5EF4-FFF2-40B4-BE49-F238E27FC236}">
                <a16:creationId xmlns:a16="http://schemas.microsoft.com/office/drawing/2014/main" id="{E38F4563-5EC3-2DF7-7E51-6E1B1FCBFEEE}"/>
              </a:ext>
            </a:extLst>
          </p:cNvPr>
          <p:cNvSpPr txBox="1"/>
          <p:nvPr/>
        </p:nvSpPr>
        <p:spPr>
          <a:xfrm>
            <a:off x="3141284" y="9647378"/>
            <a:ext cx="7804484" cy="291298"/>
          </a:xfrm>
          <a:prstGeom prst="rect">
            <a:avLst/>
          </a:prstGeom>
          <a:noFill/>
        </p:spPr>
        <p:txBody>
          <a:bodyPr wrap="square">
            <a:spAutoFit/>
          </a:bodyPr>
          <a:lstStyle/>
          <a:p>
            <a:pPr algn="just">
              <a:lnSpc>
                <a:spcPct val="115000"/>
              </a:lnSpc>
              <a:spcAft>
                <a:spcPts val="0"/>
              </a:spcAft>
              <a:buNone/>
            </a:pPr>
            <a:r>
              <a:rPr lang="es-MX" sz="1200" dirty="0">
                <a:solidFill>
                  <a:srgbClr val="00B050"/>
                </a:solidFill>
                <a:effectLst/>
                <a:highlight>
                  <a:srgbClr val="FFFF00"/>
                </a:highlight>
                <a:latin typeface="Noto Sans" panose="020B0502040504020204" pitchFamily="34" charset="0"/>
                <a:ea typeface="Noto Sans" panose="020B0502040504020204" pitchFamily="34" charset="0"/>
                <a:cs typeface="Noto Sans" panose="020B0502040504020204" pitchFamily="34" charset="0"/>
              </a:rPr>
              <a:t>EMS:</a:t>
            </a:r>
          </a:p>
        </p:txBody>
      </p:sp>
      <p:sp>
        <p:nvSpPr>
          <p:cNvPr id="3" name="CuadroTexto 2">
            <a:extLst>
              <a:ext uri="{FF2B5EF4-FFF2-40B4-BE49-F238E27FC236}">
                <a16:creationId xmlns:a16="http://schemas.microsoft.com/office/drawing/2014/main" id="{B7CF8282-A26E-C298-A87A-412E933A31C1}"/>
              </a:ext>
            </a:extLst>
          </p:cNvPr>
          <p:cNvSpPr txBox="1"/>
          <p:nvPr/>
        </p:nvSpPr>
        <p:spPr>
          <a:xfrm>
            <a:off x="9095177" y="9645869"/>
            <a:ext cx="7816644" cy="307777"/>
          </a:xfrm>
          <a:prstGeom prst="rect">
            <a:avLst/>
          </a:prstGeom>
          <a:noFill/>
        </p:spPr>
        <p:txBody>
          <a:bodyPr wrap="square">
            <a:spAutoFit/>
          </a:bodyPr>
          <a:lstStyle/>
          <a:p>
            <a:r>
              <a:rPr lang="es-MX" sz="1400" b="1" dirty="0">
                <a:latin typeface="Noto Son Regular"/>
                <a:ea typeface="Noto Sans Regular" panose="020B0604020202020204" charset="0"/>
                <a:cs typeface="Noto Sans Regular" panose="020B0604020202020204" charset="0"/>
              </a:rPr>
              <a:t>SNTSS: </a:t>
            </a:r>
            <a:r>
              <a:rPr lang="es-MX" sz="1400" dirty="0">
                <a:latin typeface="Noto Son Regular"/>
              </a:rPr>
              <a:t>Sindicato Nacional de Trabajadores del Seguro Social.</a:t>
            </a:r>
          </a:p>
        </p:txBody>
      </p:sp>
      <p:sp>
        <p:nvSpPr>
          <p:cNvPr id="8" name="Google Shape;1152;p15">
            <a:extLst>
              <a:ext uri="{FF2B5EF4-FFF2-40B4-BE49-F238E27FC236}">
                <a16:creationId xmlns:a16="http://schemas.microsoft.com/office/drawing/2014/main" id="{A8B86EDD-570F-C612-3DE2-A85B28968B27}"/>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11" name="Google Shape;1153;p15" descr="Portapapeles parcialmente comprobado contorno">
            <a:extLst>
              <a:ext uri="{FF2B5EF4-FFF2-40B4-BE49-F238E27FC236}">
                <a16:creationId xmlns:a16="http://schemas.microsoft.com/office/drawing/2014/main" id="{A0536079-F3A3-5B9B-D515-2217691AE9E4}"/>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3046311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9D4F3-192F-E901-B551-E54600FE5097}"/>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1F34ED7-465D-DD95-2790-09D2FC2A20C4}"/>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9</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CuadroTexto 8">
            <a:extLst>
              <a:ext uri="{FF2B5EF4-FFF2-40B4-BE49-F238E27FC236}">
                <a16:creationId xmlns:a16="http://schemas.microsoft.com/office/drawing/2014/main" id="{551CCEE7-29E8-D724-0449-74686C43ECA7}"/>
              </a:ext>
            </a:extLst>
          </p:cNvPr>
          <p:cNvSpPr txBox="1"/>
          <p:nvPr/>
        </p:nvSpPr>
        <p:spPr>
          <a:xfrm>
            <a:off x="821634" y="1484317"/>
            <a:ext cx="2500577"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Modificaciones</a:t>
            </a:r>
          </a:p>
        </p:txBody>
      </p:sp>
      <p:graphicFrame>
        <p:nvGraphicFramePr>
          <p:cNvPr id="2" name="Tabla 1">
            <a:extLst>
              <a:ext uri="{FF2B5EF4-FFF2-40B4-BE49-F238E27FC236}">
                <a16:creationId xmlns:a16="http://schemas.microsoft.com/office/drawing/2014/main" id="{F8AAF467-8D46-2745-8952-CEF3DB5764F7}"/>
              </a:ext>
            </a:extLst>
          </p:cNvPr>
          <p:cNvGraphicFramePr>
            <a:graphicFrameLocks noGrp="1"/>
          </p:cNvGraphicFramePr>
          <p:nvPr>
            <p:extLst>
              <p:ext uri="{D42A27DB-BD31-4B8C-83A1-F6EECF244321}">
                <p14:modId xmlns:p14="http://schemas.microsoft.com/office/powerpoint/2010/main" val="26825702"/>
              </p:ext>
            </p:extLst>
          </p:nvPr>
        </p:nvGraphicFramePr>
        <p:xfrm>
          <a:off x="821634" y="2432518"/>
          <a:ext cx="13931188" cy="3404416"/>
        </p:xfrm>
        <a:graphic>
          <a:graphicData uri="http://schemas.openxmlformats.org/drawingml/2006/table">
            <a:tbl>
              <a:tblPr firstRow="1" firstCol="1" bandRow="1"/>
              <a:tblGrid>
                <a:gridCol w="1004651">
                  <a:extLst>
                    <a:ext uri="{9D8B030D-6E8A-4147-A177-3AD203B41FA5}">
                      <a16:colId xmlns:a16="http://schemas.microsoft.com/office/drawing/2014/main" val="1363752456"/>
                    </a:ext>
                  </a:extLst>
                </a:gridCol>
                <a:gridCol w="1642826">
                  <a:extLst>
                    <a:ext uri="{9D8B030D-6E8A-4147-A177-3AD203B41FA5}">
                      <a16:colId xmlns:a16="http://schemas.microsoft.com/office/drawing/2014/main" val="4272273432"/>
                    </a:ext>
                  </a:extLst>
                </a:gridCol>
                <a:gridCol w="3356023">
                  <a:extLst>
                    <a:ext uri="{9D8B030D-6E8A-4147-A177-3AD203B41FA5}">
                      <a16:colId xmlns:a16="http://schemas.microsoft.com/office/drawing/2014/main" val="3966903317"/>
                    </a:ext>
                  </a:extLst>
                </a:gridCol>
                <a:gridCol w="2018920">
                  <a:extLst>
                    <a:ext uri="{9D8B030D-6E8A-4147-A177-3AD203B41FA5}">
                      <a16:colId xmlns:a16="http://schemas.microsoft.com/office/drawing/2014/main" val="3638453380"/>
                    </a:ext>
                  </a:extLst>
                </a:gridCol>
                <a:gridCol w="1451099">
                  <a:extLst>
                    <a:ext uri="{9D8B030D-6E8A-4147-A177-3AD203B41FA5}">
                      <a16:colId xmlns:a16="http://schemas.microsoft.com/office/drawing/2014/main" val="983517363"/>
                    </a:ext>
                  </a:extLst>
                </a:gridCol>
                <a:gridCol w="1253964">
                  <a:extLst>
                    <a:ext uri="{9D8B030D-6E8A-4147-A177-3AD203B41FA5}">
                      <a16:colId xmlns:a16="http://schemas.microsoft.com/office/drawing/2014/main" val="3095197471"/>
                    </a:ext>
                  </a:extLst>
                </a:gridCol>
                <a:gridCol w="3203705">
                  <a:extLst>
                    <a:ext uri="{9D8B030D-6E8A-4147-A177-3AD203B41FA5}">
                      <a16:colId xmlns:a16="http://schemas.microsoft.com/office/drawing/2014/main" val="3153829240"/>
                    </a:ext>
                  </a:extLst>
                </a:gridCol>
              </a:tblGrid>
              <a:tr h="457438">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DIRECCIÓN DEL INMUEBLE ARRENDADO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SERVICIO</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AUTORIZADO </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SOLICITUD DE MODIFICACIÓN</a:t>
                      </a:r>
                      <a:endParaRPr lang="es-MX" sz="1200" b="1"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dirty="0">
                          <a:solidFill>
                            <a:srgbClr val="FFFFFF"/>
                          </a:solidFill>
                          <a:effectLst/>
                          <a:latin typeface="Noto Sans" panose="020B0502040504020204" pitchFamily="34" charset="0"/>
                          <a:ea typeface="Calibri" panose="020F0502020204030204" pitchFamily="34" charset="0"/>
                          <a:cs typeface="Times New Roman" panose="02020603050405020304" pitchFamily="18" charset="0"/>
                        </a:rPr>
                        <a:t>SOLICITUD CON NO. DE OFICIO</a:t>
                      </a:r>
                      <a:endParaRPr lang="es-MX" sz="1200" b="1" dirty="0">
                        <a:effectLst/>
                        <a:latin typeface="Calibri" panose="020F0502020204030204" pitchFamily="34" charset="0"/>
                        <a:ea typeface="Calibri" panose="020F0502020204030204" pitchFamily="34" charset="0"/>
                        <a:cs typeface="Times New Roman" panose="02020603050405020304" pitchFamily="18"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solidFill>
                      <a:srgbClr val="245C4F"/>
                    </a:solidFill>
                  </a:tcPr>
                </a:tc>
                <a:extLst>
                  <a:ext uri="{0D108BD9-81ED-4DB2-BD59-A6C34878D82A}">
                    <a16:rowId xmlns:a16="http://schemas.microsoft.com/office/drawing/2014/main" val="2833321537"/>
                  </a:ext>
                </a:extLst>
              </a:tr>
              <a:tr h="666807">
                <a:tc>
                  <a:txBody>
                    <a:bodyPr/>
                    <a:lstStyle/>
                    <a:p>
                      <a:pPr algn="ctr" fontAlgn="ctr">
                        <a:lnSpc>
                          <a:spcPct val="115000"/>
                        </a:lnSpc>
                        <a:spcAft>
                          <a:spcPts val="1000"/>
                        </a:spcAft>
                        <a:buNone/>
                      </a:pPr>
                      <a:r>
                        <a:rPr lang="es-MX" sz="1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19</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Veracruz</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15000"/>
                        </a:lnSpc>
                        <a:spcAft>
                          <a:spcPts val="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Norte</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Calle Mariano Matamoros No. 626, Fraccionamiento Los Pinos, C.P. 91870, Veracruz,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Tienda N ° 55 IMSS-SNTSS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1077686572"/>
                  </a:ext>
                </a:extLst>
              </a:tr>
              <a:tr h="713086">
                <a:tc>
                  <a:txBody>
                    <a:bodyPr/>
                    <a:lstStyle/>
                    <a:p>
                      <a:pPr algn="ctr" fontAlgn="ctr">
                        <a:lnSpc>
                          <a:spcPct val="115000"/>
                        </a:lnSpc>
                        <a:spcAft>
                          <a:spcPts val="1000"/>
                        </a:spcAft>
                        <a:buNone/>
                      </a:pPr>
                      <a:r>
                        <a:rPr lang="es-MX" sz="1200" b="1" dirty="0">
                          <a:effectLst/>
                          <a:latin typeface="Noto Sans" panose="020B0502040504020204" pitchFamily="34" charset="0"/>
                          <a:ea typeface="Noto Sans" panose="020B0502040504020204" pitchFamily="34" charset="0"/>
                          <a:cs typeface="Noto Sans" panose="020B0502040504020204" pitchFamily="34" charset="0"/>
                        </a:rPr>
                        <a:t>20</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Veracruz</a:t>
                      </a:r>
                    </a:p>
                    <a:p>
                      <a:pPr algn="ctr">
                        <a:lnSpc>
                          <a:spcPct val="115000"/>
                        </a:lnSpc>
                        <a:spcAft>
                          <a:spcPts val="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Calle Libertad  No. 47, Colonia Centro, C.P. 91300, Banderilla, Veracruz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U.M.F. </a:t>
                      </a: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N º 19 (Ampliación)</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Sustitución</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319001130100/DCPI/530/2025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12 de diciembre de 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239005806"/>
                  </a:ext>
                </a:extLst>
              </a:tr>
              <a:tr h="890264">
                <a:tc>
                  <a:txBody>
                    <a:bodyPr/>
                    <a:lstStyle/>
                    <a:p>
                      <a:pPr marL="0" algn="ctr" defTabSz="1341150" rtl="0" eaLnBrk="1" fontAlgn="ctr" latinLnBrk="0" hangingPunct="1">
                        <a:lnSpc>
                          <a:spcPct val="115000"/>
                        </a:lnSpc>
                        <a:spcAft>
                          <a:spcPts val="1000"/>
                        </a:spcAft>
                        <a:buNone/>
                      </a:pPr>
                      <a:r>
                        <a:rPr lang="es-MX"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21</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0" algn="ctr" defTabSz="1341150" rtl="0" eaLnBrk="1" latinLnBrk="0" hangingPunct="1">
                        <a:lnSpc>
                          <a:spcPct val="115000"/>
                        </a:lnSpc>
                        <a:spcAft>
                          <a:spcPts val="1000"/>
                        </a:spcAft>
                        <a:buNone/>
                        <a:tabLst>
                          <a:tab pos="2266950" algn="l"/>
                        </a:tabLst>
                      </a:pPr>
                      <a:r>
                        <a:rPr lang="es-MX"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Calle Juan Aldama No. 201 esquina Calle Hidalgo, Colonia Calera Víctor Rosales Centro, C.P. 98500, Municipio de Calera, Zacatecas.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Oficinas Grupo Multidisciplinario Región Norte</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Sustitución</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349001 100100/JSA/576/2025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22 de diciembre de 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539944061"/>
                  </a:ext>
                </a:extLst>
              </a:tr>
              <a:tr h="676821">
                <a:tc>
                  <a:txBody>
                    <a:bodyPr/>
                    <a:lstStyle/>
                    <a:p>
                      <a:pPr algn="ctr"/>
                      <a:r>
                        <a:rPr lang="es-MX" sz="1200" b="1" kern="12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22</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tabLst>
                          <a:tab pos="2266950" algn="l"/>
                        </a:tabLst>
                      </a:pPr>
                      <a:r>
                        <a:rPr lang="es-MX" sz="1200" b="1" dirty="0">
                          <a:effectLst/>
                          <a:latin typeface="Noto Sans" panose="020B0502040504020204" pitchFamily="34" charset="0"/>
                          <a:ea typeface="Noto Sans" panose="020B0502040504020204" pitchFamily="34" charset="0"/>
                          <a:cs typeface="Noto Sans" panose="020B0502040504020204" pitchFamily="34" charset="0"/>
                        </a:rPr>
                        <a:t>Zacatecas</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just">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Mesa del Cerrillo, Conocido como Mesa de la Virgen, Zacatecas, Zacatecas.</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effectLst/>
                          <a:latin typeface="Noto Sans" panose="020B0502040504020204" pitchFamily="34" charset="0"/>
                          <a:ea typeface="Noto Sans" panose="020B0502040504020204" pitchFamily="34" charset="0"/>
                          <a:cs typeface="Noto Sans" panose="020B0502040504020204" pitchFamily="34" charset="0"/>
                        </a:rPr>
                        <a:t>Antena de Radiocomunicación</a:t>
                      </a: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sin Incremento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74295" algn="ctr">
                        <a:lnSpc>
                          <a:spcPct val="115000"/>
                        </a:lnSpc>
                        <a:spcAft>
                          <a:spcPts val="100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tc>
                  <a:txBody>
                    <a:bodyPr/>
                    <a:lstStyle/>
                    <a:p>
                      <a:pPr marL="81915" marR="73025" algn="ctr" font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349001 100100/JSA/576/2025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p>
                      <a:pPr marL="81915" marR="73025" algn="ctr">
                        <a:lnSpc>
                          <a:spcPct val="115000"/>
                        </a:lnSpc>
                        <a:spcAft>
                          <a:spcPts val="0"/>
                        </a:spcAft>
                        <a:buNone/>
                      </a:pPr>
                      <a:r>
                        <a:rPr lang="es-MX" sz="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del 22 de diciembre de 2025</a:t>
                      </a:r>
                      <a:endParaRPr lang="es-MX" sz="1200" dirty="0">
                        <a:effectLst/>
                        <a:latin typeface="Noto Sans" panose="020B0502040504020204" pitchFamily="34" charset="0"/>
                        <a:ea typeface="Noto Sans" panose="020B0502040504020204" pitchFamily="34" charset="0"/>
                        <a:cs typeface="Noto Sans" panose="020B0502040504020204" pitchFamily="34" charset="0"/>
                      </a:endParaRPr>
                    </a:p>
                  </a:txBody>
                  <a:tcPr marL="10525" marR="10525" marT="10525" marB="0" anchor="ct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T w="12700" cap="flat" cmpd="sng" algn="ctr">
                      <a:solidFill>
                        <a:srgbClr val="7F7F7F"/>
                      </a:solidFill>
                      <a:prstDash val="solid"/>
                      <a:round/>
                      <a:headEnd type="none" w="med" len="med"/>
                      <a:tailEnd type="none" w="med" len="med"/>
                    </a:lnT>
                    <a:lnB w="12700" cap="flat" cmpd="sng" algn="ctr">
                      <a:solidFill>
                        <a:srgbClr val="7F7F7F"/>
                      </a:solidFill>
                      <a:prstDash val="solid"/>
                      <a:round/>
                      <a:headEnd type="none" w="med" len="med"/>
                      <a:tailEnd type="none" w="med" len="med"/>
                    </a:lnB>
                    <a:noFill/>
                  </a:tcPr>
                </a:tc>
                <a:extLst>
                  <a:ext uri="{0D108BD9-81ED-4DB2-BD59-A6C34878D82A}">
                    <a16:rowId xmlns:a16="http://schemas.microsoft.com/office/drawing/2014/main" val="31858948"/>
                  </a:ext>
                </a:extLst>
              </a:tr>
            </a:tbl>
          </a:graphicData>
        </a:graphic>
      </p:graphicFrame>
      <p:sp>
        <p:nvSpPr>
          <p:cNvPr id="3" name="Google Shape;1152;p15">
            <a:extLst>
              <a:ext uri="{FF2B5EF4-FFF2-40B4-BE49-F238E27FC236}">
                <a16:creationId xmlns:a16="http://schemas.microsoft.com/office/drawing/2014/main" id="{47D6DB79-402D-40E7-7341-19188FA86F44}"/>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8" name="Google Shape;1153;p15" descr="Portapapeles parcialmente comprobado contorno">
            <a:extLst>
              <a:ext uri="{FF2B5EF4-FFF2-40B4-BE49-F238E27FC236}">
                <a16:creationId xmlns:a16="http://schemas.microsoft.com/office/drawing/2014/main" id="{2FD8CA95-1085-D28F-0FB5-9476FCF5718C}"/>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1156907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8902D-C3E3-4A16-669A-C500E5CA4E0B}"/>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9D51A4BA-B137-7020-7FCB-D3183E95CC1B}"/>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10</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6" name="Tabla 5">
            <a:extLst>
              <a:ext uri="{FF2B5EF4-FFF2-40B4-BE49-F238E27FC236}">
                <a16:creationId xmlns:a16="http://schemas.microsoft.com/office/drawing/2014/main" id="{A2D3E0EE-3949-88CC-8A1B-8E685E23C16B}"/>
              </a:ext>
            </a:extLst>
          </p:cNvPr>
          <p:cNvGraphicFramePr>
            <a:graphicFrameLocks noGrp="1"/>
          </p:cNvGraphicFramePr>
          <p:nvPr>
            <p:extLst>
              <p:ext uri="{D42A27DB-BD31-4B8C-83A1-F6EECF244321}">
                <p14:modId xmlns:p14="http://schemas.microsoft.com/office/powerpoint/2010/main" val="1787232442"/>
              </p:ext>
            </p:extLst>
          </p:nvPr>
        </p:nvGraphicFramePr>
        <p:xfrm>
          <a:off x="821635" y="2791580"/>
          <a:ext cx="13931189" cy="4845465"/>
        </p:xfrm>
        <a:graphic>
          <a:graphicData uri="http://schemas.openxmlformats.org/drawingml/2006/table">
            <a:tbl>
              <a:tblPr firstRow="1" firstCol="1" bandRow="1"/>
              <a:tblGrid>
                <a:gridCol w="942729">
                  <a:extLst>
                    <a:ext uri="{9D8B030D-6E8A-4147-A177-3AD203B41FA5}">
                      <a16:colId xmlns:a16="http://schemas.microsoft.com/office/drawing/2014/main" val="4229480836"/>
                    </a:ext>
                  </a:extLst>
                </a:gridCol>
                <a:gridCol w="2569290">
                  <a:extLst>
                    <a:ext uri="{9D8B030D-6E8A-4147-A177-3AD203B41FA5}">
                      <a16:colId xmlns:a16="http://schemas.microsoft.com/office/drawing/2014/main" val="2213364397"/>
                    </a:ext>
                  </a:extLst>
                </a:gridCol>
                <a:gridCol w="2281240">
                  <a:extLst>
                    <a:ext uri="{9D8B030D-6E8A-4147-A177-3AD203B41FA5}">
                      <a16:colId xmlns:a16="http://schemas.microsoft.com/office/drawing/2014/main" val="630161684"/>
                    </a:ext>
                  </a:extLst>
                </a:gridCol>
                <a:gridCol w="3748039">
                  <a:extLst>
                    <a:ext uri="{9D8B030D-6E8A-4147-A177-3AD203B41FA5}">
                      <a16:colId xmlns:a16="http://schemas.microsoft.com/office/drawing/2014/main" val="1813492849"/>
                    </a:ext>
                  </a:extLst>
                </a:gridCol>
                <a:gridCol w="4389891">
                  <a:extLst>
                    <a:ext uri="{9D8B030D-6E8A-4147-A177-3AD203B41FA5}">
                      <a16:colId xmlns:a16="http://schemas.microsoft.com/office/drawing/2014/main" val="3338344782"/>
                    </a:ext>
                  </a:extLst>
                </a:gridCol>
              </a:tblGrid>
              <a:tr h="509770">
                <a:tc>
                  <a:txBody>
                    <a:bodyPr/>
                    <a:lstStyle/>
                    <a:p>
                      <a:pPr algn="ctr" fontAlgn="ctr">
                        <a:lnSpc>
                          <a:spcPct val="115000"/>
                        </a:lnSpc>
                        <a:spcAft>
                          <a:spcPts val="1000"/>
                        </a:spcAft>
                        <a:buNone/>
                      </a:pPr>
                      <a:r>
                        <a:rPr lang="es-MX" sz="12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NO.</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OOAD</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DIRECCIÓN DEL INMUEBLE </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algn="ctr" fontAlgn="ctr">
                        <a:lnSpc>
                          <a:spcPct val="115000"/>
                        </a:lnSpc>
                        <a:spcAft>
                          <a:spcPts val="1000"/>
                        </a:spcAft>
                        <a:buNone/>
                      </a:pPr>
                      <a:r>
                        <a:rPr lang="es-MX" sz="12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SERVICIO</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tc>
                  <a:txBody>
                    <a:bodyPr/>
                    <a:lstStyle/>
                    <a:p>
                      <a:pPr marR="5715" algn="ctr" fontAlgn="ctr">
                        <a:lnSpc>
                          <a:spcPct val="115000"/>
                        </a:lnSpc>
                        <a:spcAft>
                          <a:spcPts val="1000"/>
                        </a:spcAft>
                        <a:buNone/>
                      </a:pPr>
                      <a:r>
                        <a:rPr lang="es-MX" sz="1200" b="1" kern="1200" dirty="0">
                          <a:solidFill>
                            <a:schemeClr val="bg1"/>
                          </a:solidFill>
                          <a:latin typeface="Noto Sans" panose="020B0502040504020204" pitchFamily="34" charset="0"/>
                          <a:ea typeface="Noto Sans" panose="020B0502040504020204" pitchFamily="34" charset="0"/>
                          <a:cs typeface="Noto Sans" panose="020B0502040504020204" pitchFamily="34" charset="0"/>
                        </a:rPr>
                        <a:t>NO. DE OFICIO</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5C4F"/>
                    </a:solidFill>
                  </a:tcPr>
                </a:tc>
                <a:extLst>
                  <a:ext uri="{0D108BD9-81ED-4DB2-BD59-A6C34878D82A}">
                    <a16:rowId xmlns:a16="http://schemas.microsoft.com/office/drawing/2014/main" val="1950408292"/>
                  </a:ext>
                </a:extLst>
              </a:tr>
              <a:tr h="556304">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Chihuahua</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Por definir</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Centro de Educación y Cuidado Infantil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lvl="0" indent="0" algn="ctr" defTabSz="914400" rtl="0" eaLnBrk="1" fontAlgn="ctr" latinLnBrk="0" hangingPunct="1">
                        <a:lnSpc>
                          <a:spcPct val="115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08</a:t>
                      </a:r>
                      <a:r>
                        <a:rPr lang="es-MX" sz="1200" dirty="0">
                          <a:solidFill>
                            <a:srgbClr val="00B050"/>
                          </a:solidFill>
                        </a:rPr>
                        <a:t>ª</a:t>
                      </a: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161100/CDPI/DA05/2026</a:t>
                      </a:r>
                    </a:p>
                    <a:p>
                      <a:pPr marL="0" marR="73025" lvl="0" indent="0" algn="ctr" defTabSz="914400" rtl="0" eaLnBrk="1" fontAlgn="ctr" latinLnBrk="0" hangingPunct="1">
                        <a:lnSpc>
                          <a:spcPct val="115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del 23 de enero de 2026</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97922535"/>
                  </a:ext>
                </a:extLst>
              </a:tr>
              <a:tr h="592183">
                <a:tc>
                  <a:txBody>
                    <a:bodyPr/>
                    <a:lstStyle/>
                    <a:p>
                      <a:pPr algn="ctr" fontAlgn="ctr">
                        <a:lnSpc>
                          <a:spcPct val="115000"/>
                        </a:lnSpc>
                        <a:spcAft>
                          <a:spcPts val="1000"/>
                        </a:spcAft>
                        <a:buNone/>
                      </a:pPr>
                      <a:r>
                        <a:rPr lang="es-MX" sz="1200" kern="1200">
                          <a:solidFill>
                            <a:schemeClr val="dk1"/>
                          </a:solidFill>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Chihuahua</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Por definir</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Centro de Educación y Cuidado Infantil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lvl="0" indent="0" algn="ctr" defTabSz="914400" rtl="0" eaLnBrk="1" fontAlgn="ctr" latinLnBrk="0" hangingPunct="1">
                        <a:lnSpc>
                          <a:spcPct val="115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08</a:t>
                      </a:r>
                      <a:r>
                        <a:rPr lang="es-MX" sz="1200" dirty="0">
                          <a:solidFill>
                            <a:srgbClr val="00B050"/>
                          </a:solidFill>
                        </a:rPr>
                        <a:t>ª</a:t>
                      </a: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161100/CDPI/DA05/2026</a:t>
                      </a:r>
                    </a:p>
                    <a:p>
                      <a:pPr marL="0" marR="73025" lvl="0" indent="0" algn="ctr" defTabSz="914400" rtl="0" eaLnBrk="1" fontAlgn="ctr" latinLnBrk="0" hangingPunct="1">
                        <a:lnSpc>
                          <a:spcPct val="115000"/>
                        </a:lnSpc>
                        <a:spcBef>
                          <a:spcPts val="0"/>
                        </a:spcBef>
                        <a:spcAft>
                          <a:spcPts val="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del 23 de enero de 2026</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9186258"/>
                  </a:ext>
                </a:extLst>
              </a:tr>
              <a:tr h="592183">
                <a:tc>
                  <a:txBody>
                    <a:bodyPr/>
                    <a:lstStyle/>
                    <a:p>
                      <a:pPr algn="ctr" fontAlgn="ctr">
                        <a:lnSpc>
                          <a:spcPct val="115000"/>
                        </a:lnSpc>
                        <a:spcAft>
                          <a:spcPts val="1000"/>
                        </a:spcAft>
                        <a:buNone/>
                      </a:pPr>
                      <a:r>
                        <a:rPr lang="es-MX" sz="1200" kern="1200">
                          <a:solidFill>
                            <a:schemeClr val="dk1"/>
                          </a:solidFill>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Guanajuato</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914400" rtl="0" eaLnBrk="1" fontAlgn="ctr" latinLnBrk="0" hangingPunct="1">
                        <a:lnSpc>
                          <a:spcPct val="115000"/>
                        </a:lnSpc>
                        <a:spcBef>
                          <a:spcPts val="0"/>
                        </a:spcBef>
                        <a:spcAft>
                          <a:spcPts val="1000"/>
                        </a:spcAft>
                        <a:buClrTx/>
                        <a:buSzTx/>
                        <a:buFontTx/>
                        <a:buNone/>
                        <a:tabLst/>
                        <a:defRPr/>
                      </a:pPr>
                      <a:r>
                        <a:rPr kumimoji="0" lang="es-MX" sz="1200" b="0" i="0" u="none" strike="noStrike" kern="1200" cap="none" spc="0" normalizeH="0" baseline="0" noProof="0" dirty="0">
                          <a:ln>
                            <a:noFill/>
                          </a:ln>
                          <a:solidFill>
                            <a:prstClr val="black"/>
                          </a:solidFill>
                          <a:effectLst/>
                          <a:uLnTx/>
                          <a:uFillTx/>
                          <a:latin typeface="Noto Sans" panose="020B0502040504020204" pitchFamily="34" charset="0"/>
                          <a:ea typeface="Noto Sans" panose="020B0502040504020204" pitchFamily="34" charset="0"/>
                          <a:cs typeface="Noto Sans" panose="020B0502040504020204" pitchFamily="34" charset="0"/>
                        </a:rPr>
                        <a:t>Por definir</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Archivo de Concentración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algn="ctr" defTabSz="914400" rtl="0" eaLnBrk="1" fontAlgn="ctr" latinLnBrk="0" hangingPunct="1">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119001100100/014/26 </a:t>
                      </a:r>
                    </a:p>
                    <a:p>
                      <a:pPr marL="0" marR="73025" algn="ctr" defTabSz="914400" rtl="0" eaLnBrk="1" fontAlgn="ctr" latinLnBrk="0" hangingPunct="1">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del 14 de enero de 2026</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55759"/>
                  </a:ext>
                </a:extLst>
              </a:tr>
              <a:tr h="528643">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Morelos</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Por definir</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Tienda Empleados IMSS-SNTSS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189001100100/DCSG/2885/2025</a:t>
                      </a:r>
                    </a:p>
                    <a:p>
                      <a:pPr marL="0"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5234492"/>
                  </a:ext>
                </a:extLst>
              </a:tr>
              <a:tr h="564068">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Morelos</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Por definir</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Sub Almacén Delegacional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73025"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189001100100/DCSG/2885/2025</a:t>
                      </a:r>
                    </a:p>
                    <a:p>
                      <a:pPr marL="0" algn="ctr" defTabSz="914400" rtl="0" eaLnBrk="1" fontAlgn="ctr" latinLnBrk="0" hangingPunct="1">
                        <a:lnSpc>
                          <a:spcPct val="115000"/>
                        </a:lnSpc>
                        <a:spcAft>
                          <a:spcPts val="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del 12 de diciembre de 2025</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39529851"/>
                  </a:ext>
                </a:extLst>
              </a:tr>
              <a:tr h="621065">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Sonora</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Por definir</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Casa Habitacional para </a:t>
                      </a:r>
                    </a:p>
                    <a:p>
                      <a:pPr marL="0" algn="ctr" defTabSz="914400" rtl="0" eaLnBrk="1" fontAlgn="ctr" latinLnBrk="0" hangingPunct="1">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Titular de OOAD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095217614C00/A 1000</a:t>
                      </a:r>
                    </a:p>
                    <a:p>
                      <a:pPr marL="0" algn="ctr" defTabSz="914400" rtl="0" eaLnBrk="1" fontAlgn="ctr" latinLnBrk="0" hangingPunct="1">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del 30 de octubre de 2025</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63821073"/>
                  </a:ext>
                </a:extLst>
              </a:tr>
              <a:tr h="881249">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7</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Veracruz Sur</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1000"/>
                        </a:spcAft>
                        <a:buNone/>
                      </a:pPr>
                      <a:r>
                        <a:rPr lang="es-MX" sz="1200" kern="1200" dirty="0">
                          <a:solidFill>
                            <a:schemeClr val="dk1"/>
                          </a:solidFill>
                          <a:latin typeface="Noto Sans" panose="020B0502040504020204" pitchFamily="34" charset="0"/>
                          <a:ea typeface="Noto Sans" panose="020B0502040504020204" pitchFamily="34" charset="0"/>
                          <a:cs typeface="Noto Sans" panose="020B0502040504020204" pitchFamily="34" charset="0"/>
                        </a:rPr>
                        <a:t>Por definir</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914400" rtl="0" eaLnBrk="1" fontAlgn="ctr" latinLnBrk="0" hangingPunct="1">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Oficinas Administrativas </a:t>
                      </a:r>
                    </a:p>
                    <a:p>
                      <a:pPr marL="0" algn="ctr" defTabSz="914400" rtl="0" eaLnBrk="1" fontAlgn="ctr" latinLnBrk="0" hangingPunct="1">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Departamento</a:t>
                      </a:r>
                      <a:r>
                        <a:rPr lang="es-MX" sz="1200" strike="sngStrike"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a:t>
                      </a: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 de Conservación y Servicios Generales</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329001130100/DCYPI/033/2026</a:t>
                      </a:r>
                    </a:p>
                    <a:p>
                      <a:pPr algn="ctr" fontAlgn="ctr">
                        <a:lnSpc>
                          <a:spcPct val="115000"/>
                        </a:lnSpc>
                        <a:spcAft>
                          <a:spcPts val="0"/>
                        </a:spcAft>
                        <a:buNone/>
                      </a:pPr>
                      <a:r>
                        <a:rPr lang="es-MX" sz="1200" kern="1200" dirty="0">
                          <a:solidFill>
                            <a:schemeClr val="tx1"/>
                          </a:solidFill>
                          <a:latin typeface="Noto Sans" panose="020B0502040504020204" pitchFamily="34" charset="0"/>
                          <a:ea typeface="Noto Sans" panose="020B0502040504020204" pitchFamily="34" charset="0"/>
                          <a:cs typeface="Noto Sans" panose="020B0502040504020204" pitchFamily="34" charset="0"/>
                        </a:rPr>
                        <a:t>del 7 de enero de 2026</a:t>
                      </a:r>
                    </a:p>
                  </a:txBody>
                  <a:tcPr marL="12144" marR="12144" marT="12144"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54669929"/>
                  </a:ext>
                </a:extLst>
              </a:tr>
            </a:tbl>
          </a:graphicData>
        </a:graphic>
      </p:graphicFrame>
      <p:sp>
        <p:nvSpPr>
          <p:cNvPr id="2" name="CuadroTexto 1">
            <a:extLst>
              <a:ext uri="{FF2B5EF4-FFF2-40B4-BE49-F238E27FC236}">
                <a16:creationId xmlns:a16="http://schemas.microsoft.com/office/drawing/2014/main" id="{92E548A7-E2B3-9446-FEBC-82A2FB99056E}"/>
              </a:ext>
            </a:extLst>
          </p:cNvPr>
          <p:cNvSpPr txBox="1"/>
          <p:nvPr/>
        </p:nvSpPr>
        <p:spPr>
          <a:xfrm>
            <a:off x="821634" y="1615801"/>
            <a:ext cx="4727881"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Nuevos Arrendamientos</a:t>
            </a:r>
          </a:p>
        </p:txBody>
      </p:sp>
      <p:sp>
        <p:nvSpPr>
          <p:cNvPr id="3" name="Google Shape;1152;p15">
            <a:extLst>
              <a:ext uri="{FF2B5EF4-FFF2-40B4-BE49-F238E27FC236}">
                <a16:creationId xmlns:a16="http://schemas.microsoft.com/office/drawing/2014/main" id="{9B8FE9F0-CCDA-360B-0343-28255C68FC84}"/>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8" name="Google Shape;1153;p15" descr="Portapapeles parcialmente comprobado contorno">
            <a:extLst>
              <a:ext uri="{FF2B5EF4-FFF2-40B4-BE49-F238E27FC236}">
                <a16:creationId xmlns:a16="http://schemas.microsoft.com/office/drawing/2014/main" id="{2F095F2A-F09C-90C2-9BDF-A233C38C7248}"/>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1039250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7C753-E0EA-342D-1995-40E79FE10D9D}"/>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F58FA876-D8B3-A218-D94E-9B13C4543E20}"/>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11</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9" name="Google Shape;80;p8">
            <a:extLst>
              <a:ext uri="{FF2B5EF4-FFF2-40B4-BE49-F238E27FC236}">
                <a16:creationId xmlns:a16="http://schemas.microsoft.com/office/drawing/2014/main" id="{25ED42DB-BB6B-7FB7-2575-D5D94CD5EFBB}"/>
              </a:ext>
            </a:extLst>
          </p:cNvPr>
          <p:cNvSpPr txBox="1"/>
          <p:nvPr/>
        </p:nvSpPr>
        <p:spPr>
          <a:xfrm>
            <a:off x="821634" y="3004909"/>
            <a:ext cx="13931188" cy="948669"/>
          </a:xfrm>
          <a:prstGeom prst="rect">
            <a:avLst/>
          </a:prstGeom>
          <a:noFill/>
          <a:ln>
            <a:noFill/>
          </a:ln>
        </p:spPr>
        <p:txBody>
          <a:bodyPr spcFirstLastPara="1" wrap="square" lIns="116567" tIns="58267" rIns="116567" bIns="58267" anchor="t" anchorCtr="0">
            <a:spAutoFit/>
          </a:bodyPr>
          <a:lstStyle/>
          <a:p>
            <a:pPr algn="just"/>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Derivado de lo anterior, una vez consideradas las solicitudes de modificación y las necesidades de nuevos arrendamientos, el Programa de Arrendamiento Inmobiliario para el año 2026, IMSS – Arrendatario, quedaría de la siguiente manera:</a:t>
            </a:r>
          </a:p>
          <a:p>
            <a:pPr algn="just"/>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p:txBody>
      </p:sp>
      <p:sp>
        <p:nvSpPr>
          <p:cNvPr id="6" name="CuadroTexto 5">
            <a:extLst>
              <a:ext uri="{FF2B5EF4-FFF2-40B4-BE49-F238E27FC236}">
                <a16:creationId xmlns:a16="http://schemas.microsoft.com/office/drawing/2014/main" id="{07BF4302-B1FA-51E5-6C86-951E4711DA6B}"/>
              </a:ext>
            </a:extLst>
          </p:cNvPr>
          <p:cNvSpPr txBox="1"/>
          <p:nvPr/>
        </p:nvSpPr>
        <p:spPr>
          <a:xfrm>
            <a:off x="821633" y="6872975"/>
            <a:ext cx="13931189" cy="923330"/>
          </a:xfrm>
          <a:prstGeom prst="rect">
            <a:avLst/>
          </a:prstGeom>
          <a:noFill/>
        </p:spPr>
        <p:txBody>
          <a:bodyPr wrap="square">
            <a:spAutoFit/>
          </a:bodyPr>
          <a:lstStyle/>
          <a:p>
            <a:pPr marL="0" lvl="1" algn="just">
              <a:buClr>
                <a:srgbClr val="911034"/>
              </a:buClr>
              <a:buSzPct val="176000"/>
            </a:pPr>
            <a:r>
              <a:rPr lang="es-ES" sz="1800" dirty="0">
                <a:latin typeface="Noto Sans" panose="020B0502040504020204" pitchFamily="34" charset="0"/>
                <a:ea typeface="Noto Sans" panose="020B0502040504020204" pitchFamily="34" charset="0"/>
                <a:cs typeface="Noto Sans" panose="020B0502040504020204" pitchFamily="34" charset="0"/>
              </a:rPr>
              <a:t>Las modificaciones solicitadas al Programa no representan un incremento al presupuesto previamente autorizado de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$583’242,867.00 (QUINIENTOS OCHENTA Y TRES MILLONES DOSCIENTOS CUARENTA Y DOS MIL OCHOCIENTOS SESENTA Y SIETE PESOS 00/100 M.N.), aprobado </a:t>
            </a:r>
            <a:r>
              <a:rPr lang="es-MX" sz="1800" dirty="0">
                <a:latin typeface="Noto Sans" panose="020B0502040504020204" pitchFamily="34" charset="0"/>
                <a:ea typeface="Noto Sans" panose="020B0502040504020204" pitchFamily="34" charset="0"/>
                <a:cs typeface="Noto Sans" panose="020B0502040504020204" pitchFamily="34" charset="0"/>
              </a:rPr>
              <a:t>mediante Acuerdo número </a:t>
            </a: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ACDO.SA2.HCT.281025/326.P.DA</a:t>
            </a:r>
            <a:r>
              <a:rPr lang="es-MX" sz="1800" dirty="0">
                <a:latin typeface="Noto Sans" panose="020B0502040504020204" pitchFamily="34" charset="0"/>
                <a:ea typeface="Noto Sans" panose="020B0502040504020204" pitchFamily="34" charset="0"/>
                <a:cs typeface="Noto Sans" panose="020B0502040504020204" pitchFamily="34" charset="0"/>
              </a:rPr>
              <a:t>. </a:t>
            </a:r>
          </a:p>
        </p:txBody>
      </p:sp>
      <p:sp>
        <p:nvSpPr>
          <p:cNvPr id="5" name="Google Shape;80;p8">
            <a:extLst>
              <a:ext uri="{FF2B5EF4-FFF2-40B4-BE49-F238E27FC236}">
                <a16:creationId xmlns:a16="http://schemas.microsoft.com/office/drawing/2014/main" id="{37749345-02DD-2D34-ADFE-FF7632BB5042}"/>
              </a:ext>
            </a:extLst>
          </p:cNvPr>
          <p:cNvSpPr txBox="1"/>
          <p:nvPr/>
        </p:nvSpPr>
        <p:spPr>
          <a:xfrm>
            <a:off x="2560210" y="4317888"/>
            <a:ext cx="10359644" cy="2056664"/>
          </a:xfrm>
          <a:prstGeom prst="rect">
            <a:avLst/>
          </a:prstGeom>
          <a:noFill/>
          <a:ln>
            <a:noFill/>
          </a:ln>
        </p:spPr>
        <p:txBody>
          <a:bodyPr spcFirstLastPara="1" wrap="square" lIns="116567" tIns="58267" rIns="116567" bIns="58267" anchor="t" anchorCtr="0">
            <a:spAutoFit/>
          </a:bodyPr>
          <a:lstStyle/>
          <a:p>
            <a:pPr marL="465534" indent="-465534" algn="just">
              <a:buClr>
                <a:srgbClr val="C19A53"/>
              </a:buClr>
              <a:buSzPct val="150000"/>
              <a:buFont typeface="Arial" panose="020B0604020202020204" pitchFamily="34" charset="0"/>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Renovar 212 contratos: 70 Renovación sin incremento y 142 Renovación con incremento. </a:t>
            </a:r>
          </a:p>
          <a:p>
            <a:pPr marL="465534" indent="-465534" algn="just">
              <a:buClr>
                <a:srgbClr val="C19A53"/>
              </a:buClr>
              <a:buSzPct val="150000"/>
              <a:buFont typeface="Arial" panose="020B0604020202020204" pitchFamily="34" charset="0"/>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465534" indent="-465534" algn="just">
              <a:buClr>
                <a:srgbClr val="C19A53"/>
              </a:buClr>
              <a:buSzPct val="150000"/>
              <a:buFont typeface="Arial" panose="020B0604020202020204" pitchFamily="34" charset="0"/>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Evaluar la sustitución de 59 inmuebles arrendados.</a:t>
            </a:r>
          </a:p>
          <a:p>
            <a:pPr algn="just">
              <a:buClr>
                <a:srgbClr val="C19A53"/>
              </a:buClr>
              <a:buSzPct val="150000"/>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465534" indent="-465534" algn="just">
              <a:buClr>
                <a:srgbClr val="C19A53"/>
              </a:buClr>
              <a:buSzPct val="150000"/>
              <a:buFont typeface="Arial" panose="020B0604020202020204" pitchFamily="34" charset="0"/>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Cancelar 2 arrendamientos.</a:t>
            </a:r>
          </a:p>
          <a:p>
            <a:pPr marL="465534" indent="-465534" algn="just">
              <a:buClr>
                <a:srgbClr val="C19A53"/>
              </a:buClr>
              <a:buSzPct val="150000"/>
              <a:buFont typeface="Arial" panose="020B0604020202020204" pitchFamily="34" charset="0"/>
              <a:buChar char="•"/>
            </a:pPr>
            <a:endParaRPr lang="es-MX" sz="1800" dirty="0">
              <a:latin typeface="Noto Sans" panose="020B0502040504020204" pitchFamily="34" charset="0"/>
              <a:ea typeface="Noto Sans" panose="020B0502040504020204" pitchFamily="34" charset="0"/>
              <a:cs typeface="Noto Sans" panose="020B0502040504020204" pitchFamily="34" charset="0"/>
              <a:sym typeface="Noto Sans"/>
            </a:endParaRPr>
          </a:p>
          <a:p>
            <a:pPr marL="465534" indent="-465534" algn="just">
              <a:buClr>
                <a:srgbClr val="C19A53"/>
              </a:buClr>
              <a:buSzPct val="150000"/>
              <a:buFont typeface="Arial" panose="020B0604020202020204" pitchFamily="34" charset="0"/>
              <a:buChar char="•"/>
            </a:pPr>
            <a:r>
              <a:rPr lang="es-MX" sz="1800" dirty="0">
                <a:latin typeface="Noto Sans" panose="020B0502040504020204" pitchFamily="34" charset="0"/>
                <a:ea typeface="Noto Sans" panose="020B0502040504020204" pitchFamily="34" charset="0"/>
                <a:cs typeface="Noto Sans" panose="020B0502040504020204" pitchFamily="34" charset="0"/>
                <a:sym typeface="Noto Sans"/>
              </a:rPr>
              <a:t>Realizar la contratación de 35 Nuevos Arrendamientos.</a:t>
            </a:r>
          </a:p>
        </p:txBody>
      </p:sp>
      <p:sp>
        <p:nvSpPr>
          <p:cNvPr id="8" name="CuadroTexto 7">
            <a:extLst>
              <a:ext uri="{FF2B5EF4-FFF2-40B4-BE49-F238E27FC236}">
                <a16:creationId xmlns:a16="http://schemas.microsoft.com/office/drawing/2014/main" id="{2D6C77FC-2527-52EF-DFF8-FC313CFB1FB4}"/>
              </a:ext>
            </a:extLst>
          </p:cNvPr>
          <p:cNvSpPr txBox="1"/>
          <p:nvPr/>
        </p:nvSpPr>
        <p:spPr>
          <a:xfrm>
            <a:off x="3594478" y="1660174"/>
            <a:ext cx="7812156" cy="836896"/>
          </a:xfrm>
          <a:prstGeom prst="rect">
            <a:avLst/>
          </a:prstGeom>
          <a:noFill/>
        </p:spPr>
        <p:txBody>
          <a:bodyPr wrap="square">
            <a:spAutoFit/>
          </a:bodyPr>
          <a:lstStyle/>
          <a:p>
            <a:pPr algn="ctr"/>
            <a:r>
              <a:rPr lang="es-MX" i="1" dirty="0">
                <a:solidFill>
                  <a:srgbClr val="691831"/>
                </a:solidFill>
                <a:latin typeface="Noto Sans"/>
                <a:ea typeface="Noto Sans"/>
                <a:cs typeface="Noto Sans"/>
                <a:sym typeface="Noto Sans"/>
              </a:rPr>
              <a:t>“Programa de Arrendamiento Inmobiliario para el año 2026, IMSS – Arrendatario”</a:t>
            </a:r>
            <a:r>
              <a:rPr lang="es-MX" dirty="0">
                <a:solidFill>
                  <a:srgbClr val="691831"/>
                </a:solidFill>
                <a:latin typeface="Noto Sans"/>
                <a:ea typeface="Noto Sans"/>
                <a:cs typeface="Noto Sans"/>
                <a:sym typeface="Noto Sans"/>
              </a:rPr>
              <a:t>.</a:t>
            </a:r>
            <a:endParaRPr lang="es-MX" dirty="0">
              <a:solidFill>
                <a:srgbClr val="691831"/>
              </a:solidFill>
            </a:endParaRPr>
          </a:p>
        </p:txBody>
      </p:sp>
      <p:sp>
        <p:nvSpPr>
          <p:cNvPr id="3" name="Google Shape;1152;p15">
            <a:extLst>
              <a:ext uri="{FF2B5EF4-FFF2-40B4-BE49-F238E27FC236}">
                <a16:creationId xmlns:a16="http://schemas.microsoft.com/office/drawing/2014/main" id="{1DEC006E-6C59-3B6D-2ECD-35E872DCD250}"/>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10" name="Google Shape;1153;p15" descr="Portapapeles parcialmente comprobado contorno">
            <a:extLst>
              <a:ext uri="{FF2B5EF4-FFF2-40B4-BE49-F238E27FC236}">
                <a16:creationId xmlns:a16="http://schemas.microsoft.com/office/drawing/2014/main" id="{9F830E7C-46D2-E76A-ACD0-289B8115014C}"/>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265713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5555-8664-C4B0-C0EB-3978C9F6890D}"/>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B6F80D0F-A3AE-CB8B-19CC-3ADBF16CE8E1}"/>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12</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992E4FB8-DAA2-BE05-AEEF-42C30C77DC57}"/>
              </a:ext>
            </a:extLst>
          </p:cNvPr>
          <p:cNvSpPr txBox="1"/>
          <p:nvPr/>
        </p:nvSpPr>
        <p:spPr>
          <a:xfrm>
            <a:off x="821634" y="2050073"/>
            <a:ext cx="5786936"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Figuras de Ocupación (1/2)</a:t>
            </a:r>
          </a:p>
        </p:txBody>
      </p:sp>
      <p:sp>
        <p:nvSpPr>
          <p:cNvPr id="8" name="Rectangle 2">
            <a:extLst>
              <a:ext uri="{FF2B5EF4-FFF2-40B4-BE49-F238E27FC236}">
                <a16:creationId xmlns:a16="http://schemas.microsoft.com/office/drawing/2014/main" id="{A9EF7A8E-A654-2833-FC6D-182A9188DD2D}"/>
              </a:ext>
            </a:extLst>
          </p:cNvPr>
          <p:cNvSpPr/>
          <p:nvPr/>
        </p:nvSpPr>
        <p:spPr>
          <a:xfrm>
            <a:off x="821634" y="1441308"/>
            <a:ext cx="8460165" cy="510140"/>
          </a:xfrm>
          <a:prstGeom prst="rect">
            <a:avLst/>
          </a:prstGeom>
          <a:noFill/>
        </p:spPr>
        <p:txBody>
          <a:bodyPr wrap="square">
            <a:noAutofit/>
          </a:bodyPr>
          <a:lstStyle/>
          <a:p>
            <a:pPr lvl="0" algn="just">
              <a:buClr>
                <a:srgbClr val="C00000"/>
              </a:buClr>
              <a:buSzPct val="176000"/>
            </a:pPr>
            <a:r>
              <a:rPr lang="es-MX" sz="1800" dirty="0">
                <a:latin typeface="Noto Sans" panose="020B0502040504020204" pitchFamily="34" charset="0"/>
                <a:ea typeface="Noto Sans" panose="020B0502040504020204" pitchFamily="34" charset="0"/>
                <a:cs typeface="Noto Sans" panose="020B0502040504020204" pitchFamily="34" charset="0"/>
              </a:rPr>
              <a:t>A continuación, se muestra el Programa de Arrendamiento por OOAD:</a:t>
            </a:r>
          </a:p>
        </p:txBody>
      </p:sp>
      <p:graphicFrame>
        <p:nvGraphicFramePr>
          <p:cNvPr id="10" name="Tabla 9">
            <a:extLst>
              <a:ext uri="{FF2B5EF4-FFF2-40B4-BE49-F238E27FC236}">
                <a16:creationId xmlns:a16="http://schemas.microsoft.com/office/drawing/2014/main" id="{111BBBE4-30FE-9223-F426-20AC7D5ED3F1}"/>
              </a:ext>
            </a:extLst>
          </p:cNvPr>
          <p:cNvGraphicFramePr>
            <a:graphicFrameLocks noGrp="1"/>
          </p:cNvGraphicFramePr>
          <p:nvPr>
            <p:extLst>
              <p:ext uri="{D42A27DB-BD31-4B8C-83A1-F6EECF244321}">
                <p14:modId xmlns:p14="http://schemas.microsoft.com/office/powerpoint/2010/main" val="4101084603"/>
              </p:ext>
            </p:extLst>
          </p:nvPr>
        </p:nvGraphicFramePr>
        <p:xfrm>
          <a:off x="821634" y="2673035"/>
          <a:ext cx="13931187" cy="4873627"/>
        </p:xfrm>
        <a:graphic>
          <a:graphicData uri="http://schemas.openxmlformats.org/drawingml/2006/table">
            <a:tbl>
              <a:tblPr/>
              <a:tblGrid>
                <a:gridCol w="1048288">
                  <a:extLst>
                    <a:ext uri="{9D8B030D-6E8A-4147-A177-3AD203B41FA5}">
                      <a16:colId xmlns:a16="http://schemas.microsoft.com/office/drawing/2014/main" val="3852318221"/>
                    </a:ext>
                  </a:extLst>
                </a:gridCol>
                <a:gridCol w="2510371">
                  <a:extLst>
                    <a:ext uri="{9D8B030D-6E8A-4147-A177-3AD203B41FA5}">
                      <a16:colId xmlns:a16="http://schemas.microsoft.com/office/drawing/2014/main" val="1337138336"/>
                    </a:ext>
                  </a:extLst>
                </a:gridCol>
                <a:gridCol w="1737949">
                  <a:extLst>
                    <a:ext uri="{9D8B030D-6E8A-4147-A177-3AD203B41FA5}">
                      <a16:colId xmlns:a16="http://schemas.microsoft.com/office/drawing/2014/main" val="1407413171"/>
                    </a:ext>
                  </a:extLst>
                </a:gridCol>
                <a:gridCol w="1655190">
                  <a:extLst>
                    <a:ext uri="{9D8B030D-6E8A-4147-A177-3AD203B41FA5}">
                      <a16:colId xmlns:a16="http://schemas.microsoft.com/office/drawing/2014/main" val="156711155"/>
                    </a:ext>
                  </a:extLst>
                </a:gridCol>
                <a:gridCol w="1572431">
                  <a:extLst>
                    <a:ext uri="{9D8B030D-6E8A-4147-A177-3AD203B41FA5}">
                      <a16:colId xmlns:a16="http://schemas.microsoft.com/office/drawing/2014/main" val="3617655663"/>
                    </a:ext>
                  </a:extLst>
                </a:gridCol>
                <a:gridCol w="1489670">
                  <a:extLst>
                    <a:ext uri="{9D8B030D-6E8A-4147-A177-3AD203B41FA5}">
                      <a16:colId xmlns:a16="http://schemas.microsoft.com/office/drawing/2014/main" val="1841562963"/>
                    </a:ext>
                  </a:extLst>
                </a:gridCol>
                <a:gridCol w="1931058">
                  <a:extLst>
                    <a:ext uri="{9D8B030D-6E8A-4147-A177-3AD203B41FA5}">
                      <a16:colId xmlns:a16="http://schemas.microsoft.com/office/drawing/2014/main" val="4074487820"/>
                    </a:ext>
                  </a:extLst>
                </a:gridCol>
                <a:gridCol w="1986230">
                  <a:extLst>
                    <a:ext uri="{9D8B030D-6E8A-4147-A177-3AD203B41FA5}">
                      <a16:colId xmlns:a16="http://schemas.microsoft.com/office/drawing/2014/main" val="749870471"/>
                    </a:ext>
                  </a:extLst>
                </a:gridCol>
              </a:tblGrid>
              <a:tr h="68791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 OOAD</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SUSTITUCIÓN</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CANCELACIÓN</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NUEVOS ARRENDAMIENTOS</a:t>
                      </a: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PROGRAMA DE ARRENDAMIENTO</a:t>
                      </a:r>
                      <a:r>
                        <a:rPr lang="es-MX" sz="12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 2026</a:t>
                      </a:r>
                      <a:endParaRPr lang="es-MX" sz="1200" b="1" i="0" u="none" strike="sng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11242" marR="11242" marT="11242" marB="0" anchor="ctr">
                    <a:lnL w="12700" cap="flat" cmpd="sng" algn="ctr">
                      <a:solidFill>
                        <a:srgbClr val="DEC9A2"/>
                      </a:solidFill>
                      <a:prstDash val="solid"/>
                      <a:round/>
                      <a:headEnd type="none" w="med" len="med"/>
                      <a:tailEnd type="none" w="med" len="med"/>
                    </a:lnL>
                    <a:lnR w="12700" cap="flat" cmpd="sng" algn="ctr">
                      <a:solidFill>
                        <a:srgbClr val="DEC9A2"/>
                      </a:solidFill>
                      <a:prstDash val="solid"/>
                      <a:round/>
                      <a:headEnd type="none" w="med" len="med"/>
                      <a:tailEnd type="none" w="med" len="med"/>
                    </a:lnR>
                    <a:lnT w="12700" cap="flat" cmpd="sng" algn="ctr">
                      <a:solidFill>
                        <a:srgbClr val="DEC9A2"/>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245C4F"/>
                    </a:solidFill>
                  </a:tcPr>
                </a:tc>
                <a:extLst>
                  <a:ext uri="{0D108BD9-81ED-4DB2-BD59-A6C34878D82A}">
                    <a16:rowId xmlns:a16="http://schemas.microsoft.com/office/drawing/2014/main" val="3377193620"/>
                  </a:ext>
                </a:extLst>
              </a:tr>
              <a:tr h="232665">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AGUASCALIENTES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489185896"/>
                  </a:ext>
                </a:extLst>
              </a:tr>
              <a:tr h="232665">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BAJA CALIFORNIA</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803592127"/>
                  </a:ext>
                </a:extLst>
              </a:tr>
              <a:tr h="268048">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BAJA CALIFORNIA SUR</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321876654"/>
                  </a:ext>
                </a:extLst>
              </a:tr>
              <a:tr h="232665">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CAMPECHE</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569887271"/>
                  </a:ext>
                </a:extLst>
              </a:tr>
              <a:tr h="232665">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COAHUILA</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54879657"/>
                  </a:ext>
                </a:extLst>
              </a:tr>
              <a:tr h="232665">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COLIMA</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354414751"/>
                  </a:ext>
                </a:extLst>
              </a:tr>
              <a:tr h="0">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CHIAPAS</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184843896"/>
                  </a:ext>
                </a:extLst>
              </a:tr>
              <a:tr h="232665">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CHIHUAHUA</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9</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728922261"/>
                  </a:ext>
                </a:extLst>
              </a:tr>
              <a:tr h="232665">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9</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NIVEL CENTRAL</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21258643"/>
                  </a:ext>
                </a:extLst>
              </a:tr>
              <a:tr h="232665">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DURANGO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06163065"/>
                  </a:ext>
                </a:extLst>
              </a:tr>
              <a:tr h="232665">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GUANAJUATO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3901819"/>
                  </a:ext>
                </a:extLst>
              </a:tr>
              <a:tr h="232665">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GUERRERO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152843871"/>
                  </a:ext>
                </a:extLst>
              </a:tr>
              <a:tr h="232665">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HIDALGO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0 </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498300379"/>
                  </a:ext>
                </a:extLst>
              </a:tr>
              <a:tr h="232665">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JALISCO</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06553341"/>
                  </a:ext>
                </a:extLst>
              </a:tr>
              <a:tr h="232665">
                <a:tc>
                  <a:txBody>
                    <a:body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15</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ESTADO DE MÉXICO ORIENTE</a:t>
                      </a:r>
                      <a:endParaRPr lang="es-MX" sz="1200" b="0" i="0" u="none" strike="sng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452438747"/>
                  </a:ext>
                </a:extLst>
              </a:tr>
              <a:tr h="232665">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ESTADO DE MÉXICO PONIENTE</a:t>
                      </a:r>
                      <a:endParaRPr lang="es-MX" sz="1200" b="0" i="0" u="none" strike="sng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057518134"/>
                  </a:ext>
                </a:extLst>
              </a:tr>
              <a:tr h="232665">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17</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MICHOACÁN</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4275086399"/>
                  </a:ext>
                </a:extLst>
              </a:tr>
              <a:tr h="232665">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18</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l"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MORELOS</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2144" marR="12144" marT="12144"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538458145"/>
                  </a:ext>
                </a:extLst>
              </a:tr>
            </a:tbl>
          </a:graphicData>
        </a:graphic>
      </p:graphicFrame>
      <p:sp>
        <p:nvSpPr>
          <p:cNvPr id="3" name="Google Shape;1152;p15">
            <a:extLst>
              <a:ext uri="{FF2B5EF4-FFF2-40B4-BE49-F238E27FC236}">
                <a16:creationId xmlns:a16="http://schemas.microsoft.com/office/drawing/2014/main" id="{E7C5791A-1ADC-1043-7C1E-D55F0582DAA2}"/>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6" name="Google Shape;1153;p15" descr="Portapapeles parcialmente comprobado contorno">
            <a:extLst>
              <a:ext uri="{FF2B5EF4-FFF2-40B4-BE49-F238E27FC236}">
                <a16:creationId xmlns:a16="http://schemas.microsoft.com/office/drawing/2014/main" id="{582775B1-9E17-BCCE-BB6B-1F1C773AF0EA}"/>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15180317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08094-189E-39DF-7F00-B80FF7484206}"/>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B46BCD28-EA54-1E1C-E162-1B1AF7819AF7}"/>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13</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0" name="CuadroTexto 9">
            <a:extLst>
              <a:ext uri="{FF2B5EF4-FFF2-40B4-BE49-F238E27FC236}">
                <a16:creationId xmlns:a16="http://schemas.microsoft.com/office/drawing/2014/main" id="{E19275AD-FE00-5146-6667-FD8BD498FD65}"/>
              </a:ext>
            </a:extLst>
          </p:cNvPr>
          <p:cNvSpPr txBox="1"/>
          <p:nvPr/>
        </p:nvSpPr>
        <p:spPr>
          <a:xfrm>
            <a:off x="357466" y="1465277"/>
            <a:ext cx="5786936" cy="461665"/>
          </a:xfrm>
          <a:prstGeom prst="rect">
            <a:avLst/>
          </a:prstGeom>
          <a:noFill/>
        </p:spPr>
        <p:txBody>
          <a:bodyPr wrap="square">
            <a:spAutoFit/>
          </a:bodyPr>
          <a:lstStyle/>
          <a:p>
            <a:r>
              <a:rPr lang="es-MX" sz="2400" b="1" dirty="0">
                <a:solidFill>
                  <a:srgbClr val="AE8521"/>
                </a:solidFill>
                <a:latin typeface="Noto Sans" panose="020B0502040504020204" pitchFamily="34" charset="0"/>
                <a:ea typeface="Noto Sans" panose="020B0502040504020204" pitchFamily="34" charset="0"/>
                <a:cs typeface="Noto Sans" panose="020B0502040504020204" pitchFamily="34" charset="0"/>
              </a:rPr>
              <a:t>Figuras de Ocupación (2/2)</a:t>
            </a:r>
          </a:p>
        </p:txBody>
      </p:sp>
      <p:graphicFrame>
        <p:nvGraphicFramePr>
          <p:cNvPr id="5" name="Tabla 4">
            <a:extLst>
              <a:ext uri="{FF2B5EF4-FFF2-40B4-BE49-F238E27FC236}">
                <a16:creationId xmlns:a16="http://schemas.microsoft.com/office/drawing/2014/main" id="{F72041D5-B4BD-909E-76AB-8EA01F17A5CD}"/>
              </a:ext>
            </a:extLst>
          </p:cNvPr>
          <p:cNvGraphicFramePr>
            <a:graphicFrameLocks noGrp="1"/>
          </p:cNvGraphicFramePr>
          <p:nvPr>
            <p:extLst>
              <p:ext uri="{D42A27DB-BD31-4B8C-83A1-F6EECF244321}">
                <p14:modId xmlns:p14="http://schemas.microsoft.com/office/powerpoint/2010/main" val="1985451238"/>
              </p:ext>
            </p:extLst>
          </p:nvPr>
        </p:nvGraphicFramePr>
        <p:xfrm>
          <a:off x="357467" y="2268951"/>
          <a:ext cx="14417313" cy="4999053"/>
        </p:xfrm>
        <a:graphic>
          <a:graphicData uri="http://schemas.openxmlformats.org/drawingml/2006/table">
            <a:tbl>
              <a:tblPr/>
              <a:tblGrid>
                <a:gridCol w="1069451">
                  <a:extLst>
                    <a:ext uri="{9D8B030D-6E8A-4147-A177-3AD203B41FA5}">
                      <a16:colId xmlns:a16="http://schemas.microsoft.com/office/drawing/2014/main" val="1962840988"/>
                    </a:ext>
                  </a:extLst>
                </a:gridCol>
                <a:gridCol w="2561054">
                  <a:extLst>
                    <a:ext uri="{9D8B030D-6E8A-4147-A177-3AD203B41FA5}">
                      <a16:colId xmlns:a16="http://schemas.microsoft.com/office/drawing/2014/main" val="1939082036"/>
                    </a:ext>
                  </a:extLst>
                </a:gridCol>
                <a:gridCol w="1773039">
                  <a:extLst>
                    <a:ext uri="{9D8B030D-6E8A-4147-A177-3AD203B41FA5}">
                      <a16:colId xmlns:a16="http://schemas.microsoft.com/office/drawing/2014/main" val="3044453091"/>
                    </a:ext>
                  </a:extLst>
                </a:gridCol>
                <a:gridCol w="1688608">
                  <a:extLst>
                    <a:ext uri="{9D8B030D-6E8A-4147-A177-3AD203B41FA5}">
                      <a16:colId xmlns:a16="http://schemas.microsoft.com/office/drawing/2014/main" val="309129410"/>
                    </a:ext>
                  </a:extLst>
                </a:gridCol>
                <a:gridCol w="1543815">
                  <a:extLst>
                    <a:ext uri="{9D8B030D-6E8A-4147-A177-3AD203B41FA5}">
                      <a16:colId xmlns:a16="http://schemas.microsoft.com/office/drawing/2014/main" val="837027226"/>
                    </a:ext>
                  </a:extLst>
                </a:gridCol>
                <a:gridCol w="1580108">
                  <a:extLst>
                    <a:ext uri="{9D8B030D-6E8A-4147-A177-3AD203B41FA5}">
                      <a16:colId xmlns:a16="http://schemas.microsoft.com/office/drawing/2014/main" val="665177384"/>
                    </a:ext>
                  </a:extLst>
                </a:gridCol>
                <a:gridCol w="2092971">
                  <a:extLst>
                    <a:ext uri="{9D8B030D-6E8A-4147-A177-3AD203B41FA5}">
                      <a16:colId xmlns:a16="http://schemas.microsoft.com/office/drawing/2014/main" val="1827427587"/>
                    </a:ext>
                  </a:extLst>
                </a:gridCol>
                <a:gridCol w="2108267">
                  <a:extLst>
                    <a:ext uri="{9D8B030D-6E8A-4147-A177-3AD203B41FA5}">
                      <a16:colId xmlns:a16="http://schemas.microsoft.com/office/drawing/2014/main" val="2002511022"/>
                    </a:ext>
                  </a:extLst>
                </a:gridCol>
              </a:tblGrid>
              <a:tr h="652465">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NO. OOAD</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RENOVACIÓN CON INCREMENTO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RENOVACIÓN SIN INCREMENTO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SUSTITUCIÓN</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CANCELACIÓN</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NUEVOS ARRENDAMIENTOS</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kern="12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PROGRAMA DE ARRENDAMIENTO </a:t>
                      </a:r>
                      <a:r>
                        <a:rPr lang="es-MX" sz="12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2026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3083634039"/>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19</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NAYARIT</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6660933"/>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NUEVO LEÓN</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02893988"/>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OAXACA</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70594200"/>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PUEBLA</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02059471"/>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QUERETARO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41796957"/>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QUINTANA ROO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6864121"/>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SAN LUIS POTOSÍ</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8950899"/>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SINALOA</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6626448"/>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27</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SONORA    </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8</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7</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18</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6813888"/>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28</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TABASCO</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39461970"/>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29</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TAMAULIPAS</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9435143"/>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TLAXCALA</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2249803"/>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 NORTE</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175675693"/>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32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VERACRUZ SUR</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3868894"/>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YUCATÁN</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27303"/>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ZACATECAS</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FFFF00"/>
                    </a:solidFill>
                  </a:tcPr>
                </a:tc>
                <a:extLst>
                  <a:ext uri="{0D108BD9-81ED-4DB2-BD59-A6C34878D82A}">
                    <a16:rowId xmlns:a16="http://schemas.microsoft.com/office/drawing/2014/main" val="2475262484"/>
                  </a:ext>
                </a:extLst>
              </a:tr>
              <a:tr h="22498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35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NORTE, D. F.</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6246605"/>
                  </a:ext>
                </a:extLst>
              </a:tr>
              <a:tr h="29689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a:solidFill>
                            <a:schemeClr val="tx1"/>
                          </a:solidFill>
                          <a:effectLst/>
                          <a:latin typeface="Noto Sans" panose="020B0502040504020204" pitchFamily="34" charset="0"/>
                          <a:ea typeface="Noto Sans" panose="020B0502040504020204" pitchFamily="34" charset="0"/>
                          <a:cs typeface="Noto Sans" panose="020B0502040504020204" pitchFamily="34" charset="0"/>
                        </a:rPr>
                        <a:t>36</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just"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SUR, D. F.</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1</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0"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5425326"/>
                  </a:ext>
                </a:extLst>
              </a:tr>
              <a:tr h="224983">
                <a:tc grid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endParaRPr lang="es-MX" sz="1200" b="1" i="0" u="none" strike="noStrike" dirty="0">
                        <a:solidFill>
                          <a:srgbClr val="245C4F"/>
                        </a:solidFill>
                        <a:effectLst/>
                        <a:latin typeface="Noto Sans" panose="020B0502040504020204" pitchFamily="34" charset="0"/>
                        <a:ea typeface="Noto Sans" panose="020B0502040504020204" pitchFamily="34" charset="0"/>
                        <a:cs typeface="Noto Sans" panose="020B0502040504020204" pitchFamily="34" charset="0"/>
                      </a:endParaRP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hMerge="1">
                  <a:txBody>
                    <a:bodyPr/>
                    <a:lstStyle/>
                    <a:p>
                      <a:endParaRPr lang="es-MX"/>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142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s-MX" sz="12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70</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algn="ctr" defTabSz="914400" rtl="0" eaLnBrk="1" fontAlgn="ctr" latinLnBrk="0" hangingPunct="1"/>
                      <a:r>
                        <a:rPr lang="es-MX" sz="1200" b="1" i="0" u="none" strike="noStrike" kern="1200"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59</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35</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algn="ctr" rtl="0" fontAlgn="ctr"/>
                      <a:r>
                        <a:rPr lang="es-MX" sz="1200" b="1" i="0" u="none" strike="noStrike"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308</a:t>
                      </a:r>
                    </a:p>
                  </a:txBody>
                  <a:tcPr marL="11242" marR="11242" marT="11242" marB="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843916622"/>
                  </a:ext>
                </a:extLst>
              </a:tr>
            </a:tbl>
          </a:graphicData>
        </a:graphic>
      </p:graphicFrame>
      <p:sp>
        <p:nvSpPr>
          <p:cNvPr id="7" name="Google Shape;1152;p15">
            <a:extLst>
              <a:ext uri="{FF2B5EF4-FFF2-40B4-BE49-F238E27FC236}">
                <a16:creationId xmlns:a16="http://schemas.microsoft.com/office/drawing/2014/main" id="{DE44E53F-3C16-EE5A-9040-0B2C6C652DA5}"/>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8" name="Google Shape;1153;p15" descr="Portapapeles parcialmente comprobado contorno">
            <a:extLst>
              <a:ext uri="{FF2B5EF4-FFF2-40B4-BE49-F238E27FC236}">
                <a16:creationId xmlns:a16="http://schemas.microsoft.com/office/drawing/2014/main" id="{9F6B2CFD-47F9-E9BC-90AF-EDDB73D970FE}"/>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892938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E00C0-5C08-1B9D-36DA-9E81E2BC44B1}"/>
            </a:ext>
          </a:extLst>
        </p:cNvPr>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A1AD37A-6ABC-9123-EA54-2FC7EA3147F6}"/>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14</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1 Rectángulo">
            <a:extLst>
              <a:ext uri="{FF2B5EF4-FFF2-40B4-BE49-F238E27FC236}">
                <a16:creationId xmlns:a16="http://schemas.microsoft.com/office/drawing/2014/main" id="{DBCE40AB-D954-0B4B-F0EA-9A3F3E873306}"/>
              </a:ext>
            </a:extLst>
          </p:cNvPr>
          <p:cNvSpPr/>
          <p:nvPr/>
        </p:nvSpPr>
        <p:spPr>
          <a:xfrm>
            <a:off x="821634" y="2123661"/>
            <a:ext cx="13931188" cy="369332"/>
          </a:xfrm>
          <a:prstGeom prst="rect">
            <a:avLst/>
          </a:prstGeom>
          <a:solidFill>
            <a:srgbClr val="245C4F"/>
          </a:solidFill>
          <a:ln>
            <a:noFill/>
          </a:ln>
        </p:spPr>
        <p:txBody>
          <a:bodyPr wrap="square">
            <a:spAutoFit/>
          </a:bodyPr>
          <a:lstStyle/>
          <a:p>
            <a:pPr algn="just" defTabSz="929488">
              <a:buClr>
                <a:srgbClr val="C00000"/>
              </a:buClr>
              <a:buSzPct val="130000"/>
              <a:defRPr/>
            </a:pPr>
            <a:r>
              <a:rPr lang="es-MX" sz="1800" dirty="0">
                <a:solidFill>
                  <a:schemeClr val="bg1"/>
                </a:solidFill>
                <a:latin typeface="Noto Sans Regular" panose="020B0502040504020204" pitchFamily="34" charset="0"/>
                <a:ea typeface="Noto Sans Regular" panose="020B0502040504020204" pitchFamily="34" charset="0"/>
                <a:cs typeface="Noto Sans Regular" panose="020B0502040504020204" pitchFamily="34" charset="0"/>
              </a:rPr>
              <a:t>Las estrategias que contiene dicho Programa </a:t>
            </a:r>
            <a:r>
              <a:rPr lang="es-MX" sz="1800" dirty="0">
                <a:solidFill>
                  <a:schemeClr val="bg1"/>
                </a:solidFill>
                <a:latin typeface="Noto Sans Regular" panose="020B0502040504020204" pitchFamily="34" charset="0"/>
                <a:cs typeface="Noto Sans Regular" panose="020B0502040504020204" pitchFamily="34" charset="0"/>
              </a:rPr>
              <a:t>son</a:t>
            </a:r>
            <a:r>
              <a:rPr lang="es-MX" sz="1800" dirty="0">
                <a:solidFill>
                  <a:srgbClr val="00B050"/>
                </a:solidFill>
                <a:latin typeface="Noto Sans Regular" panose="020B0502040504020204" pitchFamily="34" charset="0"/>
                <a:ea typeface="Noto Sans Regular" panose="020B0502040504020204" pitchFamily="34" charset="0"/>
                <a:cs typeface="Noto Sans Regular" panose="020B0502040504020204" pitchFamily="34" charset="0"/>
              </a:rPr>
              <a:t> </a:t>
            </a:r>
            <a:r>
              <a:rPr lang="es-MX" sz="1800" dirty="0">
                <a:solidFill>
                  <a:schemeClr val="bg1"/>
                </a:solidFill>
                <a:latin typeface="Noto Sans Regular" panose="020B0502040504020204" pitchFamily="34" charset="0"/>
                <a:ea typeface="Noto Sans Regular" panose="020B0502040504020204" pitchFamily="34" charset="0"/>
                <a:cs typeface="Noto Sans Regular" panose="020B0502040504020204" pitchFamily="34" charset="0"/>
              </a:rPr>
              <a:t>las siguientes:</a:t>
            </a:r>
          </a:p>
        </p:txBody>
      </p:sp>
      <p:sp>
        <p:nvSpPr>
          <p:cNvPr id="5" name="Rectangle 2">
            <a:extLst>
              <a:ext uri="{FF2B5EF4-FFF2-40B4-BE49-F238E27FC236}">
                <a16:creationId xmlns:a16="http://schemas.microsoft.com/office/drawing/2014/main" id="{6CCBCD19-9EFE-CE7A-5978-FC2E6EEC9C20}"/>
              </a:ext>
            </a:extLst>
          </p:cNvPr>
          <p:cNvSpPr/>
          <p:nvPr/>
        </p:nvSpPr>
        <p:spPr>
          <a:xfrm>
            <a:off x="821634" y="2762784"/>
            <a:ext cx="13931188" cy="5432512"/>
          </a:xfrm>
          <a:prstGeom prst="rect">
            <a:avLst/>
          </a:prstGeom>
        </p:spPr>
        <p:txBody>
          <a:bodyPr wrap="square">
            <a:noAutofit/>
          </a:bodyPr>
          <a:lstStyle/>
          <a:p>
            <a:pPr marL="437198" indent="-437198" algn="just">
              <a:buClr>
                <a:srgbClr val="911034"/>
              </a:buClr>
              <a:buSzPct val="100000"/>
              <a:buFont typeface="+mj-lt"/>
              <a:buAutoNum type="alphaLcParenR"/>
            </a:pP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Optimizar la utilización de inmuebles propios, habilitando inmuebles subutilizados, depurando superficies propias y rentadas para su óptimo aprovechamiento.</a:t>
            </a:r>
          </a:p>
          <a:p>
            <a:pPr marL="437198" indent="-437198" algn="just">
              <a:buClr>
                <a:srgbClr val="911034"/>
              </a:buClr>
              <a:buSzPct val="100000"/>
              <a:buFont typeface="+mj-lt"/>
              <a:buAutoNum type="alphaLcParenR"/>
            </a:pPr>
            <a:endParaRPr lang="es-MX" sz="18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437198" indent="-437198" algn="just">
              <a:buClr>
                <a:srgbClr val="911034"/>
              </a:buClr>
              <a:buSzPct val="100000"/>
              <a:buFont typeface="+mj-lt"/>
              <a:buAutoNum type="alphaLcParenR"/>
            </a:pP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Autorizar el incremento de renta debidamente justificada, negociando preferentemente la renovación de contratos sin incremento y otorgando el incremento en plazos no menores a dos años.</a:t>
            </a:r>
          </a:p>
          <a:p>
            <a:pPr marL="437198" indent="-437198" algn="just">
              <a:buClr>
                <a:srgbClr val="911034"/>
              </a:buClr>
              <a:buSzPct val="100000"/>
              <a:buFont typeface="+mj-lt"/>
              <a:buAutoNum type="alphaLcParenR"/>
            </a:pPr>
            <a:endParaRPr lang="es-MX" sz="18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437198" indent="-437198" algn="just">
              <a:buClr>
                <a:srgbClr val="911034"/>
              </a:buClr>
              <a:buSzPct val="100000"/>
              <a:buFont typeface="+mj-lt"/>
              <a:buAutoNum type="alphaLcParenR"/>
            </a:pP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Sustituir inmuebles en apego a los programas institucionales enfocados en la baja y enajenación de bienes resguardados. Se elaborarán estudios de mercado considerando al menos tres alternativas inmobiliarias, así como agotar la búsqueda de inmuebles propios o federales disponibles en el Instituto de Administración y Avalúos de Bienes Nacionales.</a:t>
            </a:r>
          </a:p>
          <a:p>
            <a:pPr marL="437198" indent="-437198" algn="just">
              <a:buClr>
                <a:srgbClr val="911034"/>
              </a:buClr>
              <a:buSzPct val="100000"/>
              <a:buFont typeface="+mj-lt"/>
              <a:buAutoNum type="alphaLcParenR"/>
            </a:pPr>
            <a:endParaRPr lang="es-MX" sz="1800" dirty="0">
              <a:latin typeface="Noto Sans Regular" panose="020B0502040504020204" pitchFamily="34" charset="0"/>
              <a:ea typeface="Noto Sans Regular" panose="020B0502040504020204" pitchFamily="34" charset="0"/>
              <a:cs typeface="Noto Sans Regular" panose="020B0502040504020204" pitchFamily="34" charset="0"/>
            </a:endParaRPr>
          </a:p>
          <a:p>
            <a:pPr marL="437198" indent="-437198" algn="just">
              <a:buClr>
                <a:srgbClr val="911034"/>
              </a:buClr>
              <a:buSzPct val="100000"/>
              <a:buFont typeface="+mj-lt"/>
              <a:buAutoNum type="alphaLcParenR"/>
            </a:pP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Contratar nuevos arrendamientos vigilando que los inmuebles seleccionados representen la mejor propuesta económica, de </a:t>
            </a:r>
            <a:r>
              <a:rPr lang="es-MX" sz="1800" dirty="0">
                <a:latin typeface="Noto Sans Regular" panose="020B0502040504020204" pitchFamily="34" charset="0"/>
                <a:cs typeface="Noto Sans Regular" panose="020B0502040504020204" pitchFamily="34" charset="0"/>
              </a:rPr>
              <a:t>ubicación, así como de condiciones técnicas y de seguridad, que permitan un mejor aprovechamiento del inmueble y se traduzca en ahorro </a:t>
            </a:r>
            <a:r>
              <a:rPr lang="es-MX" sz="1800" dirty="0">
                <a:latin typeface="Noto Sans Regular" panose="020B0502040504020204" pitchFamily="34" charset="0"/>
                <a:ea typeface="Noto Sans Regular" panose="020B0502040504020204" pitchFamily="34" charset="0"/>
                <a:cs typeface="Noto Sans Regular" panose="020B0502040504020204" pitchFamily="34" charset="0"/>
              </a:rPr>
              <a:t>en los tiempos y gastos de operación. </a:t>
            </a:r>
          </a:p>
        </p:txBody>
      </p:sp>
      <p:sp>
        <p:nvSpPr>
          <p:cNvPr id="3" name="Google Shape;1152;p15">
            <a:extLst>
              <a:ext uri="{FF2B5EF4-FFF2-40B4-BE49-F238E27FC236}">
                <a16:creationId xmlns:a16="http://schemas.microsoft.com/office/drawing/2014/main" id="{A9720FD9-F617-9373-759C-E408AE73ABD1}"/>
              </a:ext>
            </a:extLst>
          </p:cNvPr>
          <p:cNvSpPr txBox="1"/>
          <p:nvPr/>
        </p:nvSpPr>
        <p:spPr>
          <a:xfrm>
            <a:off x="821634" y="710718"/>
            <a:ext cx="3824136" cy="449748"/>
          </a:xfrm>
          <a:prstGeom prst="rect">
            <a:avLst/>
          </a:prstGeom>
          <a:noFill/>
          <a:ln>
            <a:noFill/>
          </a:ln>
        </p:spPr>
        <p:txBody>
          <a:bodyPr spcFirstLastPara="1" wrap="square" lIns="91252" tIns="45614" rIns="91252" bIns="45614" anchor="t" anchorCtr="0">
            <a:noAutofit/>
          </a:bodyPr>
          <a:lstStyle/>
          <a:p>
            <a:pPr>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 Desarrollo</a:t>
            </a:r>
            <a:endParaRPr sz="2600" b="1" dirty="0">
              <a:solidFill>
                <a:srgbClr val="285C4D"/>
              </a:solidFill>
              <a:latin typeface="Noto Sans Bold" panose="020B0802040504020204" pitchFamily="34" charset="0"/>
              <a:cs typeface="Noto Sans Bold" panose="020B0802040504020204" pitchFamily="34" charset="0"/>
              <a:sym typeface="Arial"/>
            </a:endParaRPr>
          </a:p>
        </p:txBody>
      </p:sp>
      <p:pic>
        <p:nvPicPr>
          <p:cNvPr id="8" name="Google Shape;1153;p15" descr="Portapapeles parcialmente comprobado contorno">
            <a:extLst>
              <a:ext uri="{FF2B5EF4-FFF2-40B4-BE49-F238E27FC236}">
                <a16:creationId xmlns:a16="http://schemas.microsoft.com/office/drawing/2014/main" id="{7469F0A8-7A6D-7417-258B-E12E86C02136}"/>
              </a:ext>
            </a:extLst>
          </p:cNvPr>
          <p:cNvPicPr preferRelativeResize="0"/>
          <p:nvPr/>
        </p:nvPicPr>
        <p:blipFill rotWithShape="1">
          <a:blip r:embed="rId2">
            <a:alphaModFix/>
          </a:blip>
          <a:srcRect/>
          <a:stretch/>
        </p:blipFill>
        <p:spPr>
          <a:xfrm>
            <a:off x="3039536" y="521843"/>
            <a:ext cx="773527" cy="773527"/>
          </a:xfrm>
          <a:prstGeom prst="rect">
            <a:avLst/>
          </a:prstGeom>
          <a:noFill/>
          <a:ln>
            <a:noFill/>
          </a:ln>
        </p:spPr>
      </p:pic>
    </p:spTree>
    <p:extLst>
      <p:ext uri="{BB962C8B-B14F-4D97-AF65-F5344CB8AC3E}">
        <p14:creationId xmlns:p14="http://schemas.microsoft.com/office/powerpoint/2010/main" val="1274476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D8FE4B16-A15B-A067-223F-C9441DE5C5B6}"/>
              </a:ext>
            </a:extLst>
          </p:cNvPr>
          <p:cNvSpPr txBox="1">
            <a:spLocks/>
          </p:cNvSpPr>
          <p:nvPr/>
        </p:nvSpPr>
        <p:spPr>
          <a:xfrm>
            <a:off x="14752822" y="9339561"/>
            <a:ext cx="778078" cy="445195"/>
          </a:xfrm>
          <a:prstGeom prst="rect">
            <a:avLst/>
          </a:prstGeom>
          <a:ln>
            <a:noFill/>
          </a:ln>
        </p:spPr>
        <p:txBody>
          <a:bodyPr vert="horz" lIns="185618" tIns="92777" rIns="185618" bIns="9277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996">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15</a:t>
            </a:fld>
            <a:endParaRPr lang="es-MX" sz="1996"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6" name="Google Shape;1177;p17" descr="Apretón De Manos Reunión Acuerdo - Gráficos vectoriales gratis en Pixabay">
            <a:extLst>
              <a:ext uri="{FF2B5EF4-FFF2-40B4-BE49-F238E27FC236}">
                <a16:creationId xmlns:a16="http://schemas.microsoft.com/office/drawing/2014/main" id="{36947453-8D04-8FE4-F1C6-6FD4BF0F94C4}"/>
              </a:ext>
            </a:extLst>
          </p:cNvPr>
          <p:cNvPicPr preferRelativeResize="0"/>
          <p:nvPr/>
        </p:nvPicPr>
        <p:blipFill rotWithShape="1">
          <a:blip r:embed="rId2">
            <a:alphaModFix/>
          </a:blip>
          <a:srcRect/>
          <a:stretch/>
        </p:blipFill>
        <p:spPr>
          <a:xfrm>
            <a:off x="5007659" y="607745"/>
            <a:ext cx="684285" cy="631658"/>
          </a:xfrm>
          <a:prstGeom prst="rect">
            <a:avLst/>
          </a:prstGeom>
          <a:noFill/>
          <a:ln>
            <a:noFill/>
          </a:ln>
          <a:effectLst>
            <a:outerShdw blurRad="50800" dist="50800" dir="5400000" algn="ctr" rotWithShape="0">
              <a:schemeClr val="lt1"/>
            </a:outerShdw>
          </a:effectLst>
        </p:spPr>
      </p:pic>
      <p:sp>
        <p:nvSpPr>
          <p:cNvPr id="7" name="Google Shape;1152;p15">
            <a:extLst>
              <a:ext uri="{FF2B5EF4-FFF2-40B4-BE49-F238E27FC236}">
                <a16:creationId xmlns:a16="http://schemas.microsoft.com/office/drawing/2014/main" id="{642662DD-28D4-A538-14A5-8A95167CE7D0}"/>
              </a:ext>
            </a:extLst>
          </p:cNvPr>
          <p:cNvSpPr txBox="1"/>
          <p:nvPr/>
        </p:nvSpPr>
        <p:spPr>
          <a:xfrm>
            <a:off x="827374" y="698700"/>
            <a:ext cx="8652113" cy="449748"/>
          </a:xfrm>
          <a:prstGeom prst="rect">
            <a:avLst/>
          </a:prstGeom>
          <a:noFill/>
          <a:ln>
            <a:noFill/>
          </a:ln>
        </p:spPr>
        <p:txBody>
          <a:bodyPr spcFirstLastPara="1" wrap="square" lIns="91252" tIns="45614" rIns="91252" bIns="45614" anchor="t" anchorCtr="0">
            <a:noAutofit/>
          </a:bodyPr>
          <a:lstStyle/>
          <a:p>
            <a:pPr lvl="0">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III. Proyecto de Acuerdo </a:t>
            </a:r>
          </a:p>
        </p:txBody>
      </p:sp>
      <p:sp>
        <p:nvSpPr>
          <p:cNvPr id="11" name="Google Shape;1178;p17"/>
          <p:cNvSpPr txBox="1"/>
          <p:nvPr/>
        </p:nvSpPr>
        <p:spPr>
          <a:xfrm>
            <a:off x="827374" y="2318563"/>
            <a:ext cx="13925448" cy="1751869"/>
          </a:xfrm>
          <a:prstGeom prst="rect">
            <a:avLst/>
          </a:prstGeom>
          <a:noFill/>
          <a:ln>
            <a:noFill/>
          </a:ln>
        </p:spPr>
        <p:txBody>
          <a:bodyPr spcFirstLastPara="1" wrap="square" lIns="91227" tIns="45614" rIns="91227" bIns="45614" anchor="t" anchorCtr="0">
            <a:spAutoFit/>
          </a:bodyPr>
          <a:lstStyle/>
          <a:p>
            <a:pPr lvl="0" algn="just"/>
            <a:r>
              <a:rPr lang="es-MX" sz="1797"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“Este Consejo Técnico, con fundamento en los artículos 251 fracciones IV y XXXVIII, 263 y 264 fracciones III, XIV y XVII de la Ley del Seguro Social; 5 </a:t>
            </a:r>
            <a:r>
              <a:rPr lang="es-MX" sz="1797"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Noto Sans"/>
              </a:rPr>
              <a:t>primer y segundo párrafos</a:t>
            </a:r>
            <a:r>
              <a:rPr lang="es-MX" sz="1797"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 11, 57 y 58 fracción XIV de la Ley Federal de las Entidades Paraestatales y 31 fracciones XVI y XX, del Reglamento Interior del Instituto Mexicano del Seguro Social, de conformidad con el planteamiento presentado por el Director General, por conducto de la persona Titular de la Dirección de Administración, en términos del oficio número ______, de ___ de ______ de 2026, así como del dictamen del Comité de Administración del propio Órgano de Gobierno, emitido en reunión ordinaria celebrada el ___ del mismo mes y año, Acuerda: </a:t>
            </a:r>
          </a:p>
        </p:txBody>
      </p:sp>
      <p:sp>
        <p:nvSpPr>
          <p:cNvPr id="14" name="Google Shape;1180;p17"/>
          <p:cNvSpPr txBox="1"/>
          <p:nvPr/>
        </p:nvSpPr>
        <p:spPr>
          <a:xfrm>
            <a:off x="827374" y="4175354"/>
            <a:ext cx="13925448" cy="2028868"/>
          </a:xfrm>
          <a:prstGeom prst="rect">
            <a:avLst/>
          </a:prstGeom>
          <a:solidFill>
            <a:srgbClr val="235C4F"/>
          </a:solidFill>
          <a:ln>
            <a:noFill/>
          </a:ln>
        </p:spPr>
        <p:txBody>
          <a:bodyPr spcFirstLastPara="1" wrap="square" lIns="91252" tIns="45614" rIns="91252" bIns="45614" anchor="ctr" anchorCtr="0">
            <a:spAutoFit/>
          </a:bodyPr>
          <a:lstStyle/>
          <a:p>
            <a:pPr lvl="0" algn="just"/>
            <a:r>
              <a:rPr lang="es-MX" sz="1797" b="1" dirty="0">
                <a:solidFill>
                  <a:schemeClr val="bg1"/>
                </a:solidFill>
                <a:latin typeface="Noto Sans" panose="020B0502040504020204" pitchFamily="34" charset="0"/>
                <a:ea typeface="Noto Sans" panose="020B0502040504020204" pitchFamily="34" charset="0"/>
                <a:cs typeface="Noto Sans" panose="020B0502040504020204" pitchFamily="34" charset="0"/>
              </a:rPr>
              <a:t>Primero.</a:t>
            </a:r>
            <a:r>
              <a:rPr lang="es-MX" sz="1797" dirty="0">
                <a:solidFill>
                  <a:schemeClr val="bg1"/>
                </a:solidFill>
                <a:latin typeface="Noto Sans" panose="020B0502040504020204" pitchFamily="34" charset="0"/>
                <a:ea typeface="Noto Sans" panose="020B0502040504020204" pitchFamily="34" charset="0"/>
                <a:cs typeface="Noto Sans" panose="020B0502040504020204" pitchFamily="34" charset="0"/>
              </a:rPr>
              <a:t> Autorizar la actualización del </a:t>
            </a:r>
            <a:r>
              <a:rPr lang="es-MX" sz="1797" i="1" dirty="0">
                <a:solidFill>
                  <a:schemeClr val="bg1"/>
                </a:solidFill>
                <a:latin typeface="Noto Sans" panose="020B0502040504020204" pitchFamily="34" charset="0"/>
                <a:ea typeface="Noto Sans" panose="020B0502040504020204" pitchFamily="34" charset="0"/>
                <a:cs typeface="Noto Sans" panose="020B0502040504020204" pitchFamily="34" charset="0"/>
              </a:rPr>
              <a:t>‘Programa de Arrendamiento Inmobiliario para el año 2026, IMSS-Arrendatario’</a:t>
            </a:r>
            <a:r>
              <a:rPr lang="es-MX" sz="1797" dirty="0">
                <a:solidFill>
                  <a:schemeClr val="bg1"/>
                </a:solidFill>
                <a:latin typeface="Noto Sans" panose="020B0502040504020204" pitchFamily="34" charset="0"/>
                <a:ea typeface="Noto Sans" panose="020B0502040504020204" pitchFamily="34" charset="0"/>
                <a:cs typeface="Noto Sans" panose="020B0502040504020204" pitchFamily="34" charset="0"/>
              </a:rPr>
              <a:t>, aprobado por este Órgano de Gobierno mediante Acuerdo número ACDO.SA2.HCT.281025/326.P.DA del 28 de octubre de 2025, para considerar estrategias de planeación y operación a fin de realizar 308 operaciones inmobiliarias conforme a lo siguiente: cancelación de 2 arrendamientos, renovación de 212 contratos, evaluación de 59 inmuebles arrendados susceptibles de sustituirse y contratación de 35 nuevos arrendamientos; todo esto sin afectar el presupuesto originalmente asignado de </a:t>
            </a:r>
            <a:r>
              <a:rPr lang="es-MX" sz="160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$583’242,867.00 (QUINIENTOS OCHENTA Y TRES MILLONES DOSCIENTOS CUARENTA Y DOS MIL OCHOCIENTOS SESENTA Y SIETE PESOS 00/100 M.N.)</a:t>
            </a:r>
            <a:r>
              <a:rPr lang="es-MX" sz="1797"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p>
        </p:txBody>
      </p:sp>
      <p:sp>
        <p:nvSpPr>
          <p:cNvPr id="17" name="Google Shape;1180;p17">
            <a:extLst>
              <a:ext uri="{FF2B5EF4-FFF2-40B4-BE49-F238E27FC236}">
                <a16:creationId xmlns:a16="http://schemas.microsoft.com/office/drawing/2014/main" id="{E9D0F1C9-40B0-0591-F792-547A765EB97E}"/>
              </a:ext>
            </a:extLst>
          </p:cNvPr>
          <p:cNvSpPr txBox="1"/>
          <p:nvPr/>
        </p:nvSpPr>
        <p:spPr>
          <a:xfrm>
            <a:off x="827373" y="6418641"/>
            <a:ext cx="13925448" cy="921770"/>
          </a:xfrm>
          <a:prstGeom prst="rect">
            <a:avLst/>
          </a:prstGeom>
          <a:solidFill>
            <a:srgbClr val="235C4F"/>
          </a:solidFill>
          <a:ln>
            <a:noFill/>
          </a:ln>
        </p:spPr>
        <p:txBody>
          <a:bodyPr spcFirstLastPara="1" wrap="square" lIns="91252" tIns="45614" rIns="91252" bIns="45614" anchor="t" anchorCtr="0">
            <a:spAutoFit/>
          </a:bodyPr>
          <a:lstStyle/>
          <a:p>
            <a:pPr lvl="0" algn="just"/>
            <a:r>
              <a:rPr lang="es-MX" sz="1797" b="1" dirty="0">
                <a:solidFill>
                  <a:schemeClr val="bg1"/>
                </a:solidFill>
                <a:latin typeface="Noto Sans" panose="020B0502040504020204" pitchFamily="34" charset="0"/>
                <a:ea typeface="Noto Sans" panose="020B0502040504020204" pitchFamily="34" charset="0"/>
                <a:cs typeface="Noto Sans" panose="020B0502040504020204" pitchFamily="34" charset="0"/>
              </a:rPr>
              <a:t>Segundo. </a:t>
            </a:r>
            <a:r>
              <a:rPr lang="es-MX" sz="1797" dirty="0">
                <a:solidFill>
                  <a:schemeClr val="bg1"/>
                </a:solidFill>
                <a:latin typeface="Noto Sans" panose="020B0502040504020204" pitchFamily="34" charset="0"/>
                <a:ea typeface="Noto Sans" panose="020B0502040504020204" pitchFamily="34" charset="0"/>
                <a:cs typeface="Noto Sans" panose="020B0502040504020204" pitchFamily="34" charset="0"/>
              </a:rPr>
              <a:t>Instruir a la Dirección de Administración para que, durante el primer trimestre del ejercicio fiscal 2027, presente a este Órgano de Gobierno el informe de resultados del Programa de Arrendamiento Inmobiliario para el año 2026, IMSS-Arrendatario, en cumplimiento de lo dictado en el presente Acuerdo.”</a:t>
            </a:r>
          </a:p>
        </p:txBody>
      </p:sp>
    </p:spTree>
    <p:extLst>
      <p:ext uri="{BB962C8B-B14F-4D97-AF65-F5344CB8AC3E}">
        <p14:creationId xmlns:p14="http://schemas.microsoft.com/office/powerpoint/2010/main" val="2504082351"/>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E2ED3F0-4B99-442C-8047-AA6F46AD1E56}">
  <ds:schemaRefs>
    <ds:schemaRef ds:uri="http://schemas.microsoft.com/sharepoint/v3/contenttype/forms"/>
  </ds:schemaRefs>
</ds:datastoreItem>
</file>

<file path=customXml/itemProps3.xml><?xml version="1.0" encoding="utf-8"?>
<ds:datastoreItem xmlns:ds="http://schemas.openxmlformats.org/officeDocument/2006/customXml" ds:itemID="{D88D0F52-0AA8-4726-AEF1-14A38C2C08CC}">
  <ds:schemaRefs>
    <ds:schemaRef ds:uri="http://schemas.openxmlformats.org/package/2006/metadata/core-properties"/>
    <ds:schemaRef ds:uri="http://www.w3.org/XML/1998/namespace"/>
    <ds:schemaRef ds:uri="http://schemas.microsoft.com/office/2006/documentManagement/types"/>
    <ds:schemaRef ds:uri="http://purl.org/dc/terms/"/>
    <ds:schemaRef ds:uri="http://purl.org/dc/dcmitype/"/>
    <ds:schemaRef ds:uri="http://schemas.microsoft.com/office/infopath/2007/PartnerControls"/>
    <ds:schemaRef ds:uri="http://schemas.microsoft.com/sharepoint/v3"/>
    <ds:schemaRef ds:uri="http://schemas.microsoft.com/office/2006/metadata/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
  <TotalTime>5160</TotalTime>
  <Words>2854</Words>
  <Application>Microsoft Office PowerPoint</Application>
  <PresentationFormat>Personalizado</PresentationFormat>
  <Paragraphs>679</Paragraphs>
  <Slides>15</Slides>
  <Notes>0</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15</vt:i4>
      </vt:variant>
    </vt:vector>
  </HeadingPairs>
  <TitlesOfParts>
    <vt:vector size="30"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 </vt:lpstr>
      <vt:lpstr>Noto Son Regular</vt:lpstr>
      <vt:lpstr>Wingdings</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87</cp:revision>
  <cp:lastPrinted>2026-01-14T15:55:41Z</cp:lastPrinted>
  <dcterms:created xsi:type="dcterms:W3CDTF">2025-12-30T21:08:16Z</dcterms:created>
  <dcterms:modified xsi:type="dcterms:W3CDTF">2026-02-05T18:02:49Z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