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8" r:id="rId2"/>
  </p:sldMasterIdLst>
  <p:notesMasterIdLst>
    <p:notesMasterId r:id="rId12"/>
  </p:notesMasterIdLst>
  <p:sldIdLst>
    <p:sldId id="274" r:id="rId3"/>
    <p:sldId id="275" r:id="rId4"/>
    <p:sldId id="272" r:id="rId5"/>
    <p:sldId id="258" r:id="rId6"/>
    <p:sldId id="269" r:id="rId7"/>
    <p:sldId id="265" r:id="rId8"/>
    <p:sldId id="273" r:id="rId9"/>
    <p:sldId id="270" r:id="rId10"/>
    <p:sldId id="261" r:id="rId11"/>
  </p:sldIdLst>
  <p:sldSz cx="15544800" cy="10064750"/>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945A"/>
    <a:srgbClr val="225913"/>
    <a:srgbClr val="DEC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77"/>
    <p:restoredTop sz="94656"/>
  </p:normalViewPr>
  <p:slideViewPr>
    <p:cSldViewPr>
      <p:cViewPr varScale="1">
        <p:scale>
          <a:sx n="70" d="100"/>
          <a:sy n="70" d="100"/>
        </p:scale>
        <p:origin x="1432" y="1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05T01:17:42.584"/>
    </inkml:context>
    <inkml:brush xml:id="br0">
      <inkml:brushProperty name="width" value="0.05" units="cm"/>
      <inkml:brushProperty name="height" value="0.05" units="cm"/>
      <inkml:brushProperty name="color" value="#E71224"/>
    </inkml:brush>
  </inkml:definitions>
  <inkml:trace contextRef="#ctx0" brushRef="#br0">1334 135 24575,'-19'0'0,"9"2"0,2 1 0,-1-1 0,-5 1 0,-4-3 0,0 0 0,4 0 0,2 0 0,5 2 0,0 1 0,0 2 0,-13 2 0,8 0 0,-14 0 0,15-2 0,0 0 0,1 0 0,4 1 0,-3 1 0,-8 2 0,-2 3 0,-3 1 0,-4 1 0,1 0 0,-10-1 0,16-4 0,1-1 0,14-5 0,-2 1 0,-2-1 0,-5 7 0,3-5 0,-4 5 0,3-5 0,0 2 0,4 2 0,-10-2 0,11 1 0,-17 0 0,8-2 0,1 2 0,0-2 0,7-2 0,2 0 0,-2-2 0,0 4 0,-12 3 0,-6 5 0,-13 8 0,-7 3 0,-7 5 0,16-11 0,1 3 0,18-11 0,-1 5 0,1-7 0,1 2 0,11-5 0,-5 1 0,0 1 0,-8 1 0,-6 3 0,-3 6 0,-4 3 0,-4 4 0,-3-2 0,3-1 0,4-1 0,8-3 0,-4 2 0,12-8 0,-5 1 0,14-8 0,2 4 0,4 1 0,-7-1 0,0 0 0,-1 0 0,2-1 0,6 1 0,0-1 0,0 0 0,0 1 0,0 2 0,0 1 0,0 3 0,0-5 0,0 3 0,0-5 0,0 2 0,0 1 0,0-1 0,0 0 0,0 0 0,0-1 0,0-1 0,0-1 0,0-2 0,0 0 0,0 2 0,0 1 0,0 1 0,0 2 0,0-1 0,0 0 0,0 0 0,0-1 0,0 1 0,3 0 0,2 2 0,1-1 0,0-1 0,-3-1 0,-1 0 0,5 0 0,-1-1 0,0-2 0,-5 0 0,-1-1 0,0 0 0,4 3 0,2 1 0,1 2 0,-1 1 0,-6 0 0,0-2 0,0-1 0,0 0 0,0-3 0,0 1 0,0 0 0,0 1 0,0 2 0,0-1 0,0 0 0,0 0 0,5-2 0,4 2 0,-2-1 0,0-2 0,-3 1 0,0 0 0,2 0 0,0 0 0,-6-1 0,0 0 0,5-1 0,4 0 0,-2 3 0,0-2 0,-2 3 0,4 0 0,9 0 0,3 1 0,5-1 0,-2 0 0,-6-1 0,-7 0 0,-1-2 0,-2-3 0,1-2 0,5-1 0,2 0 0,3 0 0,8 0 0,11 0 0,10 0 0,7 0 0,3 0 0,-9 0 0,-14 0 0,-11 0 0,-13 0 0,1 3 0,2-1 0,-3 1 0,3 0 0,0-3 0,-1 0 0,3 0 0,-1 0 0,-3 0 0,1 0 0,-3 0 0,0 0 0,-1 0 0,3 0 0,0 0 0,3 0 0,3 0 0,4 0 0,4 0 0,-5 0 0,-1 0 0,-3 0 0,-5 0 0,2 0 0,2 0 0,2 0 0,3 0 0,3 0 0,-3 0 0,0 0 0,1 0 0,-1 0 0,3 0 0,2 0 0,3 0 0,-3 0 0,0 0 0,-6 0 0,-6 0 0,0 0 0,0 0 0,-3-2 0,-1-1 0,-6-2 0,-4-2 0,0-2 0,0-5 0,0-2 0,0-4 0,0 1 0,0-4 0,0 9 0,0-6 0,0 7 0,0-2 0,0 1 0,0 4 0,0 0 0,0 4 0,0-1 0,0-3 0,0-1 0,0-2 0,0 1 0,0 1 0,0 0 0,0 3 0,0 2 0,0 1 0,0-1 0,0-2 0,0-1 0,0 1 0,0 0 0,0 0 0,0 0 0,0-9 0,0 6 0,2-10 0,3 4 0,1-6 0,7-3 0,2-2 0,1-2 0,3-1 0,-5 5 0,0 5 0,-2 5 0,-5 7 0,-3 0 0,-3 1 0,-1-1 0,0-5 0,0 0 0,0 0 0,0 2 0,0 2 0,0 1 0,0-1 0,0-1 0,0-1 0,0 1 0,0 1 0,0 0 0,0-3 0,0-2 0,0 1 0,0 0 0,0 0 0,0-1 0,0 0 0,0-1 0,0 2 0,0 3 0,0 0 0,0 3 0,0 0 0,0-2 0,0-1 0,0 0 0,0 1 0,0 0 0,0 1 0,0 0 0,0 0 0,0 2 0,0 0 0,0 0 0,0 1 0,0-3 0,0-2 0,0-8 0,0 7 0,-5-5 0,-4 7 0,-3-3 0,-1-2 0,3 0 0,-1 2 0,4 1 0,1 5 0,0 3 0,1-1 0,-1 1 0,-1-1 0,0-1 0,1 0 0,2-2 0,3-5 0,1 4 0,0-3 0,0 7 0,-9-1 0,-3 1 0,0-1 0,4 2 0,7-2 0,-5 0 0,-5-3 0,-2-1 0,3 0 0,2 4 0,1 2 0,1 1 0,-4 0 0,3-2 0,-1-3 0,-4 2 0,2-2 0,-1 0 0,6 2 0,-1-3 0,6 1 0,0 1 0,0 0 0,0 2 0,0 0 0,0 0 0,0-2 0,0 0 0,0-4 0,0-1 0,-17-2 0,-4-2 0,0 2 0,2-1 0,19 4 0,0 3 0,0 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1" y="0"/>
            <a:ext cx="3037697" cy="466287"/>
          </a:xfrm>
          <a:prstGeom prst="rect">
            <a:avLst/>
          </a:prstGeom>
        </p:spPr>
        <p:txBody>
          <a:bodyPr vert="horz" lIns="58220" tIns="29110" rIns="58220" bIns="29110" rtlCol="0"/>
          <a:lstStyle>
            <a:lvl1pPr algn="l">
              <a:defRPr sz="800"/>
            </a:lvl1pPr>
          </a:lstStyle>
          <a:p>
            <a:endParaRPr lang="es-MX"/>
          </a:p>
        </p:txBody>
      </p:sp>
      <p:sp>
        <p:nvSpPr>
          <p:cNvPr id="3" name="Marcador de fecha 2"/>
          <p:cNvSpPr>
            <a:spLocks noGrp="1"/>
          </p:cNvSpPr>
          <p:nvPr>
            <p:ph type="dt" idx="1"/>
          </p:nvPr>
        </p:nvSpPr>
        <p:spPr>
          <a:xfrm>
            <a:off x="3971271" y="0"/>
            <a:ext cx="3037697" cy="466287"/>
          </a:xfrm>
          <a:prstGeom prst="rect">
            <a:avLst/>
          </a:prstGeom>
        </p:spPr>
        <p:txBody>
          <a:bodyPr vert="horz" lIns="58220" tIns="29110" rIns="58220" bIns="29110" rtlCol="0"/>
          <a:lstStyle>
            <a:lvl1pPr algn="r">
              <a:defRPr sz="800"/>
            </a:lvl1pPr>
          </a:lstStyle>
          <a:p>
            <a:fld id="{D68345D8-32B5-413F-A9B4-2925819DE57C}" type="datetimeFigureOut">
              <a:rPr lang="es-MX" smtClean="0"/>
              <a:t>14/04/23</a:t>
            </a:fld>
            <a:endParaRPr lang="es-MX"/>
          </a:p>
        </p:txBody>
      </p:sp>
      <p:sp>
        <p:nvSpPr>
          <p:cNvPr id="4" name="Marcador de imagen de diapositiva 3"/>
          <p:cNvSpPr>
            <a:spLocks noGrp="1" noRot="1" noChangeAspect="1"/>
          </p:cNvSpPr>
          <p:nvPr>
            <p:ph type="sldImg" idx="2"/>
          </p:nvPr>
        </p:nvSpPr>
        <p:spPr>
          <a:xfrm>
            <a:off x="1084263" y="1162050"/>
            <a:ext cx="4841875" cy="3136900"/>
          </a:xfrm>
          <a:prstGeom prst="rect">
            <a:avLst/>
          </a:prstGeom>
          <a:noFill/>
          <a:ln w="12700">
            <a:solidFill>
              <a:prstClr val="black"/>
            </a:solidFill>
          </a:ln>
        </p:spPr>
        <p:txBody>
          <a:bodyPr vert="horz" lIns="58220" tIns="29110" rIns="58220" bIns="29110" rtlCol="0" anchor="ctr"/>
          <a:lstStyle/>
          <a:p>
            <a:endParaRPr lang="es-MX"/>
          </a:p>
        </p:txBody>
      </p:sp>
      <p:sp>
        <p:nvSpPr>
          <p:cNvPr id="5" name="Marcador de notas 4"/>
          <p:cNvSpPr>
            <a:spLocks noGrp="1"/>
          </p:cNvSpPr>
          <p:nvPr>
            <p:ph type="body" sz="quarter" idx="3"/>
          </p:nvPr>
        </p:nvSpPr>
        <p:spPr>
          <a:xfrm>
            <a:off x="700897" y="4473709"/>
            <a:ext cx="5608607" cy="3661374"/>
          </a:xfrm>
          <a:prstGeom prst="rect">
            <a:avLst/>
          </a:prstGeom>
        </p:spPr>
        <p:txBody>
          <a:bodyPr vert="horz" lIns="58220" tIns="29110" rIns="58220" bIns="2911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1" y="8830113"/>
            <a:ext cx="3037697" cy="466287"/>
          </a:xfrm>
          <a:prstGeom prst="rect">
            <a:avLst/>
          </a:prstGeom>
        </p:spPr>
        <p:txBody>
          <a:bodyPr vert="horz" lIns="58220" tIns="29110" rIns="58220" bIns="29110" rtlCol="0" anchor="b"/>
          <a:lstStyle>
            <a:lvl1pPr algn="l">
              <a:defRPr sz="800"/>
            </a:lvl1pPr>
          </a:lstStyle>
          <a:p>
            <a:endParaRPr lang="es-MX"/>
          </a:p>
        </p:txBody>
      </p:sp>
      <p:sp>
        <p:nvSpPr>
          <p:cNvPr id="7" name="Marcador de número de diapositiva 6"/>
          <p:cNvSpPr>
            <a:spLocks noGrp="1"/>
          </p:cNvSpPr>
          <p:nvPr>
            <p:ph type="sldNum" sz="quarter" idx="5"/>
          </p:nvPr>
        </p:nvSpPr>
        <p:spPr>
          <a:xfrm>
            <a:off x="3971271" y="8830113"/>
            <a:ext cx="3037697" cy="466287"/>
          </a:xfrm>
          <a:prstGeom prst="rect">
            <a:avLst/>
          </a:prstGeom>
        </p:spPr>
        <p:txBody>
          <a:bodyPr vert="horz" lIns="58220" tIns="29110" rIns="58220" bIns="29110" rtlCol="0" anchor="b"/>
          <a:lstStyle>
            <a:lvl1pPr algn="r">
              <a:defRPr sz="800"/>
            </a:lvl1pPr>
          </a:lstStyle>
          <a:p>
            <a:fld id="{9286292B-9D15-42A3-88FF-F80E24328D3E}" type="slidenum">
              <a:rPr lang="es-MX" smtClean="0"/>
              <a:t>‹Nº›</a:t>
            </a:fld>
            <a:endParaRPr lang="es-MX"/>
          </a:p>
        </p:txBody>
      </p:sp>
    </p:spTree>
    <p:extLst>
      <p:ext uri="{BB962C8B-B14F-4D97-AF65-F5344CB8AC3E}">
        <p14:creationId xmlns:p14="http://schemas.microsoft.com/office/powerpoint/2010/main" val="3006683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54050" y="1057275"/>
            <a:ext cx="4400550" cy="2849563"/>
          </a:xfrm>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defTabSz="291099">
              <a:defRPr/>
            </a:pPr>
            <a:fld id="{4ABF3107-FFE8-3645-B89F-777090C37BF5}" type="slidenum">
              <a:rPr lang="es-MX">
                <a:solidFill>
                  <a:prstClr val="black"/>
                </a:solidFill>
                <a:latin typeface="Calibri" panose="020F0502020204030204"/>
              </a:rPr>
              <a:pPr defTabSz="291099">
                <a:defRPr/>
              </a:pPr>
              <a:t>1</a:t>
            </a:fld>
            <a:endParaRPr lang="es-MX">
              <a:solidFill>
                <a:prstClr val="black"/>
              </a:solidFill>
              <a:latin typeface="Calibri" panose="020F0502020204030204"/>
            </a:endParaRPr>
          </a:p>
        </p:txBody>
      </p:sp>
    </p:spTree>
    <p:extLst>
      <p:ext uri="{BB962C8B-B14F-4D97-AF65-F5344CB8AC3E}">
        <p14:creationId xmlns:p14="http://schemas.microsoft.com/office/powerpoint/2010/main" val="2140446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66336" y="3120072"/>
            <a:ext cx="13218478" cy="211359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332672" y="5636260"/>
            <a:ext cx="10885805" cy="251618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4/14/23</a:t>
            </a:fld>
            <a:endParaRPr lang="en-US"/>
          </a:p>
        </p:txBody>
      </p:sp>
      <p:sp>
        <p:nvSpPr>
          <p:cNvPr id="6" name="Holder 6"/>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85C4D"/>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4/14/23</a:t>
            </a:fld>
            <a:endParaRPr lang="en-US"/>
          </a:p>
        </p:txBody>
      </p:sp>
      <p:sp>
        <p:nvSpPr>
          <p:cNvPr id="6" name="Holder 6"/>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85C4D"/>
                </a:solidFill>
                <a:latin typeface="Verdana"/>
                <a:cs typeface="Verdana"/>
              </a:defRPr>
            </a:lvl1pPr>
          </a:lstStyle>
          <a:p>
            <a:endParaRPr/>
          </a:p>
        </p:txBody>
      </p:sp>
      <p:sp>
        <p:nvSpPr>
          <p:cNvPr id="3" name="Holder 3"/>
          <p:cNvSpPr>
            <a:spLocks noGrp="1"/>
          </p:cNvSpPr>
          <p:nvPr>
            <p:ph sz="half" idx="2"/>
          </p:nvPr>
        </p:nvSpPr>
        <p:spPr>
          <a:xfrm>
            <a:off x="777557" y="2314892"/>
            <a:ext cx="6764750" cy="66427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8008842" y="2314892"/>
            <a:ext cx="6764750" cy="66427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4/14/23</a:t>
            </a:fld>
            <a:endParaRPr lang="en-US"/>
          </a:p>
        </p:txBody>
      </p:sp>
      <p:sp>
        <p:nvSpPr>
          <p:cNvPr id="7" name="Holder 7"/>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85C4D"/>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4/14/23</a:t>
            </a:fld>
            <a:endParaRPr lang="en-US"/>
          </a:p>
        </p:txBody>
      </p:sp>
      <p:sp>
        <p:nvSpPr>
          <p:cNvPr id="5" name="Holder 5"/>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4/14/23</a:t>
            </a:fld>
            <a:endParaRPr lang="en-US"/>
          </a:p>
        </p:txBody>
      </p:sp>
      <p:sp>
        <p:nvSpPr>
          <p:cNvPr id="4" name="Holder 4"/>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7171"/>
            <a:ext cx="13213080" cy="3504024"/>
          </a:xfrm>
        </p:spPr>
        <p:txBody>
          <a:bodyPr anchor="b"/>
          <a:lstStyle>
            <a:lvl1pPr algn="ctr">
              <a:defRPr sz="8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101" y="5286324"/>
            <a:ext cx="11658600" cy="2429984"/>
          </a:xfrm>
        </p:spPr>
        <p:txBody>
          <a:bodyPr/>
          <a:lstStyle>
            <a:lvl1pPr marL="0" indent="0" algn="ctr">
              <a:buNone/>
              <a:defRPr sz="3521"/>
            </a:lvl1pPr>
            <a:lvl2pPr marL="670600" indent="0" algn="ctr">
              <a:buNone/>
              <a:defRPr sz="2934"/>
            </a:lvl2pPr>
            <a:lvl3pPr marL="1341199" indent="0" algn="ctr">
              <a:buNone/>
              <a:defRPr sz="2640"/>
            </a:lvl3pPr>
            <a:lvl4pPr marL="2011799" indent="0" algn="ctr">
              <a:buNone/>
              <a:defRPr sz="2347"/>
            </a:lvl4pPr>
            <a:lvl5pPr marL="2682399" indent="0" algn="ctr">
              <a:buNone/>
              <a:defRPr sz="2347"/>
            </a:lvl5pPr>
            <a:lvl6pPr marL="3352998" indent="0" algn="ctr">
              <a:buNone/>
              <a:defRPr sz="2347"/>
            </a:lvl6pPr>
            <a:lvl7pPr marL="4023598" indent="0" algn="ctr">
              <a:buNone/>
              <a:defRPr sz="2347"/>
            </a:lvl7pPr>
            <a:lvl8pPr marL="4694198" indent="0" algn="ctr">
              <a:buNone/>
              <a:defRPr sz="2347"/>
            </a:lvl8pPr>
            <a:lvl9pPr marL="5364796"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14/04/23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836489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14/04/23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80339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9202"/>
            <a:ext cx="13407390" cy="4186656"/>
          </a:xfrm>
        </p:spPr>
        <p:txBody>
          <a:bodyPr anchor="b"/>
          <a:lstStyle>
            <a:lvl1pPr>
              <a:defRPr sz="8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610" y="6735464"/>
            <a:ext cx="13407390" cy="2201664"/>
          </a:xfrm>
        </p:spPr>
        <p:txBody>
          <a:bodyPr/>
          <a:lstStyle>
            <a:lvl1pPr marL="0" indent="0">
              <a:buNone/>
              <a:defRPr sz="3521">
                <a:solidFill>
                  <a:schemeClr val="tx1"/>
                </a:solidFill>
              </a:defRPr>
            </a:lvl1pPr>
            <a:lvl2pPr marL="670600" indent="0">
              <a:buNone/>
              <a:defRPr sz="2934">
                <a:solidFill>
                  <a:schemeClr val="tx1">
                    <a:tint val="75000"/>
                  </a:schemeClr>
                </a:solidFill>
              </a:defRPr>
            </a:lvl2pPr>
            <a:lvl3pPr marL="1341199" indent="0">
              <a:buNone/>
              <a:defRPr sz="2640">
                <a:solidFill>
                  <a:schemeClr val="tx1">
                    <a:tint val="75000"/>
                  </a:schemeClr>
                </a:solidFill>
              </a:defRPr>
            </a:lvl3pPr>
            <a:lvl4pPr marL="2011799" indent="0">
              <a:buNone/>
              <a:defRPr sz="2347">
                <a:solidFill>
                  <a:schemeClr val="tx1">
                    <a:tint val="75000"/>
                  </a:schemeClr>
                </a:solidFill>
              </a:defRPr>
            </a:lvl4pPr>
            <a:lvl5pPr marL="2682399" indent="0">
              <a:buNone/>
              <a:defRPr sz="2347">
                <a:solidFill>
                  <a:schemeClr val="tx1">
                    <a:tint val="75000"/>
                  </a:schemeClr>
                </a:solidFill>
              </a:defRPr>
            </a:lvl5pPr>
            <a:lvl6pPr marL="3352998" indent="0">
              <a:buNone/>
              <a:defRPr sz="2347">
                <a:solidFill>
                  <a:schemeClr val="tx1">
                    <a:tint val="75000"/>
                  </a:schemeClr>
                </a:solidFill>
              </a:defRPr>
            </a:lvl6pPr>
            <a:lvl7pPr marL="4023598" indent="0">
              <a:buNone/>
              <a:defRPr sz="2347">
                <a:solidFill>
                  <a:schemeClr val="tx1">
                    <a:tint val="75000"/>
                  </a:schemeClr>
                </a:solidFill>
              </a:defRPr>
            </a:lvl7pPr>
            <a:lvl8pPr marL="4694198" indent="0">
              <a:buNone/>
              <a:defRPr sz="2347">
                <a:solidFill>
                  <a:schemeClr val="tx1">
                    <a:tint val="75000"/>
                  </a:schemeClr>
                </a:solidFill>
              </a:defRPr>
            </a:lvl8pPr>
            <a:lvl9pPr marL="5364796" indent="0">
              <a:buNone/>
              <a:defRPr sz="2347">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14/04/23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942169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705" y="2679274"/>
            <a:ext cx="6606540" cy="638599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69556" y="2679274"/>
            <a:ext cx="6606540" cy="638599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2B8DF0E-90BF-EC4E-8934-156187A1162F}" type="datetimeFigureOut">
              <a:rPr lang="es-MX" smtClean="0"/>
              <a:t>14/04/23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945093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857"/>
            <a:ext cx="13407390" cy="194538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732" y="2467263"/>
            <a:ext cx="6576178" cy="1209167"/>
          </a:xfrm>
        </p:spPr>
        <p:txBody>
          <a:bodyPr anchor="b"/>
          <a:lstStyle>
            <a:lvl1pPr marL="0" indent="0">
              <a:buNone/>
              <a:defRPr sz="3521" b="1"/>
            </a:lvl1pPr>
            <a:lvl2pPr marL="670600" indent="0">
              <a:buNone/>
              <a:defRPr sz="2934" b="1"/>
            </a:lvl2pPr>
            <a:lvl3pPr marL="1341199" indent="0">
              <a:buNone/>
              <a:defRPr sz="2640" b="1"/>
            </a:lvl3pPr>
            <a:lvl4pPr marL="2011799" indent="0">
              <a:buNone/>
              <a:defRPr sz="2347" b="1"/>
            </a:lvl4pPr>
            <a:lvl5pPr marL="2682399" indent="0">
              <a:buNone/>
              <a:defRPr sz="2347" b="1"/>
            </a:lvl5pPr>
            <a:lvl6pPr marL="3352998" indent="0">
              <a:buNone/>
              <a:defRPr sz="2347" b="1"/>
            </a:lvl6pPr>
            <a:lvl7pPr marL="4023598" indent="0">
              <a:buNone/>
              <a:defRPr sz="2347" b="1"/>
            </a:lvl7pPr>
            <a:lvl8pPr marL="4694198" indent="0">
              <a:buNone/>
              <a:defRPr sz="2347" b="1"/>
            </a:lvl8pPr>
            <a:lvl9pPr marL="5364796"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732" y="3676430"/>
            <a:ext cx="6576178" cy="540747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69556" y="2467263"/>
            <a:ext cx="6608565" cy="1209167"/>
          </a:xfrm>
        </p:spPr>
        <p:txBody>
          <a:bodyPr anchor="b"/>
          <a:lstStyle>
            <a:lvl1pPr marL="0" indent="0">
              <a:buNone/>
              <a:defRPr sz="3521" b="1"/>
            </a:lvl1pPr>
            <a:lvl2pPr marL="670600" indent="0">
              <a:buNone/>
              <a:defRPr sz="2934" b="1"/>
            </a:lvl2pPr>
            <a:lvl3pPr marL="1341199" indent="0">
              <a:buNone/>
              <a:defRPr sz="2640" b="1"/>
            </a:lvl3pPr>
            <a:lvl4pPr marL="2011799" indent="0">
              <a:buNone/>
              <a:defRPr sz="2347" b="1"/>
            </a:lvl4pPr>
            <a:lvl5pPr marL="2682399" indent="0">
              <a:buNone/>
              <a:defRPr sz="2347" b="1"/>
            </a:lvl5pPr>
            <a:lvl6pPr marL="3352998" indent="0">
              <a:buNone/>
              <a:defRPr sz="2347" b="1"/>
            </a:lvl6pPr>
            <a:lvl7pPr marL="4023598" indent="0">
              <a:buNone/>
              <a:defRPr sz="2347" b="1"/>
            </a:lvl7pPr>
            <a:lvl8pPr marL="4694198" indent="0">
              <a:buNone/>
              <a:defRPr sz="2347" b="1"/>
            </a:lvl8pPr>
            <a:lvl9pPr marL="5364796"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69556" y="3676430"/>
            <a:ext cx="6608565" cy="540747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2B8DF0E-90BF-EC4E-8934-156187A1162F}" type="datetimeFigureOut">
              <a:rPr lang="es-MX" smtClean="0"/>
              <a:t>14/04/23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714071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2B8DF0E-90BF-EC4E-8934-156187A1162F}" type="datetimeFigureOut">
              <a:rPr lang="es-MX" smtClean="0"/>
              <a:t>14/04/23</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176558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8DF0E-90BF-EC4E-8934-156187A1162F}" type="datetimeFigureOut">
              <a:rPr lang="es-MX" smtClean="0"/>
              <a:t>14/04/23</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914411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984"/>
            <a:ext cx="5013603" cy="2348442"/>
          </a:xfrm>
        </p:spPr>
        <p:txBody>
          <a:bodyPr anchor="b"/>
          <a:lstStyle>
            <a:lvl1pPr>
              <a:defRPr sz="4694"/>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8565" y="1449140"/>
            <a:ext cx="7869555" cy="7152496"/>
          </a:xfrm>
        </p:spPr>
        <p:txBody>
          <a:bodyPr/>
          <a:lstStyle>
            <a:lvl1pPr>
              <a:defRPr sz="4694"/>
            </a:lvl1pPr>
            <a:lvl2pPr>
              <a:defRPr sz="4107"/>
            </a:lvl2pPr>
            <a:lvl3pPr>
              <a:defRPr sz="3521"/>
            </a:lvl3pPr>
            <a:lvl4pPr>
              <a:defRPr sz="2934"/>
            </a:lvl4pPr>
            <a:lvl5pPr>
              <a:defRPr sz="2934"/>
            </a:lvl5pPr>
            <a:lvl6pPr>
              <a:defRPr sz="2934"/>
            </a:lvl6pPr>
            <a:lvl7pPr>
              <a:defRPr sz="2934"/>
            </a:lvl7pPr>
            <a:lvl8pPr>
              <a:defRPr sz="2934"/>
            </a:lvl8pPr>
            <a:lvl9pPr>
              <a:defRPr sz="2934"/>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730" y="3019424"/>
            <a:ext cx="5013603" cy="5593859"/>
          </a:xfrm>
        </p:spPr>
        <p:txBody>
          <a:bodyPr/>
          <a:lstStyle>
            <a:lvl1pPr marL="0" indent="0">
              <a:buNone/>
              <a:defRPr sz="2347"/>
            </a:lvl1pPr>
            <a:lvl2pPr marL="670600" indent="0">
              <a:buNone/>
              <a:defRPr sz="2054"/>
            </a:lvl2pPr>
            <a:lvl3pPr marL="1341199" indent="0">
              <a:buNone/>
              <a:defRPr sz="1760"/>
            </a:lvl3pPr>
            <a:lvl4pPr marL="2011799" indent="0">
              <a:buNone/>
              <a:defRPr sz="1467"/>
            </a:lvl4pPr>
            <a:lvl5pPr marL="2682399" indent="0">
              <a:buNone/>
              <a:defRPr sz="1467"/>
            </a:lvl5pPr>
            <a:lvl6pPr marL="3352998" indent="0">
              <a:buNone/>
              <a:defRPr sz="1467"/>
            </a:lvl6pPr>
            <a:lvl7pPr marL="4023598" indent="0">
              <a:buNone/>
              <a:defRPr sz="1467"/>
            </a:lvl7pPr>
            <a:lvl8pPr marL="4694198" indent="0">
              <a:buNone/>
              <a:defRPr sz="1467"/>
            </a:lvl8pPr>
            <a:lvl9pPr marL="5364796"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14/04/23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123022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984"/>
            <a:ext cx="5013603" cy="2348442"/>
          </a:xfrm>
        </p:spPr>
        <p:txBody>
          <a:bodyPr anchor="b"/>
          <a:lstStyle>
            <a:lvl1pPr>
              <a:defRPr sz="4694"/>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8565" y="1449140"/>
            <a:ext cx="7869555" cy="7152496"/>
          </a:xfrm>
        </p:spPr>
        <p:txBody>
          <a:bodyPr anchor="t"/>
          <a:lstStyle>
            <a:lvl1pPr marL="0" indent="0">
              <a:buNone/>
              <a:defRPr sz="4694"/>
            </a:lvl1pPr>
            <a:lvl2pPr marL="670600" indent="0">
              <a:buNone/>
              <a:defRPr sz="4107"/>
            </a:lvl2pPr>
            <a:lvl3pPr marL="1341199" indent="0">
              <a:buNone/>
              <a:defRPr sz="3521"/>
            </a:lvl3pPr>
            <a:lvl4pPr marL="2011799" indent="0">
              <a:buNone/>
              <a:defRPr sz="2934"/>
            </a:lvl4pPr>
            <a:lvl5pPr marL="2682399" indent="0">
              <a:buNone/>
              <a:defRPr sz="2934"/>
            </a:lvl5pPr>
            <a:lvl6pPr marL="3352998" indent="0">
              <a:buNone/>
              <a:defRPr sz="2934"/>
            </a:lvl6pPr>
            <a:lvl7pPr marL="4023598" indent="0">
              <a:buNone/>
              <a:defRPr sz="2934"/>
            </a:lvl7pPr>
            <a:lvl8pPr marL="4694198" indent="0">
              <a:buNone/>
              <a:defRPr sz="2934"/>
            </a:lvl8pPr>
            <a:lvl9pPr marL="5364796" indent="0">
              <a:buNone/>
              <a:defRPr sz="2934"/>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730" y="3019424"/>
            <a:ext cx="5013603" cy="5593859"/>
          </a:xfrm>
        </p:spPr>
        <p:txBody>
          <a:bodyPr/>
          <a:lstStyle>
            <a:lvl1pPr marL="0" indent="0">
              <a:buNone/>
              <a:defRPr sz="2347"/>
            </a:lvl1pPr>
            <a:lvl2pPr marL="670600" indent="0">
              <a:buNone/>
              <a:defRPr sz="2054"/>
            </a:lvl2pPr>
            <a:lvl3pPr marL="1341199" indent="0">
              <a:buNone/>
              <a:defRPr sz="1760"/>
            </a:lvl3pPr>
            <a:lvl4pPr marL="2011799" indent="0">
              <a:buNone/>
              <a:defRPr sz="1467"/>
            </a:lvl4pPr>
            <a:lvl5pPr marL="2682399" indent="0">
              <a:buNone/>
              <a:defRPr sz="1467"/>
            </a:lvl5pPr>
            <a:lvl6pPr marL="3352998" indent="0">
              <a:buNone/>
              <a:defRPr sz="1467"/>
            </a:lvl6pPr>
            <a:lvl7pPr marL="4023598" indent="0">
              <a:buNone/>
              <a:defRPr sz="1467"/>
            </a:lvl7pPr>
            <a:lvl8pPr marL="4694198" indent="0">
              <a:buNone/>
              <a:defRPr sz="1467"/>
            </a:lvl8pPr>
            <a:lvl9pPr marL="5364796"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14/04/23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896730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14/04/23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39476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855"/>
            <a:ext cx="3351848" cy="852941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706" y="535855"/>
            <a:ext cx="9861233" cy="8529411"/>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14/04/23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527457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Diapositiva de título">
    <p:bg>
      <p:bgPr>
        <a:solidFill>
          <a:schemeClr val="bg1"/>
        </a:solidFill>
        <a:effectLst/>
      </p:bgPr>
    </p:bg>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06" y="2955359"/>
            <a:ext cx="14618589" cy="1945386"/>
          </a:xfrm>
          <a:prstGeom prst="rect">
            <a:avLst/>
          </a:prstGeom>
          <a:noFill/>
        </p:spPr>
        <p:txBody>
          <a:bodyPr/>
          <a:lstStyle>
            <a:lvl1pPr algn="ctr">
              <a:defRPr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0"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06" y="5164008"/>
            <a:ext cx="14618589" cy="1670004"/>
          </a:xfrm>
          <a:prstGeom prst="rect">
            <a:avLst/>
          </a:prstGeom>
        </p:spPr>
        <p:txBody>
          <a:bodyPr>
            <a:normAutofit/>
          </a:bodyPr>
          <a:lstStyle>
            <a:lvl1pPr marL="0" indent="0" algn="ctr">
              <a:buNone/>
              <a:defRPr sz="2400" b="0" i="0">
                <a:solidFill>
                  <a:srgbClr val="BC945A"/>
                </a:solidFill>
                <a:latin typeface="Montserrat SemiBold" panose="00000700000000000000" pitchFamily="2" charset="0"/>
              </a:defRPr>
            </a:lvl1pPr>
          </a:lstStyle>
          <a:p>
            <a:r>
              <a:rPr lang="es-ES" dirty="0"/>
              <a:t>LOREM IPSUM</a:t>
            </a:r>
          </a:p>
        </p:txBody>
      </p:sp>
      <p:pic>
        <p:nvPicPr>
          <p:cNvPr id="6" name="Imagen 5" descr="Patrón de fondo&#10;&#10;Descripción generada automáticamente">
            <a:extLst>
              <a:ext uri="{FF2B5EF4-FFF2-40B4-BE49-F238E27FC236}">
                <a16:creationId xmlns:a16="http://schemas.microsoft.com/office/drawing/2014/main" id="{C888486E-C656-50C0-94AF-393FCA0CDCEE}"/>
              </a:ext>
            </a:extLst>
          </p:cNvPr>
          <p:cNvPicPr>
            <a:picLocks noChangeAspect="1"/>
          </p:cNvPicPr>
          <p:nvPr userDrawn="1"/>
        </p:nvPicPr>
        <p:blipFill>
          <a:blip r:embed="rId2"/>
          <a:stretch>
            <a:fillRect/>
          </a:stretch>
        </p:blipFill>
        <p:spPr>
          <a:xfrm>
            <a:off x="794" y="795"/>
            <a:ext cx="15543212" cy="10063161"/>
          </a:xfrm>
          <a:prstGeom prst="rect">
            <a:avLst/>
          </a:prstGeom>
        </p:spPr>
      </p:pic>
      <p:pic>
        <p:nvPicPr>
          <p:cNvPr id="8" name="7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0716" y="7885158"/>
            <a:ext cx="6860184" cy="1633293"/>
          </a:xfrm>
          <a:prstGeom prst="rect">
            <a:avLst/>
          </a:prstGeom>
        </p:spPr>
      </p:pic>
    </p:spTree>
    <p:extLst>
      <p:ext uri="{BB962C8B-B14F-4D97-AF65-F5344CB8AC3E}">
        <p14:creationId xmlns:p14="http://schemas.microsoft.com/office/powerpoint/2010/main" val="1554388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Encabezado de sección">
    <p:bg>
      <p:bgPr>
        <a:solidFill>
          <a:schemeClr val="bg1"/>
        </a:solidFill>
        <a:effectLst/>
      </p:bgPr>
    </p:bg>
    <p:spTree>
      <p:nvGrpSpPr>
        <p:cNvPr id="1" name=""/>
        <p:cNvGrpSpPr/>
        <p:nvPr/>
      </p:nvGrpSpPr>
      <p:grpSpPr>
        <a:xfrm>
          <a:off x="0" y="0"/>
          <a:ext cx="0" cy="0"/>
          <a:chOff x="0" y="0"/>
          <a:chExt cx="0" cy="0"/>
        </a:xfrm>
      </p:grpSpPr>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5544800" cy="10064750"/>
          </a:xfrm>
          <a:prstGeom prst="rect">
            <a:avLst/>
          </a:prstGeom>
        </p:spPr>
      </p:pic>
      <p:sp>
        <p:nvSpPr>
          <p:cNvPr id="12"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1060609" y="1151631"/>
            <a:ext cx="13415488" cy="2650612"/>
          </a:xfrm>
          <a:prstGeom prst="rect">
            <a:avLst/>
          </a:prstGeom>
        </p:spPr>
        <p:txBody>
          <a:bodyPr anchor="b">
            <a:normAutofit/>
          </a:bodyPr>
          <a:lstStyle>
            <a:lvl1pPr algn="ctr">
              <a:defRPr sz="4400" b="1" i="0">
                <a:solidFill>
                  <a:srgbClr val="245C4F"/>
                </a:solidFill>
                <a:latin typeface="Montserrat SemiBold" pitchFamily="2" charset="77"/>
              </a:defRPr>
            </a:lvl1pPr>
          </a:lstStyle>
          <a:p>
            <a:r>
              <a:rPr lang="es-ES" dirty="0"/>
              <a:t>HAGA CLIC PARA MODIFICAR EL ESTILO DE TÍTULO DEL PATRÓN</a:t>
            </a:r>
            <a:endParaRPr lang="es-MX" dirty="0"/>
          </a:p>
        </p:txBody>
      </p:sp>
      <p:sp>
        <p:nvSpPr>
          <p:cNvPr id="13"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1060610" y="4339028"/>
            <a:ext cx="13407390" cy="3240531"/>
          </a:xfrm>
          <a:prstGeom prst="rect">
            <a:avLst/>
          </a:prstGeom>
        </p:spPr>
        <p:txBody>
          <a:bodyPr/>
          <a:lstStyle>
            <a:lvl1pPr marL="0" indent="0">
              <a:buNone/>
              <a:defRPr sz="2400" b="0" i="0">
                <a:solidFill>
                  <a:schemeClr val="tx1">
                    <a:tint val="75000"/>
                  </a:schemeClr>
                </a:solidFill>
                <a:latin typeface="Montserrat" pitchFamily="2" charset="77"/>
              </a:defRPr>
            </a:lvl1pPr>
            <a:lvl2pPr marL="457143" indent="0">
              <a:buNone/>
              <a:defRPr sz="2000">
                <a:solidFill>
                  <a:schemeClr val="tx1">
                    <a:tint val="75000"/>
                  </a:schemeClr>
                </a:solidFill>
              </a:defRPr>
            </a:lvl2pPr>
            <a:lvl3pPr marL="914286" indent="0">
              <a:buNone/>
              <a:defRPr sz="1800">
                <a:solidFill>
                  <a:schemeClr val="tx1">
                    <a:tint val="75000"/>
                  </a:schemeClr>
                </a:solidFill>
              </a:defRPr>
            </a:lvl3pPr>
            <a:lvl4pPr marL="1371429" indent="0">
              <a:buNone/>
              <a:defRPr sz="1600">
                <a:solidFill>
                  <a:schemeClr val="tx1">
                    <a:tint val="75000"/>
                  </a:schemeClr>
                </a:solidFill>
              </a:defRPr>
            </a:lvl4pPr>
            <a:lvl5pPr marL="1828571" indent="0">
              <a:buNone/>
              <a:defRPr sz="1600">
                <a:solidFill>
                  <a:schemeClr val="tx1">
                    <a:tint val="75000"/>
                  </a:schemeClr>
                </a:solidFill>
              </a:defRPr>
            </a:lvl5pPr>
            <a:lvl6pPr marL="2285714" indent="0">
              <a:buNone/>
              <a:defRPr sz="1600">
                <a:solidFill>
                  <a:schemeClr val="tx1">
                    <a:tint val="75000"/>
                  </a:schemeClr>
                </a:solidFill>
              </a:defRPr>
            </a:lvl6pPr>
            <a:lvl7pPr marL="2742857" indent="0">
              <a:buNone/>
              <a:defRPr sz="1600">
                <a:solidFill>
                  <a:schemeClr val="tx1">
                    <a:tint val="75000"/>
                  </a:schemeClr>
                </a:solidFill>
              </a:defRPr>
            </a:lvl7pPr>
            <a:lvl8pPr marL="3200000" indent="0">
              <a:buNone/>
              <a:defRPr sz="1600">
                <a:solidFill>
                  <a:schemeClr val="tx1">
                    <a:tint val="75000"/>
                  </a:schemeClr>
                </a:solidFill>
              </a:defRPr>
            </a:lvl8pPr>
            <a:lvl9pPr marL="3657143"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pic>
        <p:nvPicPr>
          <p:cNvPr id="15" name="14 Image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04533" y="303272"/>
            <a:ext cx="4230367" cy="1007177"/>
          </a:xfrm>
          <a:prstGeom prst="rect">
            <a:avLst/>
          </a:prstGeom>
        </p:spPr>
      </p:pic>
    </p:spTree>
    <p:extLst>
      <p:ext uri="{BB962C8B-B14F-4D97-AF65-F5344CB8AC3E}">
        <p14:creationId xmlns:p14="http://schemas.microsoft.com/office/powerpoint/2010/main" val="4275934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ntenido con título">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799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ido con título">
    <p:bg>
      <p:bgPr>
        <a:solidFill>
          <a:schemeClr val="bg1"/>
        </a:solid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62B8DF0E-90BF-EC4E-8934-156187A1162F}" type="datetimeFigureOut">
              <a:rPr lang="es-MX" smtClean="0"/>
              <a:t>14/04/23</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387707" y="4620032"/>
            <a:ext cx="12911569" cy="824686"/>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14865448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solidFill>
          <a:schemeClr val="bg1"/>
        </a:solid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7008115" y="1462576"/>
            <a:ext cx="7293102" cy="4186656"/>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1068705" y="9328535"/>
            <a:ext cx="3497580" cy="535855"/>
          </a:xfrm>
        </p:spPr>
        <p:txBody>
          <a:bodyPr/>
          <a:lstStyle/>
          <a:p>
            <a:fld id="{62B8DF0E-90BF-EC4E-8934-156187A1162F}" type="datetimeFigureOut">
              <a:rPr lang="es-MX" smtClean="0"/>
              <a:t>14/04/23</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5149215" y="9328535"/>
            <a:ext cx="5246370" cy="535855"/>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10978516" y="9328535"/>
            <a:ext cx="3497580" cy="535855"/>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1287636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Encabezado de sección">
    <p:bg>
      <p:bgPr>
        <a:solidFill>
          <a:schemeClr val="bg1"/>
        </a:solid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D52AFEB7-75D0-BE47-81B9-4E56BC16D87C}"/>
              </a:ext>
            </a:extLst>
          </p:cNvPr>
          <p:cNvSpPr>
            <a:spLocks noGrp="1"/>
          </p:cNvSpPr>
          <p:nvPr>
            <p:ph type="dt" sz="half" idx="10"/>
          </p:nvPr>
        </p:nvSpPr>
        <p:spPr/>
        <p:txBody>
          <a:bodyPr/>
          <a:lstStyle/>
          <a:p>
            <a:fld id="{62B8DF0E-90BF-EC4E-8934-156187A1162F}" type="datetimeFigureOut">
              <a:rPr lang="es-MX" smtClean="0"/>
              <a:t>14/04/23</a:t>
            </a:fld>
            <a:endParaRPr lang="es-MX"/>
          </a:p>
        </p:txBody>
      </p:sp>
      <p:sp>
        <p:nvSpPr>
          <p:cNvPr id="5" name="Marcador de pie de página 4">
            <a:extLst>
              <a:ext uri="{FF2B5EF4-FFF2-40B4-BE49-F238E27FC236}">
                <a16:creationId xmlns:a16="http://schemas.microsoft.com/office/drawing/2014/main" id="{7BF20D03-13BE-A948-A10F-E6525E78D1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66C5EE-81CC-6D43-8FD4-29ED2886213E}"/>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1060609" y="1151631"/>
            <a:ext cx="13415488" cy="2650612"/>
          </a:xfrm>
          <a:prstGeom prst="rect">
            <a:avLst/>
          </a:prstGeom>
        </p:spPr>
        <p:txBody>
          <a:bodyPr anchor="b">
            <a:normAutofit/>
          </a:bodyPr>
          <a:lstStyle>
            <a:lvl1pPr algn="ct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1060610" y="4339028"/>
            <a:ext cx="13407390" cy="3240531"/>
          </a:xfrm>
          <a:prstGeom prst="rect">
            <a:avLst/>
          </a:prstGeom>
        </p:spPr>
        <p:txBody>
          <a:bodyPr/>
          <a:lstStyle>
            <a:lvl1pPr marL="0" indent="0">
              <a:buNone/>
              <a:defRPr sz="2400" b="0" i="0">
                <a:solidFill>
                  <a:schemeClr val="tx1">
                    <a:tint val="75000"/>
                  </a:schemeClr>
                </a:solidFill>
                <a:latin typeface="Montserrat" pitchFamily="2" charset="77"/>
              </a:defRPr>
            </a:lvl1pPr>
            <a:lvl2pPr marL="457143" indent="0">
              <a:buNone/>
              <a:defRPr sz="2000">
                <a:solidFill>
                  <a:schemeClr val="tx1">
                    <a:tint val="75000"/>
                  </a:schemeClr>
                </a:solidFill>
              </a:defRPr>
            </a:lvl2pPr>
            <a:lvl3pPr marL="914286" indent="0">
              <a:buNone/>
              <a:defRPr sz="1800">
                <a:solidFill>
                  <a:schemeClr val="tx1">
                    <a:tint val="75000"/>
                  </a:schemeClr>
                </a:solidFill>
              </a:defRPr>
            </a:lvl3pPr>
            <a:lvl4pPr marL="1371429" indent="0">
              <a:buNone/>
              <a:defRPr sz="1600">
                <a:solidFill>
                  <a:schemeClr val="tx1">
                    <a:tint val="75000"/>
                  </a:schemeClr>
                </a:solidFill>
              </a:defRPr>
            </a:lvl4pPr>
            <a:lvl5pPr marL="1828571" indent="0">
              <a:buNone/>
              <a:defRPr sz="1600">
                <a:solidFill>
                  <a:schemeClr val="tx1">
                    <a:tint val="75000"/>
                  </a:schemeClr>
                </a:solidFill>
              </a:defRPr>
            </a:lvl5pPr>
            <a:lvl6pPr marL="2285714" indent="0">
              <a:buNone/>
              <a:defRPr sz="1600">
                <a:solidFill>
                  <a:schemeClr val="tx1">
                    <a:tint val="75000"/>
                  </a:schemeClr>
                </a:solidFill>
              </a:defRPr>
            </a:lvl6pPr>
            <a:lvl7pPr marL="2742857" indent="0">
              <a:buNone/>
              <a:defRPr sz="1600">
                <a:solidFill>
                  <a:schemeClr val="tx1">
                    <a:tint val="75000"/>
                  </a:schemeClr>
                </a:solidFill>
              </a:defRPr>
            </a:lvl7pPr>
            <a:lvl8pPr marL="3200000" indent="0">
              <a:buNone/>
              <a:defRPr sz="1600">
                <a:solidFill>
                  <a:schemeClr val="tx1">
                    <a:tint val="75000"/>
                  </a:schemeClr>
                </a:solidFill>
              </a:defRPr>
            </a:lvl8pPr>
            <a:lvl9pPr marL="3657143"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spTree>
    <p:extLst>
      <p:ext uri="{BB962C8B-B14F-4D97-AF65-F5344CB8AC3E}">
        <p14:creationId xmlns:p14="http://schemas.microsoft.com/office/powerpoint/2010/main" val="2820927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5546323" cy="10059920"/>
          </a:xfrm>
          <a:prstGeom prst="rect">
            <a:avLst/>
          </a:prstGeom>
        </p:spPr>
      </p:pic>
      <p:pic>
        <p:nvPicPr>
          <p:cNvPr id="17" name="bg object 17"/>
          <p:cNvPicPr/>
          <p:nvPr/>
        </p:nvPicPr>
        <p:blipFill>
          <a:blip r:embed="rId8" cstate="print"/>
          <a:stretch>
            <a:fillRect/>
          </a:stretch>
        </p:blipFill>
        <p:spPr>
          <a:xfrm>
            <a:off x="10805160" y="303275"/>
            <a:ext cx="4230624" cy="1005840"/>
          </a:xfrm>
          <a:prstGeom prst="rect">
            <a:avLst/>
          </a:prstGeom>
        </p:spPr>
      </p:pic>
      <p:sp>
        <p:nvSpPr>
          <p:cNvPr id="2" name="Holder 2"/>
          <p:cNvSpPr>
            <a:spLocks noGrp="1"/>
          </p:cNvSpPr>
          <p:nvPr>
            <p:ph type="title"/>
          </p:nvPr>
        </p:nvSpPr>
        <p:spPr>
          <a:xfrm>
            <a:off x="645058" y="509397"/>
            <a:ext cx="14261033" cy="635000"/>
          </a:xfrm>
          <a:prstGeom prst="rect">
            <a:avLst/>
          </a:prstGeom>
        </p:spPr>
        <p:txBody>
          <a:bodyPr wrap="square" lIns="0" tIns="0" rIns="0" bIns="0">
            <a:spAutoFit/>
          </a:bodyPr>
          <a:lstStyle>
            <a:lvl1pPr>
              <a:defRPr sz="4000" b="1" i="0">
                <a:solidFill>
                  <a:srgbClr val="285C4D"/>
                </a:solidFill>
                <a:latin typeface="Verdana"/>
                <a:cs typeface="Verdana"/>
              </a:defRPr>
            </a:lvl1pPr>
          </a:lstStyle>
          <a:p>
            <a:endParaRPr/>
          </a:p>
        </p:txBody>
      </p:sp>
      <p:sp>
        <p:nvSpPr>
          <p:cNvPr id="3" name="Holder 3"/>
          <p:cNvSpPr>
            <a:spLocks noGrp="1"/>
          </p:cNvSpPr>
          <p:nvPr>
            <p:ph type="body" idx="1"/>
          </p:nvPr>
        </p:nvSpPr>
        <p:spPr>
          <a:xfrm>
            <a:off x="3386709" y="3666363"/>
            <a:ext cx="7371715" cy="488569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287391" y="9360218"/>
            <a:ext cx="4976368" cy="50323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77557" y="9360218"/>
            <a:ext cx="3576764" cy="50323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4/14/23</a:t>
            </a:fld>
            <a:endParaRPr lang="en-US"/>
          </a:p>
        </p:txBody>
      </p:sp>
      <p:sp>
        <p:nvSpPr>
          <p:cNvPr id="6" name="Holder 6"/>
          <p:cNvSpPr>
            <a:spLocks noGrp="1"/>
          </p:cNvSpPr>
          <p:nvPr>
            <p:ph type="sldNum" sz="quarter" idx="7"/>
          </p:nvPr>
        </p:nvSpPr>
        <p:spPr>
          <a:xfrm>
            <a:off x="14547850" y="9597643"/>
            <a:ext cx="208280" cy="257809"/>
          </a:xfrm>
          <a:prstGeom prst="rect">
            <a:avLst/>
          </a:prstGeom>
        </p:spPr>
        <p:txBody>
          <a:bodyPr wrap="square" lIns="0" tIns="0" rIns="0" bIns="0">
            <a:spAutoFit/>
          </a:bodyPr>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857"/>
            <a:ext cx="13407390" cy="194538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705" y="2679274"/>
            <a:ext cx="13407390" cy="638599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705" y="9328535"/>
            <a:ext cx="3497580" cy="535855"/>
          </a:xfrm>
          <a:prstGeom prst="rect">
            <a:avLst/>
          </a:prstGeom>
        </p:spPr>
        <p:txBody>
          <a:bodyPr vert="horz" lIns="91440" tIns="45720" rIns="91440" bIns="45720" rtlCol="0" anchor="ctr"/>
          <a:lstStyle>
            <a:lvl1pPr algn="l">
              <a:defRPr sz="1760">
                <a:solidFill>
                  <a:schemeClr val="tx1">
                    <a:tint val="75000"/>
                  </a:schemeClr>
                </a:solidFill>
              </a:defRPr>
            </a:lvl1pPr>
          </a:lstStyle>
          <a:p>
            <a:fld id="{62B8DF0E-90BF-EC4E-8934-156187A1162F}" type="datetimeFigureOut">
              <a:rPr lang="es-MX" smtClean="0"/>
              <a:t>14/04/23</a:t>
            </a:fld>
            <a:endParaRPr lang="es-MX"/>
          </a:p>
        </p:txBody>
      </p:sp>
      <p:sp>
        <p:nvSpPr>
          <p:cNvPr id="5" name="Footer Placeholder 4"/>
          <p:cNvSpPr>
            <a:spLocks noGrp="1"/>
          </p:cNvSpPr>
          <p:nvPr>
            <p:ph type="ftr" sz="quarter" idx="3"/>
          </p:nvPr>
        </p:nvSpPr>
        <p:spPr>
          <a:xfrm>
            <a:off x="5149215" y="9328535"/>
            <a:ext cx="5246370" cy="535855"/>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978516" y="9328535"/>
            <a:ext cx="3497580" cy="535855"/>
          </a:xfrm>
          <a:prstGeom prst="rect">
            <a:avLst/>
          </a:prstGeom>
        </p:spPr>
        <p:txBody>
          <a:bodyPr vert="horz" lIns="91440" tIns="45720" rIns="91440" bIns="45720" rtlCol="0" anchor="ctr"/>
          <a:lstStyle>
            <a:lvl1pPr algn="r">
              <a:defRPr sz="1760">
                <a:solidFill>
                  <a:schemeClr val="tx1">
                    <a:tint val="75000"/>
                  </a:schemeClr>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308839262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Lst>
  <p:txStyles>
    <p:titleStyle>
      <a:lvl1pPr algn="l" defTabSz="1341199"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99" indent="-335299" algn="l" defTabSz="1341199"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99" indent="-335299" algn="l" defTabSz="1341199" rtl="0" eaLnBrk="1" latinLnBrk="0" hangingPunct="1">
        <a:lnSpc>
          <a:spcPct val="90000"/>
        </a:lnSpc>
        <a:spcBef>
          <a:spcPts val="733"/>
        </a:spcBef>
        <a:buFont typeface="Arial" panose="020B0604020202020204" pitchFamily="34" charset="0"/>
        <a:buChar char="•"/>
        <a:defRPr sz="3521" kern="1200">
          <a:solidFill>
            <a:schemeClr val="tx1"/>
          </a:solidFill>
          <a:latin typeface="+mn-lt"/>
          <a:ea typeface="+mn-ea"/>
          <a:cs typeface="+mn-cs"/>
        </a:defRPr>
      </a:lvl2pPr>
      <a:lvl3pPr marL="1676499" indent="-335299" algn="l" defTabSz="1341199" rtl="0" eaLnBrk="1" latinLnBrk="0" hangingPunct="1">
        <a:lnSpc>
          <a:spcPct val="90000"/>
        </a:lnSpc>
        <a:spcBef>
          <a:spcPts val="733"/>
        </a:spcBef>
        <a:buFont typeface="Arial" panose="020B0604020202020204" pitchFamily="34" charset="0"/>
        <a:buChar char="•"/>
        <a:defRPr sz="2934" kern="1200">
          <a:solidFill>
            <a:schemeClr val="tx1"/>
          </a:solidFill>
          <a:latin typeface="+mn-lt"/>
          <a:ea typeface="+mn-ea"/>
          <a:cs typeface="+mn-cs"/>
        </a:defRPr>
      </a:lvl3pPr>
      <a:lvl4pPr marL="2347098" indent="-335299" algn="l" defTabSz="1341199"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698" indent="-335299" algn="l" defTabSz="1341199"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298" indent="-335299" algn="l" defTabSz="1341199"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897" indent="-335299" algn="l" defTabSz="1341199"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497" indent="-335299" algn="l" defTabSz="1341199"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700097" indent="-335299" algn="l" defTabSz="1341199"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99" rtl="0" eaLnBrk="1" latinLnBrk="0" hangingPunct="1">
        <a:defRPr sz="2640" kern="1200">
          <a:solidFill>
            <a:schemeClr val="tx1"/>
          </a:solidFill>
          <a:latin typeface="+mn-lt"/>
          <a:ea typeface="+mn-ea"/>
          <a:cs typeface="+mn-cs"/>
        </a:defRPr>
      </a:lvl1pPr>
      <a:lvl2pPr marL="670600" algn="l" defTabSz="1341199" rtl="0" eaLnBrk="1" latinLnBrk="0" hangingPunct="1">
        <a:defRPr sz="2640" kern="1200">
          <a:solidFill>
            <a:schemeClr val="tx1"/>
          </a:solidFill>
          <a:latin typeface="+mn-lt"/>
          <a:ea typeface="+mn-ea"/>
          <a:cs typeface="+mn-cs"/>
        </a:defRPr>
      </a:lvl2pPr>
      <a:lvl3pPr marL="1341199" algn="l" defTabSz="1341199" rtl="0" eaLnBrk="1" latinLnBrk="0" hangingPunct="1">
        <a:defRPr sz="2640" kern="1200">
          <a:solidFill>
            <a:schemeClr val="tx1"/>
          </a:solidFill>
          <a:latin typeface="+mn-lt"/>
          <a:ea typeface="+mn-ea"/>
          <a:cs typeface="+mn-cs"/>
        </a:defRPr>
      </a:lvl3pPr>
      <a:lvl4pPr marL="2011799" algn="l" defTabSz="1341199" rtl="0" eaLnBrk="1" latinLnBrk="0" hangingPunct="1">
        <a:defRPr sz="2640" kern="1200">
          <a:solidFill>
            <a:schemeClr val="tx1"/>
          </a:solidFill>
          <a:latin typeface="+mn-lt"/>
          <a:ea typeface="+mn-ea"/>
          <a:cs typeface="+mn-cs"/>
        </a:defRPr>
      </a:lvl4pPr>
      <a:lvl5pPr marL="2682399" algn="l" defTabSz="1341199" rtl="0" eaLnBrk="1" latinLnBrk="0" hangingPunct="1">
        <a:defRPr sz="2640" kern="1200">
          <a:solidFill>
            <a:schemeClr val="tx1"/>
          </a:solidFill>
          <a:latin typeface="+mn-lt"/>
          <a:ea typeface="+mn-ea"/>
          <a:cs typeface="+mn-cs"/>
        </a:defRPr>
      </a:lvl5pPr>
      <a:lvl6pPr marL="3352998" algn="l" defTabSz="1341199" rtl="0" eaLnBrk="1" latinLnBrk="0" hangingPunct="1">
        <a:defRPr sz="2640" kern="1200">
          <a:solidFill>
            <a:schemeClr val="tx1"/>
          </a:solidFill>
          <a:latin typeface="+mn-lt"/>
          <a:ea typeface="+mn-ea"/>
          <a:cs typeface="+mn-cs"/>
        </a:defRPr>
      </a:lvl6pPr>
      <a:lvl7pPr marL="4023598" algn="l" defTabSz="1341199" rtl="0" eaLnBrk="1" latinLnBrk="0" hangingPunct="1">
        <a:defRPr sz="2640" kern="1200">
          <a:solidFill>
            <a:schemeClr val="tx1"/>
          </a:solidFill>
          <a:latin typeface="+mn-lt"/>
          <a:ea typeface="+mn-ea"/>
          <a:cs typeface="+mn-cs"/>
        </a:defRPr>
      </a:lvl7pPr>
      <a:lvl8pPr marL="4694198" algn="l" defTabSz="1341199" rtl="0" eaLnBrk="1" latinLnBrk="0" hangingPunct="1">
        <a:defRPr sz="2640" kern="1200">
          <a:solidFill>
            <a:schemeClr val="tx1"/>
          </a:solidFill>
          <a:latin typeface="+mn-lt"/>
          <a:ea typeface="+mn-ea"/>
          <a:cs typeface="+mn-cs"/>
        </a:defRPr>
      </a:lvl8pPr>
      <a:lvl9pPr marL="5364796" algn="l" defTabSz="1341199"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customXml" Target="../ink/ink1.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030C26F-05D6-3E42-AC4F-B7CE78B0F1EB}"/>
              </a:ext>
            </a:extLst>
          </p:cNvPr>
          <p:cNvSpPr>
            <a:spLocks noGrp="1"/>
          </p:cNvSpPr>
          <p:nvPr>
            <p:ph idx="1"/>
          </p:nvPr>
        </p:nvSpPr>
        <p:spPr>
          <a:xfrm>
            <a:off x="1731660" y="5163932"/>
            <a:ext cx="12081480" cy="1669044"/>
          </a:xfrm>
          <a:prstGeom prst="rect">
            <a:avLst/>
          </a:prstGeom>
        </p:spPr>
        <p:txBody>
          <a:bodyPr>
            <a:noAutofit/>
          </a:bodyPr>
          <a:lstStyle/>
          <a:p>
            <a:pPr defTabSz="914309">
              <a:lnSpc>
                <a:spcPct val="100000"/>
              </a:lnSpc>
              <a:spcBef>
                <a:spcPts val="0"/>
              </a:spcBef>
              <a:defRPr/>
            </a:pPr>
            <a:r>
              <a:rPr lang="es-MX" altLang="es-MX" sz="2100" dirty="0"/>
              <a:t>Informe de la autorización de arrendamiento emergente para la sustitución del Almacén Delegacional siniestrado del Órgano de Operación Administrativa Desconcentrada Estatal Coahuila.</a:t>
            </a:r>
          </a:p>
        </p:txBody>
      </p:sp>
      <p:pic>
        <p:nvPicPr>
          <p:cNvPr id="13" name="Imagen 12">
            <a:extLst>
              <a:ext uri="{FF2B5EF4-FFF2-40B4-BE49-F238E27FC236}">
                <a16:creationId xmlns:a16="http://schemas.microsoft.com/office/drawing/2014/main" id="{6D71E830-483B-0E4D-858C-7DCA12633C21}"/>
              </a:ext>
            </a:extLst>
          </p:cNvPr>
          <p:cNvPicPr>
            <a:picLocks noChangeAspect="1"/>
          </p:cNvPicPr>
          <p:nvPr/>
        </p:nvPicPr>
        <p:blipFill>
          <a:blip r:embed="rId3"/>
          <a:stretch>
            <a:fillRect/>
          </a:stretch>
        </p:blipFill>
        <p:spPr>
          <a:xfrm>
            <a:off x="6685772" y="6569473"/>
            <a:ext cx="0" cy="0"/>
          </a:xfrm>
          <a:prstGeom prst="rect">
            <a:avLst/>
          </a:prstGeom>
        </p:spPr>
      </p:pic>
      <p:sp>
        <p:nvSpPr>
          <p:cNvPr id="4" name="Rectángulo 3">
            <a:extLst>
              <a:ext uri="{FF2B5EF4-FFF2-40B4-BE49-F238E27FC236}">
                <a16:creationId xmlns:a16="http://schemas.microsoft.com/office/drawing/2014/main" id="{50E85412-83D4-303D-AA20-7051E4F6C792}"/>
              </a:ext>
            </a:extLst>
          </p:cNvPr>
          <p:cNvSpPr/>
          <p:nvPr/>
        </p:nvSpPr>
        <p:spPr>
          <a:xfrm>
            <a:off x="7528126" y="841549"/>
            <a:ext cx="7692257" cy="877073"/>
          </a:xfrm>
          <a:prstGeom prst="rect">
            <a:avLst/>
          </a:prstGeom>
        </p:spPr>
        <p:txBody>
          <a:bodyPr wrap="square">
            <a:spAutoFit/>
          </a:bodyPr>
          <a:lstStyle/>
          <a:p>
            <a:pPr algn="r" defTabSz="457154"/>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INSTITUTO MEXICANO DEL SEGURO SOCIAL</a:t>
            </a:r>
            <a:endParaRPr lang="es-MX" sz="459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endParaRPr>
          </a:p>
          <a:p>
            <a:pPr algn="r" defTabSz="457154"/>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DIRECCIÓN DE ADMINISTRACIÓN</a:t>
            </a:r>
          </a:p>
        </p:txBody>
      </p:sp>
      <p:sp>
        <p:nvSpPr>
          <p:cNvPr id="5" name="Título 1">
            <a:extLst>
              <a:ext uri="{FF2B5EF4-FFF2-40B4-BE49-F238E27FC236}">
                <a16:creationId xmlns:a16="http://schemas.microsoft.com/office/drawing/2014/main" id="{705F80DD-341E-0E75-32FF-2C3A0CF202D4}"/>
              </a:ext>
            </a:extLst>
          </p:cNvPr>
          <p:cNvSpPr txBox="1">
            <a:spLocks/>
          </p:cNvSpPr>
          <p:nvPr/>
        </p:nvSpPr>
        <p:spPr>
          <a:xfrm>
            <a:off x="776615" y="3130807"/>
            <a:ext cx="14420955" cy="1621274"/>
          </a:xfrm>
          <a:prstGeom prst="rect">
            <a:avLst/>
          </a:prstGeom>
          <a:noFill/>
        </p:spPr>
        <p:txBody>
          <a:bodyPr vert="horz" lIns="91431" tIns="45715" rIns="91431" bIns="45715" rtlCol="0" anchor="ctr">
            <a:noAutofit/>
          </a:bodyPr>
          <a:lstStyle>
            <a:lvl1pPr algn="ctr" defTabSz="1341333" rtl="0" eaLnBrk="1" latinLnBrk="0" hangingPunct="1">
              <a:lnSpc>
                <a:spcPct val="90000"/>
              </a:lnSpc>
              <a:spcBef>
                <a:spcPct val="0"/>
              </a:spcBef>
              <a:buNone/>
              <a:defRPr sz="6454" b="0" i="0" kern="1200">
                <a:solidFill>
                  <a:srgbClr val="245C4F"/>
                </a:solidFill>
                <a:latin typeface="Montserrat SemiBold" panose="00000700000000000000" pitchFamily="2" charset="0"/>
                <a:ea typeface="+mj-ea"/>
                <a:cs typeface="+mj-cs"/>
              </a:defRPr>
            </a:lvl1pPr>
          </a:lstStyle>
          <a:p>
            <a:pPr defTabSz="1341199">
              <a:defRPr/>
            </a:pPr>
            <a:br>
              <a:rPr lang="es-MX" sz="4400" b="1" dirty="0">
                <a:solidFill>
                  <a:srgbClr val="285C4D"/>
                </a:solidFill>
                <a:cs typeface="Calibri"/>
              </a:rPr>
            </a:br>
            <a:r>
              <a:rPr lang="es-MX" sz="4400" b="1" dirty="0">
                <a:solidFill>
                  <a:srgbClr val="285C4D"/>
                </a:solidFill>
                <a:cs typeface="Calibri"/>
              </a:rPr>
              <a:t>Comité de Administración </a:t>
            </a:r>
          </a:p>
          <a:p>
            <a:pPr defTabSz="1341199">
              <a:defRPr/>
            </a:pPr>
            <a:r>
              <a:rPr lang="es-MX" sz="4400" b="1" dirty="0">
                <a:solidFill>
                  <a:srgbClr val="285C4D"/>
                </a:solidFill>
                <a:cs typeface="Calibri"/>
              </a:rPr>
              <a:t>del Honorable Consejo Técnico</a:t>
            </a:r>
            <a:br>
              <a:rPr lang="es-MX" sz="4400" b="1" dirty="0">
                <a:solidFill>
                  <a:srgbClr val="285C4D"/>
                </a:solidFill>
              </a:rPr>
            </a:br>
            <a:endParaRPr lang="es-MX" sz="4400" b="1" dirty="0">
              <a:solidFill>
                <a:srgbClr val="285C4D"/>
              </a:solidFill>
            </a:endParaRPr>
          </a:p>
        </p:txBody>
      </p:sp>
      <p:sp>
        <p:nvSpPr>
          <p:cNvPr id="7" name="CuadroTexto 6">
            <a:extLst>
              <a:ext uri="{FF2B5EF4-FFF2-40B4-BE49-F238E27FC236}">
                <a16:creationId xmlns:a16="http://schemas.microsoft.com/office/drawing/2014/main" id="{7C147DE5-7D86-61B6-75C4-5D692E4B8C22}"/>
              </a:ext>
            </a:extLst>
          </p:cNvPr>
          <p:cNvSpPr txBox="1"/>
          <p:nvPr/>
        </p:nvSpPr>
        <p:spPr>
          <a:xfrm>
            <a:off x="6816413" y="8452832"/>
            <a:ext cx="5278043" cy="415456"/>
          </a:xfrm>
          <a:prstGeom prst="rect">
            <a:avLst/>
          </a:prstGeom>
          <a:noFill/>
        </p:spPr>
        <p:txBody>
          <a:bodyPr wrap="square">
            <a:spAutoFit/>
          </a:bodyPr>
          <a:lstStyle/>
          <a:p>
            <a:pPr algn="ctr" defTabSz="457154"/>
            <a:r>
              <a:rPr lang="es-MX" sz="2100" b="1" dirty="0">
                <a:solidFill>
                  <a:srgbClr val="BC945A"/>
                </a:solidFill>
                <a:latin typeface="Montserrat SemiBold" panose="00000700000000000000" pitchFamily="2" charset="0"/>
              </a:rPr>
              <a:t>Ciudad de México, abril de 2023</a:t>
            </a:r>
          </a:p>
        </p:txBody>
      </p:sp>
    </p:spTree>
    <p:extLst>
      <p:ext uri="{BB962C8B-B14F-4D97-AF65-F5344CB8AC3E}">
        <p14:creationId xmlns:p14="http://schemas.microsoft.com/office/powerpoint/2010/main" val="2592456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ángulo 1">
            <a:extLst>
              <a:ext uri="{FF2B5EF4-FFF2-40B4-BE49-F238E27FC236}">
                <a16:creationId xmlns:a16="http://schemas.microsoft.com/office/drawing/2014/main" id="{FCD437F0-828F-CEA3-2C4D-C84B4D48038D}"/>
              </a:ext>
            </a:extLst>
          </p:cNvPr>
          <p:cNvSpPr/>
          <p:nvPr/>
        </p:nvSpPr>
        <p:spPr>
          <a:xfrm>
            <a:off x="630496" y="948844"/>
            <a:ext cx="9608994" cy="743485"/>
          </a:xfrm>
          <a:prstGeom prst="rect">
            <a:avLst/>
          </a:prstGeom>
          <a:noFill/>
        </p:spPr>
        <p:txBody>
          <a:bodyPr wrap="square" lIns="126758" tIns="63379" rIns="126758" bIns="63379">
            <a:spAutoFit/>
          </a:bodyPr>
          <a:lstStyle/>
          <a:p>
            <a:pPr defTabSz="1859111"/>
            <a:r>
              <a:rPr lang="es-MX" sz="4000" b="1" dirty="0">
                <a:solidFill>
                  <a:srgbClr val="246D5C"/>
                </a:solidFill>
                <a:latin typeface="Montserrat SemiBold" panose="00000700000000000000" pitchFamily="2" charset="0"/>
              </a:rPr>
              <a:t>Contenido</a:t>
            </a:r>
          </a:p>
        </p:txBody>
      </p:sp>
      <p:sp>
        <p:nvSpPr>
          <p:cNvPr id="7" name="CuadroTexto 13">
            <a:extLst>
              <a:ext uri="{FF2B5EF4-FFF2-40B4-BE49-F238E27FC236}">
                <a16:creationId xmlns:a16="http://schemas.microsoft.com/office/drawing/2014/main" id="{AED99367-1D68-A0AB-0437-5EAAE610844D}"/>
              </a:ext>
            </a:extLst>
          </p:cNvPr>
          <p:cNvSpPr txBox="1"/>
          <p:nvPr/>
        </p:nvSpPr>
        <p:spPr>
          <a:xfrm>
            <a:off x="3232507" y="2750509"/>
            <a:ext cx="10136937" cy="4400756"/>
          </a:xfrm>
          <a:prstGeom prst="rect">
            <a:avLst/>
          </a:prstGeom>
          <a:noFill/>
        </p:spPr>
        <p:txBody>
          <a:bodyPr wrap="square" rtlCol="0">
            <a:spAutoFit/>
          </a:bodyPr>
          <a:lstStyle/>
          <a:p>
            <a:pPr marL="0" lvl="1" defTabSz="457154"/>
            <a:endParaRPr lang="es-MX" sz="2800" dirty="0">
              <a:solidFill>
                <a:prstClr val="black"/>
              </a:solidFill>
              <a:latin typeface="Montserrat SemiBold" panose="00000700000000000000" pitchFamily="2" charset="0"/>
            </a:endParaRPr>
          </a:p>
          <a:p>
            <a:pPr marL="0" lvl="1" defTabSz="457154"/>
            <a:r>
              <a:rPr lang="es-ES" sz="2800" b="1" dirty="0">
                <a:solidFill>
                  <a:prstClr val="black"/>
                </a:solidFill>
                <a:latin typeface="Montserrat SemiBold" panose="00000700000000000000" pitchFamily="2" charset="0"/>
              </a:rPr>
              <a:t>I. Antecedentes</a:t>
            </a:r>
          </a:p>
          <a:p>
            <a:pPr marL="586774" lvl="1" indent="-586774" defTabSz="457154">
              <a:buFont typeface="+mj-lt"/>
              <a:buAutoNum type="romanUcPeriod"/>
            </a:pPr>
            <a:endParaRPr lang="es-ES" sz="2800" b="1" dirty="0">
              <a:solidFill>
                <a:prstClr val="black"/>
              </a:solidFill>
              <a:latin typeface="Montserrat SemiBold" panose="00000700000000000000" pitchFamily="2" charset="0"/>
            </a:endParaRPr>
          </a:p>
          <a:p>
            <a:pPr marL="0" lvl="1" defTabSz="457154"/>
            <a:endParaRPr lang="es-ES" sz="2800" b="1" dirty="0">
              <a:solidFill>
                <a:prstClr val="black"/>
              </a:solidFill>
              <a:latin typeface="Montserrat SemiBold" panose="00000700000000000000" pitchFamily="2" charset="0"/>
            </a:endParaRPr>
          </a:p>
          <a:p>
            <a:pPr marL="0" lvl="1" defTabSz="457154"/>
            <a:endParaRPr lang="es-ES" sz="2800" b="1" dirty="0">
              <a:solidFill>
                <a:prstClr val="black"/>
              </a:solidFill>
              <a:latin typeface="Montserrat SemiBold" panose="00000700000000000000" pitchFamily="2" charset="0"/>
            </a:endParaRPr>
          </a:p>
          <a:p>
            <a:pPr marL="0" lvl="1" defTabSz="457154"/>
            <a:r>
              <a:rPr lang="es-ES" sz="2800" b="1" dirty="0">
                <a:solidFill>
                  <a:prstClr val="black"/>
                </a:solidFill>
                <a:latin typeface="Montserrat SemiBold" panose="00000700000000000000" pitchFamily="2" charset="0"/>
              </a:rPr>
              <a:t>II. Desarrollo</a:t>
            </a:r>
          </a:p>
          <a:p>
            <a:pPr marL="0" lvl="1" defTabSz="457154"/>
            <a:endParaRPr lang="es-ES" sz="2800" b="1" dirty="0">
              <a:solidFill>
                <a:prstClr val="black"/>
              </a:solidFill>
              <a:latin typeface="Montserrat SemiBold" panose="00000700000000000000" pitchFamily="2" charset="0"/>
            </a:endParaRPr>
          </a:p>
          <a:p>
            <a:pPr marL="0" lvl="1" defTabSz="457154"/>
            <a:endParaRPr lang="es-MX" sz="2800" b="1" dirty="0">
              <a:solidFill>
                <a:prstClr val="black"/>
              </a:solidFill>
              <a:latin typeface="Montserrat SemiBold" panose="00000700000000000000" pitchFamily="2" charset="0"/>
            </a:endParaRPr>
          </a:p>
          <a:p>
            <a:pPr marL="0" lvl="1" defTabSz="457154"/>
            <a:endParaRPr lang="es-MX" sz="2800" b="1" dirty="0">
              <a:solidFill>
                <a:prstClr val="black"/>
              </a:solidFill>
              <a:latin typeface="Montserrat SemiBold" panose="00000700000000000000" pitchFamily="2" charset="0"/>
            </a:endParaRPr>
          </a:p>
          <a:p>
            <a:pPr marL="0" lvl="1" defTabSz="457154"/>
            <a:r>
              <a:rPr lang="es-MX" sz="2800" b="1" dirty="0">
                <a:solidFill>
                  <a:prstClr val="black"/>
                </a:solidFill>
                <a:latin typeface="Montserrat SemiBold" panose="00000700000000000000" pitchFamily="2" charset="0"/>
              </a:rPr>
              <a:t>III. Proyecto de Acuerdo</a:t>
            </a:r>
          </a:p>
        </p:txBody>
      </p:sp>
      <p:sp>
        <p:nvSpPr>
          <p:cNvPr id="10" name="Marcador de número de diapositiva 3">
            <a:extLst>
              <a:ext uri="{FF2B5EF4-FFF2-40B4-BE49-F238E27FC236}">
                <a16:creationId xmlns:a16="http://schemas.microsoft.com/office/drawing/2014/main" id="{756CEFCD-689F-2872-A2F0-9438780AA8AB}"/>
              </a:ext>
            </a:extLst>
          </p:cNvPr>
          <p:cNvSpPr txBox="1">
            <a:spLocks/>
          </p:cNvSpPr>
          <p:nvPr/>
        </p:nvSpPr>
        <p:spPr>
          <a:xfrm>
            <a:off x="14071339" y="9495374"/>
            <a:ext cx="789384" cy="465534"/>
          </a:xfrm>
          <a:prstGeom prst="rect">
            <a:avLst/>
          </a:prstGeom>
          <a:ln>
            <a:noFill/>
          </a:ln>
        </p:spPr>
        <p:txBody>
          <a:bodyPr vert="horz" lIns="145829" tIns="72890" rIns="145829" bIns="72890"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defTabSz="728937"/>
            <a:fld id="{C119739B-ACC7-1A4E-906B-A9546BA1AB75}" type="slidenum">
              <a:rPr lang="es-MX" sz="1500">
                <a:solidFill>
                  <a:prstClr val="black">
                    <a:lumMod val="50000"/>
                    <a:lumOff val="50000"/>
                  </a:prstClr>
                </a:solidFill>
              </a:rPr>
              <a:pPr defTabSz="728937"/>
              <a:t>2</a:t>
            </a:fld>
            <a:endParaRPr lang="es-MX" sz="1500" dirty="0">
              <a:solidFill>
                <a:prstClr val="black">
                  <a:lumMod val="50000"/>
                  <a:lumOff val="50000"/>
                </a:prstClr>
              </a:solidFill>
            </a:endParaRPr>
          </a:p>
        </p:txBody>
      </p:sp>
      <p:pic>
        <p:nvPicPr>
          <p:cNvPr id="9" name="Google Shape;143;p20">
            <a:extLst>
              <a:ext uri="{FF2B5EF4-FFF2-40B4-BE49-F238E27FC236}">
                <a16:creationId xmlns:a16="http://schemas.microsoft.com/office/drawing/2014/main" id="{E626D7B7-EABA-BD11-22B7-98F762888A76}"/>
              </a:ext>
            </a:extLst>
          </p:cNvPr>
          <p:cNvPicPr preferRelativeResize="0"/>
          <p:nvPr/>
        </p:nvPicPr>
        <p:blipFill rotWithShape="1">
          <a:blip r:embed="rId3">
            <a:alphaModFix/>
          </a:blip>
          <a:srcRect/>
          <a:stretch/>
        </p:blipFill>
        <p:spPr>
          <a:xfrm>
            <a:off x="9605072" y="3071297"/>
            <a:ext cx="729554" cy="672893"/>
          </a:xfrm>
          <a:prstGeom prst="rect">
            <a:avLst/>
          </a:prstGeom>
          <a:noFill/>
          <a:ln>
            <a:noFill/>
          </a:ln>
        </p:spPr>
      </p:pic>
      <p:pic>
        <p:nvPicPr>
          <p:cNvPr id="11" name="Google Shape;144;p20">
            <a:extLst>
              <a:ext uri="{FF2B5EF4-FFF2-40B4-BE49-F238E27FC236}">
                <a16:creationId xmlns:a16="http://schemas.microsoft.com/office/drawing/2014/main" id="{217923CB-7F2C-911D-9A7D-E0AA59A2CF13}"/>
              </a:ext>
            </a:extLst>
          </p:cNvPr>
          <p:cNvPicPr preferRelativeResize="0"/>
          <p:nvPr/>
        </p:nvPicPr>
        <p:blipFill rotWithShape="1">
          <a:blip r:embed="rId4">
            <a:alphaModFix/>
          </a:blip>
          <a:srcRect r="19884"/>
          <a:stretch/>
        </p:blipFill>
        <p:spPr>
          <a:xfrm>
            <a:off x="9605071" y="4833452"/>
            <a:ext cx="634418" cy="793354"/>
          </a:xfrm>
          <a:prstGeom prst="rect">
            <a:avLst/>
          </a:prstGeom>
          <a:noFill/>
          <a:ln>
            <a:noFill/>
          </a:ln>
        </p:spPr>
      </p:pic>
      <p:pic>
        <p:nvPicPr>
          <p:cNvPr id="14" name="Google Shape;145;p20" descr="Apretón De Manos Reunión Acuerdo - Gráficos vectoriales gratis en Pixabay">
            <a:extLst>
              <a:ext uri="{FF2B5EF4-FFF2-40B4-BE49-F238E27FC236}">
                <a16:creationId xmlns:a16="http://schemas.microsoft.com/office/drawing/2014/main" id="{E2ABD87E-1026-E8FC-6C1B-F9E4BB751867}"/>
              </a:ext>
            </a:extLst>
          </p:cNvPr>
          <p:cNvPicPr preferRelativeResize="0"/>
          <p:nvPr/>
        </p:nvPicPr>
        <p:blipFill rotWithShape="1">
          <a:blip r:embed="rId5">
            <a:alphaModFix/>
          </a:blip>
          <a:srcRect/>
          <a:stretch/>
        </p:blipFill>
        <p:spPr>
          <a:xfrm>
            <a:off x="9570847" y="6550650"/>
            <a:ext cx="702865" cy="727451"/>
          </a:xfrm>
          <a:prstGeom prst="rect">
            <a:avLst/>
          </a:prstGeom>
          <a:noFill/>
          <a:ln>
            <a:noFill/>
          </a:ln>
        </p:spPr>
      </p:pic>
    </p:spTree>
    <p:extLst>
      <p:ext uri="{BB962C8B-B14F-4D97-AF65-F5344CB8AC3E}">
        <p14:creationId xmlns:p14="http://schemas.microsoft.com/office/powerpoint/2010/main" val="2252204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sldNum" sz="quarter" idx="7"/>
          </p:nvPr>
        </p:nvSpPr>
        <p:spPr>
          <a:xfrm>
            <a:off x="14571296" y="8965502"/>
            <a:ext cx="208280" cy="257809"/>
          </a:xfrm>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3</a:t>
            </a:fld>
            <a:endParaRPr spc="75" dirty="0"/>
          </a:p>
        </p:txBody>
      </p:sp>
      <p:sp>
        <p:nvSpPr>
          <p:cNvPr id="9" name="Título 1">
            <a:extLst>
              <a:ext uri="{FF2B5EF4-FFF2-40B4-BE49-F238E27FC236}">
                <a16:creationId xmlns:a16="http://schemas.microsoft.com/office/drawing/2014/main" id="{4C014ED0-5F08-3380-B798-ED6C90948D02}"/>
              </a:ext>
            </a:extLst>
          </p:cNvPr>
          <p:cNvSpPr txBox="1">
            <a:spLocks/>
          </p:cNvSpPr>
          <p:nvPr/>
        </p:nvSpPr>
        <p:spPr>
          <a:xfrm>
            <a:off x="1188188" y="317580"/>
            <a:ext cx="5560828" cy="615553"/>
          </a:xfrm>
          <a:prstGeom prst="rect">
            <a:avLst/>
          </a:prstGeom>
        </p:spPr>
        <p:txBody>
          <a:bodyPr wrap="square" lIns="0" tIns="0" rIns="0" bIns="0">
            <a:spAutoFit/>
          </a:bodyPr>
          <a:lstStyle>
            <a:lvl1pPr>
              <a:defRPr sz="4000" b="1" i="0">
                <a:solidFill>
                  <a:srgbClr val="285C4D"/>
                </a:solidFill>
                <a:latin typeface="Verdana"/>
                <a:ea typeface="+mj-ea"/>
                <a:cs typeface="Verdana"/>
              </a:defRPr>
            </a:lvl1pPr>
          </a:lstStyle>
          <a:p>
            <a:r>
              <a:rPr lang="es-MX" kern="0" dirty="0">
                <a:solidFill>
                  <a:srgbClr val="275D55"/>
                </a:solidFill>
                <a:latin typeface="Montserrat SemiBold" panose="00000700000000000000" pitchFamily="2" charset="0"/>
              </a:rPr>
              <a:t>I. </a:t>
            </a:r>
            <a:r>
              <a:rPr lang="es-MX" kern="0" dirty="0">
                <a:latin typeface="Montserrat SemiBold" panose="00000700000000000000" pitchFamily="2" charset="0"/>
              </a:rPr>
              <a:t>Antecedentes.</a:t>
            </a:r>
          </a:p>
        </p:txBody>
      </p:sp>
      <p:pic>
        <p:nvPicPr>
          <p:cNvPr id="16" name="Imagen 15">
            <a:extLst>
              <a:ext uri="{FF2B5EF4-FFF2-40B4-BE49-F238E27FC236}">
                <a16:creationId xmlns:a16="http://schemas.microsoft.com/office/drawing/2014/main" id="{3467DD66-A8D9-4778-A8BE-7C8D9BB67968}"/>
              </a:ext>
            </a:extLst>
          </p:cNvPr>
          <p:cNvPicPr>
            <a:picLocks noChangeAspect="1"/>
          </p:cNvPicPr>
          <p:nvPr/>
        </p:nvPicPr>
        <p:blipFill>
          <a:blip r:embed="rId2"/>
          <a:stretch>
            <a:fillRect/>
          </a:stretch>
        </p:blipFill>
        <p:spPr>
          <a:xfrm>
            <a:off x="563218" y="5852817"/>
            <a:ext cx="4128358" cy="29925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43E26D2F-0BDC-889E-A53B-48D02960F16B}"/>
              </a:ext>
            </a:extLst>
          </p:cNvPr>
          <p:cNvSpPr txBox="1"/>
          <p:nvPr/>
        </p:nvSpPr>
        <p:spPr>
          <a:xfrm>
            <a:off x="495300" y="1456152"/>
            <a:ext cx="14439900" cy="1708160"/>
          </a:xfrm>
          <a:prstGeom prst="rect">
            <a:avLst/>
          </a:prstGeom>
          <a:noFill/>
        </p:spPr>
        <p:txBody>
          <a:bodyPr wrap="square">
            <a:spAutoFit/>
          </a:bodyPr>
          <a:lstStyle/>
          <a:p>
            <a:pPr algn="just"/>
            <a:r>
              <a:rPr lang="es-ES_tradnl" sz="2100" dirty="0">
                <a:effectLst/>
                <a:latin typeface="Montserrat SemiBold" panose="00000700000000000000" pitchFamily="2" charset="0"/>
                <a:ea typeface="MS Mincho" panose="02020609040205080304" pitchFamily="49" charset="-128"/>
                <a:cs typeface="Arial" panose="020B0604020202020204" pitchFamily="34" charset="0"/>
              </a:rPr>
              <a:t>Derivado del incendio en el Almacén Delegacional de Coahuila ocurrido el pasado 28 de marzo de 2023, el Órgano de Operación Administrativa Desconcentrada (OOAD) integró el “Plan Coahuila”, el cual incluye acciones para garantizar el suministro de insumos médicos a las unidades médicas del Instituto Mexicano del </a:t>
            </a:r>
            <a:r>
              <a:rPr lang="es-ES_tradnl" sz="2100" dirty="0">
                <a:latin typeface="Montserrat SemiBold" panose="00000700000000000000" pitchFamily="2" charset="0"/>
                <a:ea typeface="MS Mincho" panose="02020609040205080304" pitchFamily="49" charset="-128"/>
                <a:cs typeface="Arial" panose="020B0604020202020204" pitchFamily="34" charset="0"/>
              </a:rPr>
              <a:t>S</a:t>
            </a:r>
            <a:r>
              <a:rPr lang="es-ES_tradnl" sz="2100" dirty="0">
                <a:effectLst/>
                <a:latin typeface="Montserrat SemiBold" panose="00000700000000000000" pitchFamily="2" charset="0"/>
                <a:ea typeface="MS Mincho" panose="02020609040205080304" pitchFamily="49" charset="-128"/>
                <a:cs typeface="Arial" panose="020B0604020202020204" pitchFamily="34" charset="0"/>
              </a:rPr>
              <a:t>eguro Social (IMSS) en el estado. En sus numerales 4, 5 y 14 d</a:t>
            </a:r>
            <a:r>
              <a:rPr lang="es-ES_tradnl" sz="2100" dirty="0">
                <a:latin typeface="Montserrat SemiBold" panose="00000700000000000000" pitchFamily="2" charset="0"/>
                <a:ea typeface="MS Mincho" panose="02020609040205080304" pitchFamily="49" charset="-128"/>
                <a:cs typeface="Arial" panose="020B0604020202020204" pitchFamily="34" charset="0"/>
              </a:rPr>
              <a:t>icho plan incluye las </a:t>
            </a:r>
            <a:r>
              <a:rPr lang="es-ES_tradnl" sz="2100" dirty="0">
                <a:effectLst/>
                <a:latin typeface="Montserrat SemiBold" panose="00000700000000000000" pitchFamily="2" charset="0"/>
                <a:ea typeface="MS Mincho" panose="02020609040205080304" pitchFamily="49" charset="-128"/>
                <a:cs typeface="Arial" panose="020B0604020202020204" pitchFamily="34" charset="0"/>
              </a:rPr>
              <a:t>siguientes acciones:	</a:t>
            </a:r>
            <a:endParaRPr lang="es-MX" sz="2100" dirty="0">
              <a:effectLst/>
              <a:latin typeface="Montserrat SemiBold" panose="00000700000000000000" pitchFamily="2" charset="0"/>
              <a:ea typeface="MS Mincho" panose="02020609040205080304" pitchFamily="49" charset="-128"/>
              <a:cs typeface="Times New Roman" panose="02020603050405020304" pitchFamily="18" charset="0"/>
            </a:endParaRPr>
          </a:p>
        </p:txBody>
      </p:sp>
      <p:sp>
        <p:nvSpPr>
          <p:cNvPr id="3" name="CuadroTexto 2">
            <a:extLst>
              <a:ext uri="{FF2B5EF4-FFF2-40B4-BE49-F238E27FC236}">
                <a16:creationId xmlns:a16="http://schemas.microsoft.com/office/drawing/2014/main" id="{32451B29-F0D4-6F2D-C23D-4CD0A7FA4A51}"/>
              </a:ext>
            </a:extLst>
          </p:cNvPr>
          <p:cNvSpPr txBox="1"/>
          <p:nvPr/>
        </p:nvSpPr>
        <p:spPr>
          <a:xfrm>
            <a:off x="4754217" y="5521413"/>
            <a:ext cx="10210800" cy="3323987"/>
          </a:xfrm>
          <a:prstGeom prst="rect">
            <a:avLst/>
          </a:prstGeom>
          <a:noFill/>
        </p:spPr>
        <p:txBody>
          <a:bodyPr wrap="square">
            <a:spAutoFit/>
          </a:bodyPr>
          <a:lstStyle/>
          <a:p>
            <a:pPr algn="just"/>
            <a:r>
              <a:rPr lang="es-MX" sz="2100" dirty="0">
                <a:latin typeface="Montserrat SemiBold" panose="00000700000000000000" pitchFamily="2" charset="0"/>
              </a:rPr>
              <a:t>En comisión oficial, los titulares de la Coordinación Técnica de Planeación, la Coordinación Técnica de Administración de Activos, la Coordinación Técnica de Protección Civil y la Coordinación Técnica de Seguridad y Resguardo de Inmuebles se constituyeron en las instalaciones del OOAD Estatal Coahuila, en apoyo a las acciones establecidas en el “Plan Coahuila”. Como resultado de las acciones, se identificaron 3 posibles opciones de almacén provisional, de los cuales, por temas administrativos únicamente fue viable la opción ubicada en Carretera Saltillo-Zacatecas km. 22, puente La Encantada, en Saltillo, Coahuila, C.P. 25950.</a:t>
            </a:r>
          </a:p>
        </p:txBody>
      </p:sp>
      <p:sp>
        <p:nvSpPr>
          <p:cNvPr id="5" name="CuadroTexto 4">
            <a:extLst>
              <a:ext uri="{FF2B5EF4-FFF2-40B4-BE49-F238E27FC236}">
                <a16:creationId xmlns:a16="http://schemas.microsoft.com/office/drawing/2014/main" id="{61F9BD9A-AF6E-C437-2FC4-4EA4EE7BD3CF}"/>
              </a:ext>
            </a:extLst>
          </p:cNvPr>
          <p:cNvSpPr txBox="1"/>
          <p:nvPr/>
        </p:nvSpPr>
        <p:spPr>
          <a:xfrm>
            <a:off x="1499060" y="3189921"/>
            <a:ext cx="13436140" cy="2147254"/>
          </a:xfrm>
          <a:prstGeom prst="rect">
            <a:avLst/>
          </a:prstGeom>
          <a:noFill/>
        </p:spPr>
        <p:txBody>
          <a:bodyPr wrap="square">
            <a:spAutoFit/>
          </a:bodyPr>
          <a:lstStyle/>
          <a:p>
            <a:pPr marL="342900" lvl="0" indent="-342900" algn="just">
              <a:lnSpc>
                <a:spcPct val="107000"/>
              </a:lnSpc>
              <a:buFont typeface="+mj-lt"/>
              <a:buAutoNum type="arabicPeriod" startAt="4"/>
            </a:pPr>
            <a:r>
              <a:rPr lang="es-MX" sz="2100" kern="100" dirty="0">
                <a:effectLst/>
                <a:latin typeface="Montserrat SemiBold" panose="00000700000000000000" pitchFamily="2" charset="0"/>
                <a:ea typeface="Calibri" panose="020F0502020204030204" pitchFamily="34" charset="0"/>
                <a:cs typeface="Times New Roman" panose="02020603050405020304" pitchFamily="18" charset="0"/>
              </a:rPr>
              <a:t>Localizar un inmueble provisional que pueda albergar los tránsitos por contrato central o compras locales, así como los posibles traspasos de otros OOAD.</a:t>
            </a:r>
          </a:p>
          <a:p>
            <a:pPr marL="342900" lvl="0" indent="-342900" algn="just">
              <a:lnSpc>
                <a:spcPct val="107000"/>
              </a:lnSpc>
              <a:buFont typeface="+mj-lt"/>
              <a:buAutoNum type="arabicPeriod" startAt="4"/>
            </a:pPr>
            <a:r>
              <a:rPr lang="es-MX" sz="2100" kern="100" dirty="0">
                <a:effectLst/>
                <a:latin typeface="Montserrat SemiBold" panose="00000700000000000000" pitchFamily="2" charset="0"/>
                <a:ea typeface="Calibri" panose="020F0502020204030204" pitchFamily="34" charset="0"/>
                <a:cs typeface="Times New Roman" panose="02020603050405020304" pitchFamily="18" charset="0"/>
              </a:rPr>
              <a:t>Del inmueble que se determine como provisional, gestionar la licencia sanitaria estatal, para que pueda recibir medicamentos sin caer en desviaciones.</a:t>
            </a:r>
          </a:p>
          <a:p>
            <a:pPr marL="342900" lvl="0" indent="-342900" algn="just">
              <a:lnSpc>
                <a:spcPct val="107000"/>
              </a:lnSpc>
              <a:spcAft>
                <a:spcPts val="800"/>
              </a:spcAft>
              <a:buFont typeface="+mj-lt"/>
              <a:buAutoNum type="arabicPeriod" startAt="14"/>
            </a:pPr>
            <a:r>
              <a:rPr lang="es-MX" sz="2100" kern="100" dirty="0">
                <a:effectLst/>
                <a:latin typeface="Montserrat SemiBold" panose="00000700000000000000" pitchFamily="2" charset="0"/>
                <a:ea typeface="Calibri" panose="020F0502020204030204" pitchFamily="34" charset="0"/>
                <a:cs typeface="Times New Roman" panose="02020603050405020304" pitchFamily="18" charset="0"/>
              </a:rPr>
              <a:t> Solicitar el presupuesto para renta de racks, patines y montacargas, para que se haga la adjudicación como marca la Ley de y tener contratos en forma.</a:t>
            </a:r>
          </a:p>
        </p:txBody>
      </p:sp>
    </p:spTree>
    <p:extLst>
      <p:ext uri="{BB962C8B-B14F-4D97-AF65-F5344CB8AC3E}">
        <p14:creationId xmlns:p14="http://schemas.microsoft.com/office/powerpoint/2010/main" val="1095099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066800" y="1606982"/>
            <a:ext cx="9144000" cy="7445628"/>
          </a:xfrm>
          <a:prstGeom prst="rect">
            <a:avLst/>
          </a:prstGeom>
        </p:spPr>
        <p:txBody>
          <a:bodyPr vert="horz" wrap="square" lIns="0" tIns="12700" rIns="0" bIns="0" rtlCol="0">
            <a:spAutoFit/>
          </a:bodyPr>
          <a:lstStyle/>
          <a:p>
            <a:pPr algn="just"/>
            <a:r>
              <a:rPr lang="es-ES_tradnl" sz="2100" dirty="0">
                <a:latin typeface="Montserrat SemiBold" panose="00000700000000000000" pitchFamily="2" charset="0"/>
                <a:ea typeface="MS Mincho" panose="02020609040205080304" pitchFamily="49" charset="-128"/>
                <a:cs typeface="Arial" panose="020B0604020202020204" pitchFamily="34" charset="0"/>
              </a:rPr>
              <a:t>C</a:t>
            </a:r>
            <a:r>
              <a:rPr lang="es-ES_tradnl" sz="2100" dirty="0">
                <a:effectLst/>
                <a:latin typeface="Montserrat SemiBold" panose="00000700000000000000" pitchFamily="2" charset="0"/>
                <a:ea typeface="MS Mincho" panose="02020609040205080304" pitchFamily="49" charset="-128"/>
                <a:cs typeface="Arial" panose="020B0604020202020204" pitchFamily="34" charset="0"/>
              </a:rPr>
              <a:t>on el oficio número 059001050100/OOAD/2023/353 de fecha 31 de marzo de 2023, el Titular del OOAD Estatal Coahuila, ante la declaración de pérdida total del inmueble y la necesidad urgente de contar con un espacio para el acopio, segmentación y distribución de medicamentos, material de curación e insumos, señala que al no contar con inmuebles propios, ni rentados o en posesión susceptibles de aprovechamiento, ni federales disponibles en el Instituto de Administración y Avalúos de Bienes Nacionales (INDAABIN), solicita la contratación de un Nuevo Arrendamiento, toda vez que dentro de su proyección para el actual ejercicio 2023 éste no fue programado por presentarse recién el siniestro</a:t>
            </a:r>
            <a:r>
              <a:rPr lang="es-ES_tradnl" sz="2100" dirty="0">
                <a:latin typeface="Montserrat SemiBold" panose="00000700000000000000" pitchFamily="2" charset="0"/>
                <a:ea typeface="MS Mincho" panose="02020609040205080304" pitchFamily="49" charset="-128"/>
                <a:cs typeface="Arial" panose="020B0604020202020204" pitchFamily="34" charset="0"/>
              </a:rPr>
              <a:t>. </a:t>
            </a:r>
          </a:p>
          <a:p>
            <a:pPr algn="just"/>
            <a:endParaRPr lang="es-ES_tradnl" sz="2100" dirty="0">
              <a:latin typeface="Montserrat SemiBold" panose="00000700000000000000" pitchFamily="2" charset="0"/>
              <a:ea typeface="MS Mincho" panose="02020609040205080304" pitchFamily="49" charset="-128"/>
              <a:cs typeface="Arial" panose="020B0604020202020204" pitchFamily="34" charset="0"/>
            </a:endParaRPr>
          </a:p>
          <a:p>
            <a:pPr algn="just"/>
            <a:r>
              <a:rPr lang="es-ES_tradnl" sz="2100" dirty="0">
                <a:latin typeface="Montserrat SemiBold" panose="00000700000000000000" pitchFamily="2" charset="0"/>
                <a:ea typeface="MS Mincho" panose="02020609040205080304" pitchFamily="49" charset="-128"/>
                <a:cs typeface="Arial" panose="020B0604020202020204" pitchFamily="34" charset="0"/>
              </a:rPr>
              <a:t>Por lo anterior, se motiva la </a:t>
            </a:r>
            <a:r>
              <a:rPr lang="es-ES_tradnl" sz="2100" b="1" dirty="0">
                <a:latin typeface="Montserrat SemiBold" panose="00000700000000000000" pitchFamily="2" charset="0"/>
                <a:ea typeface="MS Mincho" panose="02020609040205080304" pitchFamily="49" charset="-128"/>
                <a:cs typeface="Arial" panose="020B0604020202020204" pitchFamily="34" charset="0"/>
              </a:rPr>
              <a:t>contratación ante la emergencia y se fundamenta en el numeral 178 del Acuerdo por el que se establecen las disposiciones en Materia de Recursos Materiales y Servicios Generales en vigor, para tomar en arrendamiento el inmueble ubicado en Carretera Saltillo-Zacatecas km. 22, puente La Encantada, en Saltillo, Coahuila, C.P. 25950, el cual cuenta con una superficie rentable de 6,000 m2, por el que se solicita un monto de renta mensual de $96.70 (noventa y seis pesos 70/100 M.N.) por  m2, es decir, un total de $580,200.00 (quinientos ochenta mil doscientos pesos 00/100 M.N.) más impuestos.</a:t>
            </a:r>
            <a:endParaRPr lang="es-MX" sz="2100" b="1" dirty="0">
              <a:latin typeface="Montserrat SemiBold" panose="00000700000000000000" pitchFamily="2" charset="0"/>
              <a:ea typeface="MS Mincho" panose="02020609040205080304" pitchFamily="49" charset="-128"/>
              <a:cs typeface="Arial" panose="020B0604020202020204" pitchFamily="34" charset="0"/>
            </a:endParaRPr>
          </a:p>
        </p:txBody>
      </p:sp>
      <p:sp>
        <p:nvSpPr>
          <p:cNvPr id="6" name="object 6"/>
          <p:cNvSpPr txBox="1">
            <a:spLocks noGrp="1"/>
          </p:cNvSpPr>
          <p:nvPr>
            <p:ph type="sldNum" sz="quarter" idx="7"/>
          </p:nvPr>
        </p:nvSpPr>
        <p:spPr>
          <a:xfrm>
            <a:off x="14571296" y="9368649"/>
            <a:ext cx="208280" cy="257809"/>
          </a:xfrm>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4</a:t>
            </a:fld>
            <a:endParaRPr spc="75" dirty="0"/>
          </a:p>
        </p:txBody>
      </p:sp>
      <p:sp>
        <p:nvSpPr>
          <p:cNvPr id="9" name="Título 1">
            <a:extLst>
              <a:ext uri="{FF2B5EF4-FFF2-40B4-BE49-F238E27FC236}">
                <a16:creationId xmlns:a16="http://schemas.microsoft.com/office/drawing/2014/main" id="{4C014ED0-5F08-3380-B798-ED6C90948D02}"/>
              </a:ext>
            </a:extLst>
          </p:cNvPr>
          <p:cNvSpPr txBox="1">
            <a:spLocks/>
          </p:cNvSpPr>
          <p:nvPr/>
        </p:nvSpPr>
        <p:spPr>
          <a:xfrm>
            <a:off x="1066800" y="536575"/>
            <a:ext cx="5560828" cy="615553"/>
          </a:xfrm>
          <a:prstGeom prst="rect">
            <a:avLst/>
          </a:prstGeom>
        </p:spPr>
        <p:txBody>
          <a:bodyPr wrap="square" lIns="0" tIns="0" rIns="0" bIns="0">
            <a:spAutoFit/>
          </a:bodyPr>
          <a:lstStyle>
            <a:lvl1pPr>
              <a:defRPr sz="4000" b="1" i="0">
                <a:solidFill>
                  <a:srgbClr val="285C4D"/>
                </a:solidFill>
                <a:latin typeface="Verdana"/>
                <a:ea typeface="+mj-ea"/>
                <a:cs typeface="Verdana"/>
              </a:defRPr>
            </a:lvl1pPr>
          </a:lstStyle>
          <a:p>
            <a:r>
              <a:rPr lang="es-MX" kern="0" dirty="0">
                <a:solidFill>
                  <a:srgbClr val="275D55"/>
                </a:solidFill>
                <a:latin typeface="Montserrat SemiBold" panose="00000700000000000000" pitchFamily="2" charset="0"/>
              </a:rPr>
              <a:t>I. </a:t>
            </a:r>
            <a:r>
              <a:rPr lang="es-MX" kern="0" dirty="0">
                <a:latin typeface="Montserrat SemiBold" panose="00000700000000000000" pitchFamily="2" charset="0"/>
              </a:rPr>
              <a:t>Antecedentes.</a:t>
            </a:r>
          </a:p>
        </p:txBody>
      </p:sp>
      <p:pic>
        <p:nvPicPr>
          <p:cNvPr id="12" name="Imagen 11">
            <a:extLst>
              <a:ext uri="{FF2B5EF4-FFF2-40B4-BE49-F238E27FC236}">
                <a16:creationId xmlns:a16="http://schemas.microsoft.com/office/drawing/2014/main" id="{80EB5338-A93D-D994-4162-28562B8CD43C}"/>
              </a:ext>
            </a:extLst>
          </p:cNvPr>
          <p:cNvPicPr>
            <a:picLocks noChangeAspect="1"/>
          </p:cNvPicPr>
          <p:nvPr/>
        </p:nvPicPr>
        <p:blipFill>
          <a:blip r:embed="rId2"/>
          <a:stretch>
            <a:fillRect/>
          </a:stretch>
        </p:blipFill>
        <p:spPr>
          <a:xfrm>
            <a:off x="10515600" y="3127375"/>
            <a:ext cx="4572000" cy="3504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990600" y="2289175"/>
            <a:ext cx="9260888" cy="6476132"/>
          </a:xfrm>
          <a:prstGeom prst="rect">
            <a:avLst/>
          </a:prstGeom>
        </p:spPr>
        <p:txBody>
          <a:bodyPr vert="horz" wrap="square" lIns="0" tIns="12700" rIns="0" bIns="0" rtlCol="0">
            <a:spAutoFit/>
          </a:bodyPr>
          <a:lstStyle/>
          <a:p>
            <a:pPr lvl="0" algn="just">
              <a:buClr>
                <a:srgbClr val="C00000"/>
              </a:buClr>
              <a:buSzPct val="176000"/>
            </a:pPr>
            <a:r>
              <a:rPr lang="es-MX" sz="2100" dirty="0">
                <a:latin typeface="Montserrat SemiBold" panose="00000700000000000000" pitchFamily="2" charset="0"/>
              </a:rPr>
              <a:t>El Almacén Delegacional Coahuila ha dado cobertura de medicamento a 2 millones 176 mil derechohabientes en el estado de Coahuila del Régimen Ordinario y a 158 mil coahuilenses empadronados en el Programa IMSS</a:t>
            </a:r>
            <a:r>
              <a:rPr lang="es-MX" sz="2100" dirty="0">
                <a:solidFill>
                  <a:srgbClr val="00B050"/>
                </a:solidFill>
                <a:latin typeface="Montserrat SemiBold" panose="00000700000000000000" pitchFamily="2" charset="0"/>
              </a:rPr>
              <a:t>-</a:t>
            </a:r>
            <a:r>
              <a:rPr lang="es-MX" sz="2100" dirty="0">
                <a:latin typeface="Montserrat SemiBold" panose="00000700000000000000" pitchFamily="2" charset="0"/>
              </a:rPr>
              <a:t>Bienestar, por lo cual se hace primordial la contratación de nuevo arrendamiento con una superficie rentable de aproximadamente 6,000 m</a:t>
            </a:r>
            <a:r>
              <a:rPr lang="es-MX" sz="2100" baseline="30000" dirty="0">
                <a:latin typeface="Montserrat SemiBold" panose="00000700000000000000" pitchFamily="2" charset="0"/>
              </a:rPr>
              <a:t>2</a:t>
            </a:r>
            <a:r>
              <a:rPr lang="es-MX" sz="2100" dirty="0">
                <a:latin typeface="Montserrat SemiBold" panose="00000700000000000000" pitchFamily="2" charset="0"/>
              </a:rPr>
              <a:t>, con la finalidad de no caer en desabasto de medicamentos que se distribuyen a lo largo de los 36 municipios de todo el estado de Coahuila; sin dejar de mencionar que se pone en riesgo la intervención quirúrgica de segundo y tercer nivel, afectando a más del 80% de coahuilenses que se encuentran asegurados ante el Instituto. </a:t>
            </a:r>
          </a:p>
          <a:p>
            <a:pPr lvl="0" algn="just">
              <a:buClr>
                <a:srgbClr val="C00000"/>
              </a:buClr>
              <a:buSzPct val="176000"/>
            </a:pPr>
            <a:endParaRPr lang="es-MX" sz="2100" dirty="0">
              <a:solidFill>
                <a:prstClr val="black"/>
              </a:solidFill>
              <a:latin typeface="Montserrat SemiBold" panose="00000700000000000000" pitchFamily="2" charset="0"/>
            </a:endParaRPr>
          </a:p>
          <a:p>
            <a:pPr lvl="0" algn="just">
              <a:buClr>
                <a:srgbClr val="C00000"/>
              </a:buClr>
              <a:buSzPct val="176000"/>
            </a:pPr>
            <a:endParaRPr lang="es-MX" sz="2100" dirty="0">
              <a:solidFill>
                <a:prstClr val="black"/>
              </a:solidFill>
              <a:latin typeface="Montserrat SemiBold" panose="00000700000000000000" pitchFamily="2" charset="0"/>
            </a:endParaRPr>
          </a:p>
          <a:p>
            <a:pPr lvl="0" algn="just">
              <a:buClr>
                <a:srgbClr val="C00000"/>
              </a:buClr>
              <a:buSzPct val="176000"/>
            </a:pPr>
            <a:r>
              <a:rPr lang="es-MX" sz="2100" dirty="0">
                <a:latin typeface="Montserrat SemiBold" panose="00000700000000000000" pitchFamily="2" charset="0"/>
              </a:rPr>
              <a:t>Por tanto, operativamente se requiere la existencia de un inmueble que se destine al acopio, segmentación y distribución de medicamento, material de curación e insumos, que derivado de la contingencia que aqueja a ese OOAD se encuentran en riesgo de colapsar al interrumpir las labores propias de gestión, trámite y funcionamiento para su operatividad. </a:t>
            </a:r>
          </a:p>
          <a:p>
            <a:pPr marL="722313" lvl="1" algn="just">
              <a:buClr>
                <a:srgbClr val="C00000"/>
              </a:buClr>
              <a:buSzPct val="176000"/>
            </a:pPr>
            <a:endParaRPr lang="es-MX" sz="2100" dirty="0">
              <a:latin typeface="Montserrat SemiBold" panose="00000700000000000000" pitchFamily="2" charset="0"/>
            </a:endParaRPr>
          </a:p>
        </p:txBody>
      </p:sp>
      <p:sp>
        <p:nvSpPr>
          <p:cNvPr id="6" name="object 6"/>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5</a:t>
            </a:fld>
            <a:endParaRPr spc="75" dirty="0"/>
          </a:p>
        </p:txBody>
      </p:sp>
      <p:sp>
        <p:nvSpPr>
          <p:cNvPr id="9" name="Título 1">
            <a:extLst>
              <a:ext uri="{FF2B5EF4-FFF2-40B4-BE49-F238E27FC236}">
                <a16:creationId xmlns:a16="http://schemas.microsoft.com/office/drawing/2014/main" id="{4C014ED0-5F08-3380-B798-ED6C90948D02}"/>
              </a:ext>
            </a:extLst>
          </p:cNvPr>
          <p:cNvSpPr txBox="1">
            <a:spLocks/>
          </p:cNvSpPr>
          <p:nvPr/>
        </p:nvSpPr>
        <p:spPr>
          <a:xfrm>
            <a:off x="990600" y="530622"/>
            <a:ext cx="5560828" cy="615553"/>
          </a:xfrm>
          <a:prstGeom prst="rect">
            <a:avLst/>
          </a:prstGeom>
        </p:spPr>
        <p:txBody>
          <a:bodyPr wrap="square" lIns="0" tIns="0" rIns="0" bIns="0">
            <a:spAutoFit/>
          </a:bodyPr>
          <a:lstStyle>
            <a:lvl1pPr>
              <a:defRPr sz="4000" b="1" i="0">
                <a:solidFill>
                  <a:srgbClr val="285C4D"/>
                </a:solidFill>
                <a:latin typeface="Verdana"/>
                <a:ea typeface="+mj-ea"/>
                <a:cs typeface="Verdana"/>
              </a:defRPr>
            </a:lvl1pPr>
          </a:lstStyle>
          <a:p>
            <a:r>
              <a:rPr lang="es-MX" kern="0" dirty="0">
                <a:solidFill>
                  <a:srgbClr val="275D55"/>
                </a:solidFill>
                <a:latin typeface="Montserrat SemiBold" panose="00000700000000000000" pitchFamily="2" charset="0"/>
              </a:rPr>
              <a:t>II. </a:t>
            </a:r>
            <a:r>
              <a:rPr lang="es-MX" kern="0" dirty="0">
                <a:latin typeface="Montserrat SemiBold" panose="00000700000000000000" pitchFamily="2" charset="0"/>
              </a:rPr>
              <a:t>Desarrollo.</a:t>
            </a:r>
          </a:p>
        </p:txBody>
      </p:sp>
      <p:pic>
        <p:nvPicPr>
          <p:cNvPr id="3" name="Imagen 2">
            <a:extLst>
              <a:ext uri="{FF2B5EF4-FFF2-40B4-BE49-F238E27FC236}">
                <a16:creationId xmlns:a16="http://schemas.microsoft.com/office/drawing/2014/main" id="{E8F261C8-CAFB-F6B5-6633-8E28D42A9E19}"/>
              </a:ext>
            </a:extLst>
          </p:cNvPr>
          <p:cNvPicPr>
            <a:picLocks noChangeAspect="1"/>
          </p:cNvPicPr>
          <p:nvPr/>
        </p:nvPicPr>
        <p:blipFill>
          <a:blip r:embed="rId2"/>
          <a:stretch>
            <a:fillRect/>
          </a:stretch>
        </p:blipFill>
        <p:spPr>
          <a:xfrm>
            <a:off x="11020976" y="1796744"/>
            <a:ext cx="3947934" cy="30548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8136CD40-A54B-94CA-B358-B1ACE1069386}"/>
              </a:ext>
            </a:extLst>
          </p:cNvPr>
          <p:cNvPicPr>
            <a:picLocks noChangeAspect="1"/>
          </p:cNvPicPr>
          <p:nvPr/>
        </p:nvPicPr>
        <p:blipFill>
          <a:blip r:embed="rId3"/>
          <a:stretch>
            <a:fillRect/>
          </a:stretch>
        </p:blipFill>
        <p:spPr>
          <a:xfrm>
            <a:off x="11020976" y="5213169"/>
            <a:ext cx="4128358" cy="30548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ítulo 1">
            <a:extLst>
              <a:ext uri="{FF2B5EF4-FFF2-40B4-BE49-F238E27FC236}">
                <a16:creationId xmlns:a16="http://schemas.microsoft.com/office/drawing/2014/main" id="{E785C4D1-65DA-7D82-AF09-90C021EB5F24}"/>
              </a:ext>
            </a:extLst>
          </p:cNvPr>
          <p:cNvSpPr txBox="1">
            <a:spLocks/>
          </p:cNvSpPr>
          <p:nvPr/>
        </p:nvSpPr>
        <p:spPr>
          <a:xfrm>
            <a:off x="990600" y="1165915"/>
            <a:ext cx="9677012" cy="615553"/>
          </a:xfrm>
          <a:prstGeom prst="rect">
            <a:avLst/>
          </a:prstGeom>
          <a:noFill/>
        </p:spPr>
        <p:txBody>
          <a:bodyPr/>
          <a:lstStyle>
            <a:lvl1pPr algn="l" defTabSz="914400" rtl="0" eaLnBrk="1" latinLnBrk="0" hangingPunct="1">
              <a:lnSpc>
                <a:spcPct val="90000"/>
              </a:lnSpc>
              <a:spcBef>
                <a:spcPct val="0"/>
              </a:spcBef>
              <a:buNone/>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MX" sz="2400" dirty="0">
                <a:solidFill>
                  <a:srgbClr val="BC945A"/>
                </a:solidFill>
                <a:latin typeface="Montserrat SemiBold" panose="00000700000000000000" pitchFamily="2" charset="0"/>
              </a:rPr>
              <a:t>Datos Relevantes</a:t>
            </a:r>
          </a:p>
        </p:txBody>
      </p:sp>
    </p:spTree>
    <p:extLst>
      <p:ext uri="{BB962C8B-B14F-4D97-AF65-F5344CB8AC3E}">
        <p14:creationId xmlns:p14="http://schemas.microsoft.com/office/powerpoint/2010/main" val="3125622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722243" y="1747041"/>
            <a:ext cx="9697278" cy="5555688"/>
          </a:xfrm>
          <a:prstGeom prst="rect">
            <a:avLst/>
          </a:prstGeom>
        </p:spPr>
        <p:txBody>
          <a:bodyPr vert="horz" wrap="square" lIns="0" tIns="45085" rIns="0" bIns="0" rtlCol="0">
            <a:spAutoFit/>
          </a:bodyPr>
          <a:lstStyle/>
          <a:p>
            <a:pPr marL="457200" indent="-457200" algn="just">
              <a:lnSpc>
                <a:spcPct val="107000"/>
              </a:lnSpc>
              <a:buClr>
                <a:srgbClr val="C00000"/>
              </a:buClr>
              <a:buSzPct val="100000"/>
              <a:buFont typeface="+mj-lt"/>
              <a:buAutoNum type="arabicPeriod"/>
            </a:pPr>
            <a:r>
              <a:rPr lang="es-MX" sz="2100" dirty="0">
                <a:effectLst/>
                <a:latin typeface="Montserrat SemiBold" panose="00000700000000000000" pitchFamily="2" charset="0"/>
                <a:ea typeface="Calibri" panose="020F0502020204030204" pitchFamily="34" charset="0"/>
                <a:cs typeface="Arial" panose="020B0604020202020204" pitchFamily="34" charset="0"/>
              </a:rPr>
              <a:t>Se verificó la inexistencia de inmuebles propios, rentados o en posesión del OOAD Estatal Coahuila, para ser utilizados como Almacén Delegacional.</a:t>
            </a:r>
          </a:p>
          <a:p>
            <a:pPr marL="457200" indent="-457200" algn="just">
              <a:lnSpc>
                <a:spcPct val="107000"/>
              </a:lnSpc>
              <a:buClr>
                <a:srgbClr val="C00000"/>
              </a:buClr>
              <a:buSzPct val="100000"/>
              <a:buFont typeface="+mj-lt"/>
              <a:buAutoNum type="arabicPeriod"/>
            </a:pPr>
            <a:endParaRPr lang="es-MX" sz="2100" dirty="0">
              <a:latin typeface="Montserrat SemiBold" panose="00000700000000000000" pitchFamily="2" charset="0"/>
              <a:ea typeface="Calibri" panose="020F0502020204030204" pitchFamily="34" charset="0"/>
              <a:cs typeface="Times New Roman" panose="02020603050405020304" pitchFamily="18" charset="0"/>
            </a:endParaRPr>
          </a:p>
          <a:p>
            <a:pPr marL="457200" indent="-457200" algn="just">
              <a:lnSpc>
                <a:spcPct val="107000"/>
              </a:lnSpc>
              <a:buClr>
                <a:srgbClr val="C00000"/>
              </a:buClr>
              <a:buSzPct val="100000"/>
              <a:buFont typeface="+mj-lt"/>
              <a:buAutoNum type="arabicPeriod"/>
            </a:pPr>
            <a:r>
              <a:rPr lang="es-MX" sz="2100" dirty="0">
                <a:latin typeface="Montserrat SemiBold" panose="00000700000000000000" pitchFamily="2" charset="0"/>
                <a:ea typeface="Calibri" panose="020F0502020204030204" pitchFamily="34" charset="0"/>
                <a:cs typeface="Arial" panose="020B0604020202020204" pitchFamily="34" charset="0"/>
              </a:rPr>
              <a:t>Se consultó</a:t>
            </a:r>
            <a:r>
              <a:rPr lang="es-MX" sz="2100" dirty="0">
                <a:effectLst/>
                <a:latin typeface="Montserrat SemiBold" panose="00000700000000000000" pitchFamily="2" charset="0"/>
                <a:ea typeface="Calibri" panose="020F0502020204030204" pitchFamily="34" charset="0"/>
                <a:cs typeface="Arial" panose="020B0604020202020204" pitchFamily="34" charset="0"/>
              </a:rPr>
              <a:t> la publicación de Inmuebles Federales Disponibles que realiza el INDAABIN, respecto al mes de marzo de 2023, en el que no se aprecia la existencia de un inmueble disponible en la localidad de Arteaga ni en Saltillo, Coahuila.</a:t>
            </a:r>
          </a:p>
          <a:p>
            <a:pPr marL="457200" indent="-457200" algn="just">
              <a:lnSpc>
                <a:spcPct val="107000"/>
              </a:lnSpc>
              <a:buClr>
                <a:srgbClr val="C00000"/>
              </a:buClr>
              <a:buSzPct val="100000"/>
              <a:buFont typeface="+mj-lt"/>
              <a:buAutoNum type="arabicPeriod"/>
            </a:pPr>
            <a:endParaRPr lang="es-MX" sz="2100" dirty="0">
              <a:latin typeface="Montserrat SemiBold" panose="00000700000000000000" pitchFamily="2" charset="0"/>
              <a:ea typeface="Calibri" panose="020F0502020204030204" pitchFamily="34" charset="0"/>
              <a:cs typeface="Times New Roman" panose="02020603050405020304" pitchFamily="18" charset="0"/>
            </a:endParaRPr>
          </a:p>
          <a:p>
            <a:pPr marL="457200" lvl="0" indent="-457200" algn="just">
              <a:lnSpc>
                <a:spcPct val="107000"/>
              </a:lnSpc>
              <a:buClr>
                <a:srgbClr val="C00000"/>
              </a:buClr>
              <a:buSzPct val="100000"/>
              <a:buFont typeface="+mj-lt"/>
              <a:buAutoNum type="arabicPeriod"/>
            </a:pPr>
            <a:r>
              <a:rPr lang="es-ES_tradnl" sz="2100" dirty="0">
                <a:latin typeface="Montserrat SemiBold" panose="00000700000000000000" pitchFamily="2" charset="0"/>
              </a:rPr>
              <a:t>El OOAD propuso para su contratación el inmueble con domicilio en </a:t>
            </a:r>
            <a:r>
              <a:rPr lang="es-ES_tradnl" sz="2100" b="1" dirty="0">
                <a:latin typeface="Montserrat SemiBold" panose="00000700000000000000" pitchFamily="2" charset="0"/>
              </a:rPr>
              <a:t>Carretera Saltillo-Zacatecas km. 22, puente La Encantada, en Saltillo, Coahuila, C.P. 25950</a:t>
            </a:r>
            <a:r>
              <a:rPr lang="es-ES_tradnl" sz="2100" dirty="0">
                <a:latin typeface="Montserrat SemiBold" panose="00000700000000000000" pitchFamily="2" charset="0"/>
              </a:rPr>
              <a:t>, el cual cuenta con una superficie rentable de 6,000 </a:t>
            </a:r>
            <a:r>
              <a:rPr lang="es-MX" sz="2100" dirty="0">
                <a:latin typeface="Montserrat SemiBold" panose="00000700000000000000" pitchFamily="2" charset="0"/>
              </a:rPr>
              <a:t>m</a:t>
            </a:r>
            <a:r>
              <a:rPr lang="es-MX" sz="2100" baseline="30000" dirty="0">
                <a:latin typeface="Montserrat SemiBold" panose="00000700000000000000" pitchFamily="2" charset="0"/>
              </a:rPr>
              <a:t>2</a:t>
            </a:r>
            <a:r>
              <a:rPr lang="es-ES_tradnl" sz="2100" dirty="0">
                <a:latin typeface="Montserrat SemiBold" panose="00000700000000000000" pitchFamily="2" charset="0"/>
              </a:rPr>
              <a:t>, y se solicita un monto de renta mensual de $580,200.00 mensuales más I.V.A. (anexando carta de ofrecimiento del 31 de marzo de 2023)</a:t>
            </a:r>
            <a:endParaRPr lang="es-MX" sz="2100" dirty="0">
              <a:latin typeface="Montserrat SemiBold" panose="00000700000000000000" pitchFamily="2" charset="0"/>
            </a:endParaRPr>
          </a:p>
          <a:p>
            <a:pPr lvl="0" algn="just">
              <a:buClr>
                <a:srgbClr val="C00000"/>
              </a:buClr>
              <a:buSzPct val="176000"/>
            </a:pPr>
            <a:endParaRPr lang="es-MX" sz="2100" dirty="0">
              <a:solidFill>
                <a:prstClr val="black"/>
              </a:solidFill>
              <a:latin typeface="Montserrat SemiBold" panose="00000700000000000000" pitchFamily="2" charset="0"/>
            </a:endParaRPr>
          </a:p>
        </p:txBody>
      </p:sp>
      <p:sp>
        <p:nvSpPr>
          <p:cNvPr id="8" name="object 8"/>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6</a:t>
            </a:fld>
            <a:endParaRPr spc="75" dirty="0"/>
          </a:p>
        </p:txBody>
      </p:sp>
      <p:sp>
        <p:nvSpPr>
          <p:cNvPr id="14" name="Título 1">
            <a:extLst>
              <a:ext uri="{FF2B5EF4-FFF2-40B4-BE49-F238E27FC236}">
                <a16:creationId xmlns:a16="http://schemas.microsoft.com/office/drawing/2014/main" id="{EE44C95A-24B9-99CD-BE5C-47414CD40FE6}"/>
              </a:ext>
            </a:extLst>
          </p:cNvPr>
          <p:cNvSpPr txBox="1">
            <a:spLocks/>
          </p:cNvSpPr>
          <p:nvPr/>
        </p:nvSpPr>
        <p:spPr>
          <a:xfrm>
            <a:off x="685800" y="490447"/>
            <a:ext cx="3751521" cy="628297"/>
          </a:xfrm>
          <a:prstGeom prst="rect">
            <a:avLst/>
          </a:prstGeom>
        </p:spPr>
        <p:txBody>
          <a:bodyPr anchor="b">
            <a:noAutofit/>
          </a:bodyPr>
          <a:lstStyle>
            <a:lvl1pPr algn="ctr" defTabSz="914377" rtl="0" eaLnBrk="1" latinLnBrk="0" hangingPunct="1">
              <a:lnSpc>
                <a:spcPct val="90000"/>
              </a:lnSpc>
              <a:spcBef>
                <a:spcPct val="0"/>
              </a:spcBef>
              <a:buNone/>
              <a:defRPr sz="4400" b="1" i="0" kern="1200">
                <a:solidFill>
                  <a:srgbClr val="245C4F"/>
                </a:solidFill>
                <a:latin typeface="Montserrat SemiBold" pitchFamily="2" charset="77"/>
                <a:ea typeface="+mj-ea"/>
                <a:cs typeface="+mj-cs"/>
              </a:defRPr>
            </a:lvl1pPr>
          </a:lstStyle>
          <a:p>
            <a:r>
              <a:rPr lang="es-MX" sz="4000" dirty="0">
                <a:solidFill>
                  <a:srgbClr val="275D55"/>
                </a:solidFill>
                <a:latin typeface="Montserrat SemiBold" panose="00000700000000000000" pitchFamily="2" charset="0"/>
              </a:rPr>
              <a:t>II. </a:t>
            </a:r>
            <a:r>
              <a:rPr lang="es-MX" sz="4000" dirty="0">
                <a:latin typeface="Montserrat SemiBold" panose="00000700000000000000" pitchFamily="2" charset="0"/>
              </a:rPr>
              <a:t>Desarrollo</a:t>
            </a:r>
          </a:p>
        </p:txBody>
      </p:sp>
      <p:pic>
        <p:nvPicPr>
          <p:cNvPr id="2" name="Imagen 1">
            <a:extLst>
              <a:ext uri="{FF2B5EF4-FFF2-40B4-BE49-F238E27FC236}">
                <a16:creationId xmlns:a16="http://schemas.microsoft.com/office/drawing/2014/main" id="{BEA77197-C8B9-AFA6-9104-42BC08B56681}"/>
              </a:ext>
            </a:extLst>
          </p:cNvPr>
          <p:cNvPicPr>
            <a:picLocks noChangeAspect="1"/>
          </p:cNvPicPr>
          <p:nvPr/>
        </p:nvPicPr>
        <p:blipFill>
          <a:blip r:embed="rId2"/>
          <a:stretch>
            <a:fillRect/>
          </a:stretch>
        </p:blipFill>
        <p:spPr>
          <a:xfrm>
            <a:off x="10725283" y="2887791"/>
            <a:ext cx="4457431" cy="33914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ítulo 1">
            <a:extLst>
              <a:ext uri="{FF2B5EF4-FFF2-40B4-BE49-F238E27FC236}">
                <a16:creationId xmlns:a16="http://schemas.microsoft.com/office/drawing/2014/main" id="{D44D38AB-5665-CB7B-CD12-D05672AD208B}"/>
              </a:ext>
            </a:extLst>
          </p:cNvPr>
          <p:cNvSpPr txBox="1">
            <a:spLocks/>
          </p:cNvSpPr>
          <p:nvPr/>
        </p:nvSpPr>
        <p:spPr>
          <a:xfrm>
            <a:off x="892752" y="1118744"/>
            <a:ext cx="9677012" cy="533538"/>
          </a:xfrm>
          <a:prstGeom prst="rect">
            <a:avLst/>
          </a:prstGeom>
          <a:noFill/>
        </p:spPr>
        <p:txBody>
          <a:bodyPr/>
          <a:lstStyle>
            <a:lvl1pPr algn="l" defTabSz="914400" rtl="0" eaLnBrk="1" latinLnBrk="0" hangingPunct="1">
              <a:lnSpc>
                <a:spcPct val="90000"/>
              </a:lnSpc>
              <a:spcBef>
                <a:spcPct val="0"/>
              </a:spcBef>
              <a:buNone/>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MX" sz="2400" dirty="0">
                <a:solidFill>
                  <a:srgbClr val="BC945A"/>
                </a:solidFill>
              </a:rPr>
              <a:t>Acciones Realizadas</a:t>
            </a:r>
          </a:p>
        </p:txBody>
      </p:sp>
      <p:sp>
        <p:nvSpPr>
          <p:cNvPr id="6" name="CuadroTexto 5">
            <a:extLst>
              <a:ext uri="{FF2B5EF4-FFF2-40B4-BE49-F238E27FC236}">
                <a16:creationId xmlns:a16="http://schemas.microsoft.com/office/drawing/2014/main" id="{3FE9C29F-BD39-4071-9F5A-6E7224B4B0BD}"/>
              </a:ext>
            </a:extLst>
          </p:cNvPr>
          <p:cNvSpPr txBox="1"/>
          <p:nvPr/>
        </p:nvSpPr>
        <p:spPr>
          <a:xfrm>
            <a:off x="685800" y="7927975"/>
            <a:ext cx="12268199" cy="1384995"/>
          </a:xfrm>
          <a:prstGeom prst="rect">
            <a:avLst/>
          </a:prstGeom>
          <a:noFill/>
        </p:spPr>
        <p:txBody>
          <a:bodyPr wrap="square">
            <a:spAutoFit/>
          </a:bodyPr>
          <a:lstStyle/>
          <a:p>
            <a:pPr algn="just"/>
            <a:r>
              <a:rPr lang="es-MX" sz="2100" dirty="0">
                <a:latin typeface="Montserrat SemiBold" panose="00000700000000000000" pitchFamily="2" charset="0"/>
              </a:rPr>
              <a:t>Con base en lo anterior, resulta indispensable la autorización de contratación de un nuevo arrendamiento de inmueble con destino de Almacén Delegacional, para cubrir la necesidad de resguardo de medicamentos e insumos, que permitan a dicho OOAD seguir brindando el servicio a todas las unidades a las que abastece.</a:t>
            </a:r>
          </a:p>
        </p:txBody>
      </p:sp>
    </p:spTree>
    <p:extLst>
      <p:ext uri="{BB962C8B-B14F-4D97-AF65-F5344CB8AC3E}">
        <p14:creationId xmlns:p14="http://schemas.microsoft.com/office/powerpoint/2010/main" val="82752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39EB07D5-D714-8455-0D84-AE734A39A634}"/>
              </a:ext>
            </a:extLst>
          </p:cNvPr>
          <p:cNvSpPr/>
          <p:nvPr/>
        </p:nvSpPr>
        <p:spPr>
          <a:xfrm>
            <a:off x="13030200" y="8492942"/>
            <a:ext cx="2201629" cy="126383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Título 1">
            <a:extLst>
              <a:ext uri="{FF2B5EF4-FFF2-40B4-BE49-F238E27FC236}">
                <a16:creationId xmlns:a16="http://schemas.microsoft.com/office/drawing/2014/main" id="{EE44C95A-24B9-99CD-BE5C-47414CD40FE6}"/>
              </a:ext>
            </a:extLst>
          </p:cNvPr>
          <p:cNvSpPr txBox="1">
            <a:spLocks/>
          </p:cNvSpPr>
          <p:nvPr/>
        </p:nvSpPr>
        <p:spPr>
          <a:xfrm>
            <a:off x="762000" y="467614"/>
            <a:ext cx="3751521" cy="628297"/>
          </a:xfrm>
          <a:prstGeom prst="rect">
            <a:avLst/>
          </a:prstGeom>
        </p:spPr>
        <p:txBody>
          <a:bodyPr anchor="b">
            <a:noAutofit/>
          </a:bodyPr>
          <a:lstStyle>
            <a:lvl1pPr algn="ctr" defTabSz="914377" rtl="0" eaLnBrk="1" latinLnBrk="0" hangingPunct="1">
              <a:lnSpc>
                <a:spcPct val="90000"/>
              </a:lnSpc>
              <a:spcBef>
                <a:spcPct val="0"/>
              </a:spcBef>
              <a:buNone/>
              <a:defRPr sz="4400" b="1" i="0" kern="1200">
                <a:solidFill>
                  <a:srgbClr val="245C4F"/>
                </a:solidFill>
                <a:latin typeface="Montserrat SemiBold" pitchFamily="2" charset="77"/>
                <a:ea typeface="+mj-ea"/>
                <a:cs typeface="+mj-cs"/>
              </a:defRPr>
            </a:lvl1pPr>
          </a:lstStyle>
          <a:p>
            <a:r>
              <a:rPr lang="es-MX" sz="4000" dirty="0">
                <a:solidFill>
                  <a:srgbClr val="275D55"/>
                </a:solidFill>
                <a:latin typeface="Montserrat SemiBold" panose="00000700000000000000" pitchFamily="2" charset="0"/>
              </a:rPr>
              <a:t>II. </a:t>
            </a:r>
            <a:r>
              <a:rPr lang="es-MX" sz="4000" dirty="0">
                <a:latin typeface="Montserrat SemiBold" panose="00000700000000000000" pitchFamily="2" charset="0"/>
              </a:rPr>
              <a:t>Desarrollo</a:t>
            </a:r>
          </a:p>
        </p:txBody>
      </p:sp>
      <p:graphicFrame>
        <p:nvGraphicFramePr>
          <p:cNvPr id="3" name="1 Tabla">
            <a:extLst>
              <a:ext uri="{FF2B5EF4-FFF2-40B4-BE49-F238E27FC236}">
                <a16:creationId xmlns:a16="http://schemas.microsoft.com/office/drawing/2014/main" id="{524323AF-53CA-CA37-1A24-D3BCB5FA1F36}"/>
              </a:ext>
            </a:extLst>
          </p:cNvPr>
          <p:cNvGraphicFramePr>
            <a:graphicFrameLocks noGrp="1"/>
          </p:cNvGraphicFramePr>
          <p:nvPr>
            <p:extLst>
              <p:ext uri="{D42A27DB-BD31-4B8C-83A1-F6EECF244321}">
                <p14:modId xmlns:p14="http://schemas.microsoft.com/office/powerpoint/2010/main" val="2045729209"/>
              </p:ext>
            </p:extLst>
          </p:nvPr>
        </p:nvGraphicFramePr>
        <p:xfrm>
          <a:off x="762000" y="2352505"/>
          <a:ext cx="9677012" cy="2823270"/>
        </p:xfrm>
        <a:graphic>
          <a:graphicData uri="http://schemas.openxmlformats.org/drawingml/2006/table">
            <a:tbl>
              <a:tblPr firstRow="1" bandRow="1">
                <a:tableStyleId>{F5AB1C69-6EDB-4FF4-983F-18BD219EF322}</a:tableStyleId>
              </a:tblPr>
              <a:tblGrid>
                <a:gridCol w="4728681">
                  <a:extLst>
                    <a:ext uri="{9D8B030D-6E8A-4147-A177-3AD203B41FA5}">
                      <a16:colId xmlns:a16="http://schemas.microsoft.com/office/drawing/2014/main" val="20000"/>
                    </a:ext>
                  </a:extLst>
                </a:gridCol>
                <a:gridCol w="4948331">
                  <a:extLst>
                    <a:ext uri="{9D8B030D-6E8A-4147-A177-3AD203B41FA5}">
                      <a16:colId xmlns:a16="http://schemas.microsoft.com/office/drawing/2014/main" val="20001"/>
                    </a:ext>
                  </a:extLst>
                </a:gridCol>
              </a:tblGrid>
              <a:tr h="301930">
                <a:tc>
                  <a:txBody>
                    <a:bodyPr/>
                    <a:lstStyle/>
                    <a:p>
                      <a:pPr algn="ctr"/>
                      <a:r>
                        <a:rPr lang="es-MX" sz="2100" dirty="0">
                          <a:latin typeface="Montserrat SemiBold" panose="00000700000000000000" pitchFamily="2" charset="0"/>
                        </a:rPr>
                        <a:t>Concepto</a:t>
                      </a:r>
                    </a:p>
                  </a:txBody>
                  <a:tcPr marL="116598" marR="116598" marT="58299" marB="582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C2142"/>
                    </a:solidFill>
                  </a:tcPr>
                </a:tc>
                <a:tc>
                  <a:txBody>
                    <a:bodyPr/>
                    <a:lstStyle/>
                    <a:p>
                      <a:pPr algn="ctr"/>
                      <a:r>
                        <a:rPr lang="es-MX" sz="2100" dirty="0">
                          <a:latin typeface="Montserrat SemiBold" panose="00000700000000000000" pitchFamily="2" charset="0"/>
                        </a:rPr>
                        <a:t>Descripción</a:t>
                      </a:r>
                    </a:p>
                  </a:txBody>
                  <a:tcPr marL="116598" marR="116598" marT="58299" marB="5829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C2142"/>
                    </a:solidFill>
                  </a:tcPr>
                </a:tc>
                <a:extLst>
                  <a:ext uri="{0D108BD9-81ED-4DB2-BD59-A6C34878D82A}">
                    <a16:rowId xmlns:a16="http://schemas.microsoft.com/office/drawing/2014/main" val="10000"/>
                  </a:ext>
                </a:extLst>
              </a:tr>
              <a:tr h="436486">
                <a:tc>
                  <a:txBody>
                    <a:bodyPr/>
                    <a:lstStyle/>
                    <a:p>
                      <a:pPr algn="ctr"/>
                      <a:r>
                        <a:rPr lang="es-MX" sz="2100" b="0" dirty="0">
                          <a:latin typeface="Montserrat SemiBold" panose="00000700000000000000" pitchFamily="2" charset="0"/>
                        </a:rPr>
                        <a:t>Destino</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2100" dirty="0">
                          <a:latin typeface="Montserrat SemiBold" panose="00000700000000000000" pitchFamily="2" charset="0"/>
                        </a:rPr>
                        <a:t>Almacén Delegacional</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744537">
                <a:tc>
                  <a:txBody>
                    <a:bodyPr/>
                    <a:lstStyle/>
                    <a:p>
                      <a:pPr algn="ctr"/>
                      <a:r>
                        <a:rPr lang="es-MX" sz="2100" b="0" dirty="0">
                          <a:latin typeface="Montserrat SemiBold" panose="00000700000000000000" pitchFamily="2" charset="0"/>
                        </a:rPr>
                        <a:t>Ubicación</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2100" b="0" dirty="0">
                          <a:latin typeface="Montserrat SemiBold" panose="00000700000000000000" pitchFamily="2" charset="0"/>
                        </a:rPr>
                        <a:t>Carretera Saltillo-Zacatecas km. 22, puente La Encantada, en Saltillo, Coahuila, C.P. 25950</a:t>
                      </a:r>
                      <a:endParaRPr lang="es-MX" sz="2100" b="0" dirty="0">
                        <a:latin typeface="Montserrat SemiBold" panose="00000700000000000000" pitchFamily="2" charset="0"/>
                      </a:endParaRP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3671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100" b="0" dirty="0">
                          <a:latin typeface="Montserrat SemiBold" panose="00000700000000000000" pitchFamily="2" charset="0"/>
                        </a:rPr>
                        <a:t>Superficie Patio de Maniobras</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s-MX" sz="2100" baseline="0" dirty="0">
                          <a:latin typeface="Montserrat SemiBold" panose="00000700000000000000" pitchFamily="2" charset="0"/>
                        </a:rPr>
                        <a:t>15,000 m</a:t>
                      </a:r>
                      <a:r>
                        <a:rPr lang="es-MX" sz="2100" baseline="30000" dirty="0">
                          <a:latin typeface="Montserrat SemiBold" panose="00000700000000000000" pitchFamily="2" charset="0"/>
                        </a:rPr>
                        <a:t>2</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4364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100" b="0" dirty="0">
                          <a:latin typeface="Montserrat SemiBold" panose="00000700000000000000" pitchFamily="2" charset="0"/>
                        </a:rPr>
                        <a:t>Superficie de almacenamiento</a:t>
                      </a:r>
                      <a:endParaRPr lang="es-MX" sz="2100" dirty="0">
                        <a:latin typeface="Montserrat SemiBold" panose="00000700000000000000" pitchFamily="2" charset="0"/>
                      </a:endParaRP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2100" dirty="0">
                          <a:latin typeface="Montserrat SemiBold" panose="00000700000000000000" pitchFamily="2" charset="0"/>
                        </a:rPr>
                        <a:t>6,000 m</a:t>
                      </a:r>
                      <a:r>
                        <a:rPr lang="es-MX" sz="2100" baseline="30000" dirty="0">
                          <a:latin typeface="Montserrat SemiBold" panose="00000700000000000000" pitchFamily="2" charset="0"/>
                        </a:rPr>
                        <a:t>2</a:t>
                      </a:r>
                    </a:p>
                  </a:txBody>
                  <a:tcPr marL="116598" marR="116598" marT="58299" marB="582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5" name="Título 1">
            <a:extLst>
              <a:ext uri="{FF2B5EF4-FFF2-40B4-BE49-F238E27FC236}">
                <a16:creationId xmlns:a16="http://schemas.microsoft.com/office/drawing/2014/main" id="{E37172D2-5973-B200-D5E6-FF91F47B7785}"/>
              </a:ext>
            </a:extLst>
          </p:cNvPr>
          <p:cNvSpPr txBox="1">
            <a:spLocks/>
          </p:cNvSpPr>
          <p:nvPr/>
        </p:nvSpPr>
        <p:spPr>
          <a:xfrm>
            <a:off x="939430" y="1095911"/>
            <a:ext cx="9677012" cy="628297"/>
          </a:xfrm>
          <a:prstGeom prst="rect">
            <a:avLst/>
          </a:prstGeom>
          <a:noFill/>
        </p:spPr>
        <p:txBody>
          <a:bodyPr/>
          <a:lstStyle>
            <a:lvl1pPr algn="l" defTabSz="914400" rtl="0" eaLnBrk="1" latinLnBrk="0" hangingPunct="1">
              <a:lnSpc>
                <a:spcPct val="90000"/>
              </a:lnSpc>
              <a:spcBef>
                <a:spcPct val="0"/>
              </a:spcBef>
              <a:buNone/>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MX" sz="2400" dirty="0">
                <a:solidFill>
                  <a:srgbClr val="BC945A"/>
                </a:solidFill>
              </a:rPr>
              <a:t>Inmueble identificado como prospecto</a:t>
            </a:r>
          </a:p>
        </p:txBody>
      </p:sp>
      <p:sp>
        <p:nvSpPr>
          <p:cNvPr id="11" name="Marcador de número de diapositiva 3">
            <a:extLst>
              <a:ext uri="{FF2B5EF4-FFF2-40B4-BE49-F238E27FC236}">
                <a16:creationId xmlns:a16="http://schemas.microsoft.com/office/drawing/2014/main" id="{A1D3E4D0-2549-3B99-3025-82B29F6C99E6}"/>
              </a:ext>
            </a:extLst>
          </p:cNvPr>
          <p:cNvSpPr txBox="1">
            <a:spLocks/>
          </p:cNvSpPr>
          <p:nvPr/>
        </p:nvSpPr>
        <p:spPr>
          <a:xfrm>
            <a:off x="14439050" y="9291193"/>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mtClean="0"/>
              <a:pPr/>
              <a:t>7</a:t>
            </a:fld>
            <a:endParaRPr lang="es-MX" dirty="0"/>
          </a:p>
        </p:txBody>
      </p:sp>
      <p:pic>
        <p:nvPicPr>
          <p:cNvPr id="8" name="Imagen 7">
            <a:extLst>
              <a:ext uri="{FF2B5EF4-FFF2-40B4-BE49-F238E27FC236}">
                <a16:creationId xmlns:a16="http://schemas.microsoft.com/office/drawing/2014/main" id="{B9DDC6CB-16BB-3946-8FF7-A8BA89C5E7F3}"/>
              </a:ext>
            </a:extLst>
          </p:cNvPr>
          <p:cNvPicPr>
            <a:picLocks noChangeAspect="1"/>
          </p:cNvPicPr>
          <p:nvPr/>
        </p:nvPicPr>
        <p:blipFill>
          <a:blip r:embed="rId2"/>
          <a:stretch>
            <a:fillRect/>
          </a:stretch>
        </p:blipFill>
        <p:spPr>
          <a:xfrm>
            <a:off x="10916881" y="1571808"/>
            <a:ext cx="4335228" cy="34605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n 8">
            <a:extLst>
              <a:ext uri="{FF2B5EF4-FFF2-40B4-BE49-F238E27FC236}">
                <a16:creationId xmlns:a16="http://schemas.microsoft.com/office/drawing/2014/main" id="{3FDB55F8-9C3A-F429-6BE0-E8EEEDFD3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1517" y="5709793"/>
            <a:ext cx="8763000" cy="3581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8" name="Grupo 17">
            <a:extLst>
              <a:ext uri="{FF2B5EF4-FFF2-40B4-BE49-F238E27FC236}">
                <a16:creationId xmlns:a16="http://schemas.microsoft.com/office/drawing/2014/main" id="{6EA26384-DB15-E774-190B-469746311325}"/>
              </a:ext>
            </a:extLst>
          </p:cNvPr>
          <p:cNvGrpSpPr/>
          <p:nvPr/>
        </p:nvGrpSpPr>
        <p:grpSpPr>
          <a:xfrm>
            <a:off x="10937163" y="5526599"/>
            <a:ext cx="4294665" cy="3581400"/>
            <a:chOff x="7249490" y="4194174"/>
            <a:chExt cx="2961310" cy="4688741"/>
          </a:xfrm>
        </p:grpSpPr>
        <p:pic>
          <p:nvPicPr>
            <p:cNvPr id="12" name="Imagen 11">
              <a:extLst>
                <a:ext uri="{FF2B5EF4-FFF2-40B4-BE49-F238E27FC236}">
                  <a16:creationId xmlns:a16="http://schemas.microsoft.com/office/drawing/2014/main" id="{6D624C4E-0285-0096-A0A7-8EC7BF7785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9490" y="4194174"/>
              <a:ext cx="2961310" cy="46887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AlternateContent xmlns:mc="http://schemas.openxmlformats.org/markup-compatibility/2006" xmlns:p14="http://schemas.microsoft.com/office/powerpoint/2010/main">
          <mc:Choice Requires="p14">
            <p:contentPart p14:bwMode="auto" r:id="rId5">
              <p14:nvContentPartPr>
                <p14:cNvPr id="16" name="Entrada de lápiz 15">
                  <a:extLst>
                    <a:ext uri="{FF2B5EF4-FFF2-40B4-BE49-F238E27FC236}">
                      <a16:creationId xmlns:a16="http://schemas.microsoft.com/office/drawing/2014/main" id="{D860C171-F174-4DC6-F776-3A5FBBB2421D}"/>
                    </a:ext>
                  </a:extLst>
                </p14:cNvPr>
                <p14:cNvContentPartPr/>
                <p14:nvPr/>
              </p14:nvContentPartPr>
              <p14:xfrm>
                <a:off x="8491608" y="4692456"/>
                <a:ext cx="387360" cy="752760"/>
              </p14:xfrm>
            </p:contentPart>
          </mc:Choice>
          <mc:Fallback xmlns="">
            <p:pic>
              <p:nvPicPr>
                <p:cNvPr id="16" name="Entrada de lápiz 15">
                  <a:extLst>
                    <a:ext uri="{FF2B5EF4-FFF2-40B4-BE49-F238E27FC236}">
                      <a16:creationId xmlns:a16="http://schemas.microsoft.com/office/drawing/2014/main" id="{D860C171-F174-4DC6-F776-3A5FBBB2421D}"/>
                    </a:ext>
                  </a:extLst>
                </p:cNvPr>
                <p:cNvPicPr/>
                <p:nvPr/>
              </p:nvPicPr>
              <p:blipFill>
                <a:blip r:embed="rId8"/>
                <a:stretch>
                  <a:fillRect/>
                </a:stretch>
              </p:blipFill>
              <p:spPr>
                <a:xfrm>
                  <a:off x="8483210" y="4680679"/>
                  <a:ext cx="404506" cy="775842"/>
                </a:xfrm>
                <a:prstGeom prst="rect">
                  <a:avLst/>
                </a:prstGeom>
              </p:spPr>
            </p:pic>
          </mc:Fallback>
        </mc:AlternateContent>
      </p:grpSp>
    </p:spTree>
    <p:extLst>
      <p:ext uri="{BB962C8B-B14F-4D97-AF65-F5344CB8AC3E}">
        <p14:creationId xmlns:p14="http://schemas.microsoft.com/office/powerpoint/2010/main" val="2998699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a:extLst>
              <a:ext uri="{FF2B5EF4-FFF2-40B4-BE49-F238E27FC236}">
                <a16:creationId xmlns:a16="http://schemas.microsoft.com/office/drawing/2014/main" id="{EE44C95A-24B9-99CD-BE5C-47414CD40FE6}"/>
              </a:ext>
            </a:extLst>
          </p:cNvPr>
          <p:cNvSpPr txBox="1">
            <a:spLocks/>
          </p:cNvSpPr>
          <p:nvPr/>
        </p:nvSpPr>
        <p:spPr>
          <a:xfrm>
            <a:off x="557720" y="460375"/>
            <a:ext cx="3751521" cy="628297"/>
          </a:xfrm>
          <a:prstGeom prst="rect">
            <a:avLst/>
          </a:prstGeom>
        </p:spPr>
        <p:txBody>
          <a:bodyPr anchor="b">
            <a:noAutofit/>
          </a:bodyPr>
          <a:lstStyle>
            <a:lvl1pPr algn="ctr" defTabSz="914377" rtl="0" eaLnBrk="1" latinLnBrk="0" hangingPunct="1">
              <a:lnSpc>
                <a:spcPct val="90000"/>
              </a:lnSpc>
              <a:spcBef>
                <a:spcPct val="0"/>
              </a:spcBef>
              <a:buNone/>
              <a:defRPr sz="4400" b="1" i="0" kern="1200">
                <a:solidFill>
                  <a:srgbClr val="245C4F"/>
                </a:solidFill>
                <a:latin typeface="Montserrat SemiBold" pitchFamily="2" charset="77"/>
                <a:ea typeface="+mj-ea"/>
                <a:cs typeface="+mj-cs"/>
              </a:defRPr>
            </a:lvl1pPr>
          </a:lstStyle>
          <a:p>
            <a:r>
              <a:rPr lang="es-MX" sz="4000" dirty="0">
                <a:solidFill>
                  <a:srgbClr val="275D55"/>
                </a:solidFill>
                <a:latin typeface="Montserrat SemiBold" panose="00000700000000000000" pitchFamily="2" charset="0"/>
              </a:rPr>
              <a:t>II. </a:t>
            </a:r>
            <a:r>
              <a:rPr lang="es-MX" sz="4000" dirty="0">
                <a:latin typeface="Montserrat SemiBold" panose="00000700000000000000" pitchFamily="2" charset="0"/>
              </a:rPr>
              <a:t>Desarrollo</a:t>
            </a:r>
          </a:p>
        </p:txBody>
      </p:sp>
      <p:sp>
        <p:nvSpPr>
          <p:cNvPr id="3" name="Marcador de número de diapositiva 3">
            <a:extLst>
              <a:ext uri="{FF2B5EF4-FFF2-40B4-BE49-F238E27FC236}">
                <a16:creationId xmlns:a16="http://schemas.microsoft.com/office/drawing/2014/main" id="{F308C83C-9362-8FA9-CA80-41E176B4EB1D}"/>
              </a:ext>
            </a:extLst>
          </p:cNvPr>
          <p:cNvSpPr txBox="1">
            <a:spLocks/>
          </p:cNvSpPr>
          <p:nvPr/>
        </p:nvSpPr>
        <p:spPr>
          <a:xfrm>
            <a:off x="14458966" y="8902138"/>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mtClean="0"/>
              <a:pPr/>
              <a:t>8</a:t>
            </a:fld>
            <a:endParaRPr lang="es-MX" dirty="0"/>
          </a:p>
        </p:txBody>
      </p:sp>
      <p:sp>
        <p:nvSpPr>
          <p:cNvPr id="2" name="CuadroTexto 1">
            <a:extLst>
              <a:ext uri="{FF2B5EF4-FFF2-40B4-BE49-F238E27FC236}">
                <a16:creationId xmlns:a16="http://schemas.microsoft.com/office/drawing/2014/main" id="{1C880FCA-40D6-EFFD-3B94-A6CD84630F1D}"/>
              </a:ext>
            </a:extLst>
          </p:cNvPr>
          <p:cNvSpPr txBox="1"/>
          <p:nvPr/>
        </p:nvSpPr>
        <p:spPr>
          <a:xfrm>
            <a:off x="1295400" y="1752324"/>
            <a:ext cx="13563600" cy="7063472"/>
          </a:xfrm>
          <a:prstGeom prst="rect">
            <a:avLst/>
          </a:prstGeom>
          <a:noFill/>
        </p:spPr>
        <p:txBody>
          <a:bodyPr wrap="square" rtlCol="0">
            <a:spAutoFit/>
          </a:bodyPr>
          <a:lstStyle/>
          <a:p>
            <a:pPr algn="just"/>
            <a:r>
              <a:rPr lang="es-ES_tradnl" sz="2100" dirty="0">
                <a:effectLst/>
                <a:latin typeface="Montserrat SemiBold" panose="00000700000000000000" pitchFamily="2" charset="0"/>
                <a:ea typeface="MS Mincho" panose="02020609040205080304" pitchFamily="49" charset="-128"/>
                <a:cs typeface="Arial" panose="020B0604020202020204" pitchFamily="34" charset="0"/>
              </a:rPr>
              <a:t>Derivado al siniestro, el Director de Administración, mediante oficio número 09 52 17 1000/0267 del 3 de abril de 2023, autorizó proceder </a:t>
            </a:r>
            <a:r>
              <a:rPr lang="es-ES_tradnl" sz="2100" b="1" dirty="0">
                <a:effectLst/>
                <a:latin typeface="Montserrat SemiBold" panose="00000700000000000000" pitchFamily="2" charset="0"/>
                <a:ea typeface="MS Mincho" panose="02020609040205080304" pitchFamily="49" charset="-128"/>
                <a:cs typeface="Arial" panose="020B0604020202020204" pitchFamily="34" charset="0"/>
              </a:rPr>
              <a:t>a formalizar el contrato de arrendamiento del inmueble propuesto para el servicio de Almacén Delegacional, sin que requiera solicitar un dictamen valuatorio de justipreciación de renta, hasta por un periodo máximo de un año</a:t>
            </a:r>
            <a:r>
              <a:rPr lang="es-ES_tradnl" sz="2100" dirty="0">
                <a:effectLst/>
                <a:latin typeface="Montserrat SemiBold" panose="00000700000000000000" pitchFamily="2" charset="0"/>
                <a:ea typeface="MS Mincho" panose="02020609040205080304" pitchFamily="49" charset="-128"/>
                <a:cs typeface="Arial" panose="020B0604020202020204" pitchFamily="34" charset="0"/>
              </a:rPr>
              <a:t>, debiendo integrar el expediente correspondiente conforme a la normatividad aplicable, fundamentado en lo dispuesto en el último párrafo del numeral 144 y 178 del Acuerdo por el que se establecen las disposiciones en Materia de Recursos Materiales y Servicios Generales</a:t>
            </a:r>
            <a:r>
              <a:rPr lang="es-ES_tradnl" sz="2100" dirty="0">
                <a:solidFill>
                  <a:srgbClr val="00B050"/>
                </a:solidFill>
                <a:effectLst/>
                <a:latin typeface="Montserrat SemiBold" panose="00000700000000000000" pitchFamily="2" charset="0"/>
                <a:ea typeface="MS Mincho" panose="02020609040205080304" pitchFamily="49" charset="-128"/>
                <a:cs typeface="Arial" panose="020B0604020202020204" pitchFamily="34" charset="0"/>
              </a:rPr>
              <a:t>,</a:t>
            </a:r>
            <a:r>
              <a:rPr lang="es-ES_tradnl" sz="2100" dirty="0">
                <a:effectLst/>
                <a:latin typeface="Montserrat SemiBold" panose="00000700000000000000" pitchFamily="2" charset="0"/>
                <a:ea typeface="MS Mincho" panose="02020609040205080304" pitchFamily="49" charset="-128"/>
                <a:cs typeface="Arial" panose="020B0604020202020204" pitchFamily="34" charset="0"/>
              </a:rPr>
              <a:t> que a la letra dicen:</a:t>
            </a:r>
            <a:endParaRPr lang="es-MX" sz="2100" dirty="0">
              <a:effectLst/>
              <a:latin typeface="Montserrat SemiBold" panose="00000700000000000000" pitchFamily="2" charset="0"/>
              <a:ea typeface="MS Mincho" panose="02020609040205080304" pitchFamily="49" charset="-128"/>
              <a:cs typeface="Times New Roman" panose="02020603050405020304" pitchFamily="18" charset="0"/>
            </a:endParaRPr>
          </a:p>
          <a:p>
            <a:pPr algn="just"/>
            <a:r>
              <a:rPr lang="es-ES_tradnl" sz="2100" dirty="0">
                <a:effectLst/>
                <a:latin typeface="Montserrat SemiBold" panose="00000700000000000000" pitchFamily="2" charset="0"/>
                <a:ea typeface="MS Mincho" panose="02020609040205080304" pitchFamily="49" charset="-128"/>
                <a:cs typeface="Arial" panose="020B0604020202020204" pitchFamily="34" charset="0"/>
              </a:rPr>
              <a:t> </a:t>
            </a:r>
            <a:endParaRPr lang="es-MX" sz="2100" dirty="0">
              <a:effectLst/>
              <a:latin typeface="Montserrat SemiBold" panose="00000700000000000000" pitchFamily="2" charset="0"/>
              <a:ea typeface="MS Mincho" panose="02020609040205080304" pitchFamily="49" charset="-128"/>
              <a:cs typeface="Times New Roman" panose="02020603050405020304" pitchFamily="18" charset="0"/>
            </a:endParaRPr>
          </a:p>
          <a:p>
            <a:pPr marL="622300" algn="just">
              <a:spcAft>
                <a:spcPts val="0"/>
              </a:spcAft>
            </a:pPr>
            <a:r>
              <a:rPr lang="es-MX" sz="1900" i="1" dirty="0">
                <a:solidFill>
                  <a:schemeClr val="tx1">
                    <a:lumMod val="75000"/>
                    <a:lumOff val="25000"/>
                  </a:schemeClr>
                </a:solidFill>
                <a:effectLst/>
                <a:latin typeface="Montserrat SemiBold" panose="00000700000000000000" pitchFamily="2" charset="0"/>
                <a:ea typeface="Calibri" panose="020F0502020204030204" pitchFamily="34" charset="0"/>
                <a:cs typeface="Times New Roman" panose="02020603050405020304" pitchFamily="18" charset="0"/>
              </a:rPr>
              <a:t>“</a:t>
            </a:r>
            <a:r>
              <a:rPr lang="es-MX" sz="1900" b="1" i="1" dirty="0">
                <a:solidFill>
                  <a:schemeClr val="tx1">
                    <a:lumMod val="75000"/>
                    <a:lumOff val="25000"/>
                  </a:schemeClr>
                </a:solidFill>
                <a:effectLst/>
                <a:latin typeface="Montserrat SemiBold" panose="00000700000000000000" pitchFamily="2" charset="0"/>
                <a:ea typeface="Calibri" panose="020F0502020204030204" pitchFamily="34" charset="0"/>
                <a:cs typeface="Times New Roman" panose="02020603050405020304" pitchFamily="18" charset="0"/>
              </a:rPr>
              <a:t>144</a:t>
            </a:r>
            <a:r>
              <a:rPr lang="es-MX" sz="1900" i="1" dirty="0">
                <a:solidFill>
                  <a:schemeClr val="tx1">
                    <a:lumMod val="75000"/>
                    <a:lumOff val="25000"/>
                  </a:schemeClr>
                </a:solidFill>
                <a:effectLst/>
                <a:latin typeface="Montserrat SemiBold" panose="00000700000000000000" pitchFamily="2" charset="0"/>
                <a:ea typeface="Calibri" panose="020F0502020204030204" pitchFamily="34" charset="0"/>
                <a:cs typeface="Times New Roman" panose="02020603050405020304" pitchFamily="18" charset="0"/>
              </a:rPr>
              <a:t>. Las instituciones públicas que pretendan tomar en arrendamiento, deberán observar por lo menos los siguientes criterios:</a:t>
            </a:r>
            <a:endParaRPr lang="es-MX" sz="1900" dirty="0">
              <a:solidFill>
                <a:schemeClr val="tx1">
                  <a:lumMod val="75000"/>
                  <a:lumOff val="25000"/>
                </a:schemeClr>
              </a:solidFill>
              <a:effectLst/>
              <a:latin typeface="Montserrat SemiBold" panose="00000700000000000000" pitchFamily="2" charset="0"/>
              <a:ea typeface="MS Mincho" panose="02020609040205080304" pitchFamily="49" charset="-128"/>
              <a:cs typeface="Times New Roman" panose="02020603050405020304" pitchFamily="18" charset="0"/>
            </a:endParaRPr>
          </a:p>
          <a:p>
            <a:pPr marL="622300">
              <a:spcAft>
                <a:spcPts val="0"/>
              </a:spcAft>
            </a:pPr>
            <a:r>
              <a:rPr lang="es-MX" sz="1900" i="1" dirty="0">
                <a:solidFill>
                  <a:schemeClr val="tx1">
                    <a:lumMod val="75000"/>
                    <a:lumOff val="25000"/>
                  </a:schemeClr>
                </a:solidFill>
                <a:effectLst/>
                <a:latin typeface="Montserrat SemiBold" panose="00000700000000000000" pitchFamily="2" charset="0"/>
                <a:ea typeface="Calibri" panose="020F0502020204030204" pitchFamily="34" charset="0"/>
                <a:cs typeface="Times New Roman" panose="02020603050405020304" pitchFamily="18" charset="0"/>
              </a:rPr>
              <a:t>“…</a:t>
            </a:r>
            <a:endParaRPr lang="es-MX" sz="1900" dirty="0">
              <a:solidFill>
                <a:schemeClr val="tx1">
                  <a:lumMod val="75000"/>
                  <a:lumOff val="25000"/>
                </a:schemeClr>
              </a:solidFill>
              <a:effectLst/>
              <a:latin typeface="Montserrat SemiBold" panose="00000700000000000000" pitchFamily="2" charset="0"/>
              <a:ea typeface="MS Mincho" panose="02020609040205080304" pitchFamily="49" charset="-128"/>
              <a:cs typeface="Times New Roman" panose="02020603050405020304" pitchFamily="18" charset="0"/>
            </a:endParaRPr>
          </a:p>
          <a:p>
            <a:pPr marL="622300" algn="just">
              <a:spcAft>
                <a:spcPts val="0"/>
              </a:spcAft>
            </a:pPr>
            <a:r>
              <a:rPr lang="es-MX" sz="1900" b="1" i="1" dirty="0">
                <a:solidFill>
                  <a:srgbClr val="BC945A"/>
                </a:solidFill>
                <a:effectLst/>
                <a:latin typeface="Montserrat SemiBold" panose="00000700000000000000" pitchFamily="2" charset="0"/>
                <a:ea typeface="Calibri" panose="020F0502020204030204" pitchFamily="34" charset="0"/>
                <a:cs typeface="Times New Roman" panose="02020603050405020304" pitchFamily="18" charset="0"/>
              </a:rPr>
              <a:t>“La determinación de tomar en arrendamiento un inmueble será de la exclusiva responsabilidad de la Institución Pública correspondiente, deberá constar por escrito, ser suscrita por el Oficial Mayor o su equivalente, y sustentarse en los criterios a que se refieren las fracciones anteriores.”</a:t>
            </a:r>
            <a:endParaRPr lang="es-MX" sz="1900" dirty="0">
              <a:solidFill>
                <a:srgbClr val="BC945A"/>
              </a:solidFill>
              <a:effectLst/>
              <a:latin typeface="Montserrat SemiBold" panose="00000700000000000000" pitchFamily="2" charset="0"/>
              <a:ea typeface="MS Mincho" panose="02020609040205080304" pitchFamily="49" charset="-128"/>
              <a:cs typeface="Times New Roman" panose="02020603050405020304" pitchFamily="18" charset="0"/>
            </a:endParaRPr>
          </a:p>
          <a:p>
            <a:pPr marL="622300" algn="just"/>
            <a:r>
              <a:rPr lang="es-ES_tradnl" sz="1900" dirty="0">
                <a:solidFill>
                  <a:srgbClr val="BC945A"/>
                </a:solidFill>
                <a:effectLst/>
                <a:latin typeface="Montserrat SemiBold" panose="00000700000000000000" pitchFamily="2" charset="0"/>
                <a:ea typeface="MS Mincho" panose="02020609040205080304" pitchFamily="49" charset="-128"/>
                <a:cs typeface="Arial" panose="020B0604020202020204" pitchFamily="34" charset="0"/>
              </a:rPr>
              <a:t> </a:t>
            </a:r>
            <a:endParaRPr lang="es-MX" sz="1900" dirty="0">
              <a:solidFill>
                <a:srgbClr val="BC945A"/>
              </a:solidFill>
              <a:effectLst/>
              <a:latin typeface="Montserrat SemiBold" panose="00000700000000000000" pitchFamily="2" charset="0"/>
              <a:ea typeface="MS Mincho" panose="02020609040205080304" pitchFamily="49" charset="-128"/>
              <a:cs typeface="Times New Roman" panose="02020603050405020304" pitchFamily="18" charset="0"/>
            </a:endParaRPr>
          </a:p>
          <a:p>
            <a:pPr marL="622300" algn="just">
              <a:spcAft>
                <a:spcPts val="0"/>
              </a:spcAft>
            </a:pPr>
            <a:r>
              <a:rPr lang="es-MX" sz="1900" b="1" i="1" dirty="0">
                <a:solidFill>
                  <a:schemeClr val="tx1">
                    <a:lumMod val="75000"/>
                    <a:lumOff val="25000"/>
                  </a:schemeClr>
                </a:solidFill>
                <a:effectLst/>
                <a:latin typeface="Montserrat SemiBold" panose="00000700000000000000" pitchFamily="2" charset="0"/>
                <a:ea typeface="Calibri" panose="020F0502020204030204" pitchFamily="34" charset="0"/>
                <a:cs typeface="Times New Roman" panose="02020603050405020304" pitchFamily="18" charset="0"/>
              </a:rPr>
              <a:t>“178</a:t>
            </a:r>
            <a:r>
              <a:rPr lang="es-MX" sz="1900" i="1" dirty="0">
                <a:solidFill>
                  <a:schemeClr val="tx1">
                    <a:lumMod val="75000"/>
                    <a:lumOff val="25000"/>
                  </a:schemeClr>
                </a:solidFill>
                <a:effectLst/>
                <a:latin typeface="Montserrat SemiBold" panose="00000700000000000000" pitchFamily="2" charset="0"/>
                <a:ea typeface="Calibri" panose="020F0502020204030204" pitchFamily="34" charset="0"/>
                <a:cs typeface="Times New Roman" panose="02020603050405020304" pitchFamily="18" charset="0"/>
              </a:rPr>
              <a:t>. Cuando las Instituciones Públicas requieran desocupar un inmueble tomado en arrendamiento, </a:t>
            </a:r>
            <a:r>
              <a:rPr lang="es-MX" sz="1900" b="1" i="1" dirty="0">
                <a:solidFill>
                  <a:srgbClr val="BC945A"/>
                </a:solidFill>
                <a:effectLst/>
                <a:latin typeface="Montserrat SemiBold" panose="00000700000000000000" pitchFamily="2" charset="0"/>
                <a:ea typeface="Calibri" panose="020F0502020204030204" pitchFamily="34" charset="0"/>
                <a:cs typeface="Times New Roman" panose="02020603050405020304" pitchFamily="18" charset="0"/>
              </a:rPr>
              <a:t>con motivo de daños causados por la acción de </a:t>
            </a:r>
            <a:r>
              <a:rPr lang="es-MX" sz="1900" i="1" dirty="0">
                <a:solidFill>
                  <a:schemeClr val="tx1">
                    <a:lumMod val="75000"/>
                    <a:lumOff val="25000"/>
                  </a:schemeClr>
                </a:solidFill>
                <a:effectLst/>
                <a:latin typeface="Montserrat SemiBold" panose="00000700000000000000" pitchFamily="2" charset="0"/>
                <a:ea typeface="Calibri" panose="020F0502020204030204" pitchFamily="34" charset="0"/>
                <a:cs typeface="Times New Roman" panose="02020603050405020304" pitchFamily="18" charset="0"/>
              </a:rPr>
              <a:t>desastres naturales, o </a:t>
            </a:r>
            <a:r>
              <a:rPr lang="es-MX" sz="1900" b="1" i="1" dirty="0">
                <a:solidFill>
                  <a:srgbClr val="BC945A"/>
                </a:solidFill>
                <a:effectLst/>
                <a:latin typeface="Montserrat SemiBold" panose="00000700000000000000" pitchFamily="2" charset="0"/>
                <a:ea typeface="Calibri" panose="020F0502020204030204" pitchFamily="34" charset="0"/>
                <a:cs typeface="Times New Roman" panose="02020603050405020304" pitchFamily="18" charset="0"/>
              </a:rPr>
              <a:t>siniestros que pongan en riesgo la seguridad física de los servidores públicos y del público usuario, o que impidan continuar con la prestación de servicios a cargo de las mismas o, bien, necesiten tomar en arrendamiento un inmueble para atender cualquier tipo de contingencia, podrán celebrar el contrato de arrendamiento correspondiente, sin que requieran solicitar un dictamen valuatorio de justipreciación de renta tradicional o electrónica, hasta por un periodo máximo de un año improrrogable, previa autorización del Oficial Mayor o su equivalente en la Institución Pública de que se trate.”   </a:t>
            </a:r>
            <a:endParaRPr lang="es-MX" sz="1900" b="1" dirty="0">
              <a:solidFill>
                <a:srgbClr val="BC945A"/>
              </a:solidFill>
              <a:effectLst/>
              <a:latin typeface="Montserrat SemiBold" panose="00000700000000000000" pitchFamily="2" charset="0"/>
              <a:ea typeface="MS Mincho" panose="02020609040205080304" pitchFamily="49" charset="-128"/>
              <a:cs typeface="Times New Roman" panose="02020603050405020304" pitchFamily="18" charset="0"/>
            </a:endParaRPr>
          </a:p>
        </p:txBody>
      </p:sp>
      <p:pic>
        <p:nvPicPr>
          <p:cNvPr id="5" name="Gráfico 4" descr="Contrato con relleno sólido">
            <a:extLst>
              <a:ext uri="{FF2B5EF4-FFF2-40B4-BE49-F238E27FC236}">
                <a16:creationId xmlns:a16="http://schemas.microsoft.com/office/drawing/2014/main" id="{DA2FAE21-4A61-6279-B713-8A683484F52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000" y="2212975"/>
            <a:ext cx="914400" cy="914400"/>
          </a:xfrm>
          <a:prstGeom prst="rect">
            <a:avLst/>
          </a:prstGeom>
        </p:spPr>
      </p:pic>
    </p:spTree>
    <p:extLst>
      <p:ext uri="{BB962C8B-B14F-4D97-AF65-F5344CB8AC3E}">
        <p14:creationId xmlns:p14="http://schemas.microsoft.com/office/powerpoint/2010/main" val="1075976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581978" y="1493515"/>
            <a:ext cx="14380844" cy="2167260"/>
          </a:xfrm>
          <a:prstGeom prst="rect">
            <a:avLst/>
          </a:prstGeom>
        </p:spPr>
        <p:txBody>
          <a:bodyPr vert="horz" wrap="square" lIns="0" tIns="12700" rIns="0" bIns="0" rtlCol="0">
            <a:spAutoFit/>
          </a:bodyPr>
          <a:lstStyle/>
          <a:p>
            <a:pPr algn="just"/>
            <a:r>
              <a:rPr lang="es-ES_tradnl" sz="2000" b="1" dirty="0">
                <a:effectLst/>
                <a:latin typeface="Montserrat SemiBold" pitchFamily="2" charset="77"/>
                <a:ea typeface="MS Mincho" panose="02020609040205080304" pitchFamily="49" charset="-128"/>
                <a:cs typeface="Times New Roman" panose="02020603050405020304" pitchFamily="18" charset="0"/>
              </a:rPr>
              <a:t>“Este Consejo Técnico, con fundamento en lo dispuesto por los artículos 251, fracciones IV y XXXVII, 263 y 264, fracciones III, XIV y XVII, de la Ley del Seguro Social; 5, 57 y 58, fracción XIV, de la Ley Federal de las Entidades Paraestatales; 31, fracciones XVI y XX, del Reglamento Interior del Instituto Mexicano del Seguro Social; de conformidad con el planteamiento presentado por el Director General, a través de la persona Titular de la Dirección de Administración, en términos del oficio número ____, de ___ de abril de 2023, así como el dictamen del Comité de Administración del propio Órgano de Gobierno, emitido en reunión celebrada el ____ del mismo mes y año, </a:t>
            </a:r>
            <a:r>
              <a:rPr lang="es-ES_tradnl" sz="2000" b="1" dirty="0">
                <a:effectLst/>
                <a:latin typeface="Montserrat SemiBold" pitchFamily="2" charset="77"/>
                <a:ea typeface="Montserrat" pitchFamily="2" charset="77"/>
                <a:cs typeface="Montserrat" pitchFamily="2" charset="77"/>
              </a:rPr>
              <a:t>Acuerda: </a:t>
            </a:r>
            <a:endParaRPr lang="es-ES_tradnl" altLang="es-MX" sz="2000" b="1" dirty="0">
              <a:latin typeface="Montserrat SemiBold" pitchFamily="2" charset="77"/>
              <a:ea typeface="Arial Unicode MS" pitchFamily="34" charset="-128"/>
              <a:cs typeface="Arial Unicode MS" pitchFamily="34" charset="-128"/>
            </a:endParaRPr>
          </a:p>
        </p:txBody>
      </p:sp>
      <p:sp>
        <p:nvSpPr>
          <p:cNvPr id="6" name="object 6"/>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9</a:t>
            </a:fld>
            <a:endParaRPr spc="75" dirty="0"/>
          </a:p>
        </p:txBody>
      </p:sp>
      <p:sp>
        <p:nvSpPr>
          <p:cNvPr id="5" name="object 5"/>
          <p:cNvSpPr txBox="1"/>
          <p:nvPr/>
        </p:nvSpPr>
        <p:spPr>
          <a:xfrm>
            <a:off x="551498" y="3682155"/>
            <a:ext cx="14380844" cy="2188420"/>
          </a:xfrm>
          <a:prstGeom prst="rect">
            <a:avLst/>
          </a:prstGeom>
          <a:solidFill>
            <a:srgbClr val="DEC8A1">
              <a:alpha val="50196"/>
            </a:srgbClr>
          </a:solidFill>
        </p:spPr>
        <p:txBody>
          <a:bodyPr vert="horz" wrap="square" lIns="0" tIns="33655" rIns="0" bIns="0" rtlCol="0">
            <a:spAutoFit/>
          </a:bodyPr>
          <a:lstStyle/>
          <a:p>
            <a:pPr marL="91440" marR="80645" algn="just">
              <a:spcBef>
                <a:spcPts val="265"/>
              </a:spcBef>
            </a:pPr>
            <a:r>
              <a:rPr lang="es-MX" sz="2000" b="1" spc="-120" dirty="0">
                <a:latin typeface="Montserrat SemiBold" panose="00000700000000000000" pitchFamily="2" charset="0"/>
                <a:cs typeface="Verdana"/>
              </a:rPr>
              <a:t>Primero.</a:t>
            </a:r>
            <a:r>
              <a:rPr lang="es-MX" sz="2000" b="1" spc="-120" dirty="0">
                <a:solidFill>
                  <a:srgbClr val="00B050"/>
                </a:solidFill>
                <a:latin typeface="Montserrat SemiBold" panose="00000700000000000000" pitchFamily="2" charset="0"/>
                <a:cs typeface="Verdana"/>
              </a:rPr>
              <a:t>-</a:t>
            </a:r>
            <a:r>
              <a:rPr lang="es-MX" sz="2000" b="1" spc="-120" dirty="0">
                <a:latin typeface="Montserrat SemiBold" panose="00000700000000000000" pitchFamily="2" charset="0"/>
                <a:cs typeface="Verdana"/>
              </a:rPr>
              <a:t> </a:t>
            </a:r>
            <a:r>
              <a:rPr lang="es-ES_tradnl" sz="2000" b="1" spc="-120" dirty="0">
                <a:latin typeface="Montserrat SemiBold" panose="00000700000000000000" pitchFamily="2" charset="0"/>
                <a:cs typeface="Verdana"/>
              </a:rPr>
              <a:t>Ratificar la autorización para que se incluya en el Programa de Arrendamiento de Inmuebles para el año 2023, IMSS-Arrendatario Régimen Ordinario, aprobado mediante el similar ACDO.SA2.HCT.251022/315.P.DA, de 25 de octubre de 2022, la celebración de un contrato de arrendamiento de un inmueble, para ser destinado a Almacén Delegacional, a fin de resguardar adecuadamente bienes terapéuticos y no terapéuticos, conservarlos y suministrarlos a las unidades médicas y no médicas en dicha entidad, en sustitución del inmueble que anteriormente era utilizado para dichos fines, el cual fue objeto de un incendio ocurrido el 28 de marzo de 2023, por lo que, de manera preliminar, las autoridades competentes declararon la pérdida total del mismo.</a:t>
            </a:r>
            <a:r>
              <a:rPr lang="es-MX" sz="2000" b="1" spc="-120" dirty="0">
                <a:latin typeface="Montserrat SemiBold" panose="00000700000000000000" pitchFamily="2" charset="0"/>
                <a:cs typeface="Verdana"/>
              </a:rPr>
              <a:t> </a:t>
            </a:r>
          </a:p>
        </p:txBody>
      </p:sp>
      <p:sp>
        <p:nvSpPr>
          <p:cNvPr id="9" name="Título 1">
            <a:extLst>
              <a:ext uri="{FF2B5EF4-FFF2-40B4-BE49-F238E27FC236}">
                <a16:creationId xmlns:a16="http://schemas.microsoft.com/office/drawing/2014/main" id="{5F3335B1-24BC-3F7C-5763-5A10AABE7772}"/>
              </a:ext>
            </a:extLst>
          </p:cNvPr>
          <p:cNvSpPr>
            <a:spLocks noGrp="1"/>
          </p:cNvSpPr>
          <p:nvPr>
            <p:ph type="title"/>
          </p:nvPr>
        </p:nvSpPr>
        <p:spPr>
          <a:xfrm>
            <a:off x="581978" y="405067"/>
            <a:ext cx="8826726" cy="646559"/>
          </a:xfrm>
        </p:spPr>
        <p:txBody>
          <a:bodyPr>
            <a:noAutofit/>
          </a:bodyPr>
          <a:lstStyle/>
          <a:p>
            <a:r>
              <a:rPr lang="es-MX" b="1" dirty="0">
                <a:solidFill>
                  <a:srgbClr val="275D55"/>
                </a:solidFill>
                <a:latin typeface="Montserrat SemiBold" panose="00000700000000000000" pitchFamily="2" charset="0"/>
              </a:rPr>
              <a:t>III. </a:t>
            </a:r>
            <a:r>
              <a:rPr lang="es-MX" dirty="0">
                <a:latin typeface="Montserrat SemiBold" panose="00000700000000000000" pitchFamily="2" charset="0"/>
              </a:rPr>
              <a:t>Proyecto de Acuerdo</a:t>
            </a:r>
            <a:br>
              <a:rPr lang="es-MX" dirty="0">
                <a:latin typeface="Montserrat SemiBold" panose="00000700000000000000" pitchFamily="2" charset="0"/>
              </a:rPr>
            </a:br>
            <a:endParaRPr lang="es-MX" dirty="0">
              <a:latin typeface="Montserrat SemiBold" panose="00000700000000000000" pitchFamily="2" charset="0"/>
            </a:endParaRPr>
          </a:p>
        </p:txBody>
      </p:sp>
      <p:sp>
        <p:nvSpPr>
          <p:cNvPr id="11" name="object 5">
            <a:extLst>
              <a:ext uri="{FF2B5EF4-FFF2-40B4-BE49-F238E27FC236}">
                <a16:creationId xmlns:a16="http://schemas.microsoft.com/office/drawing/2014/main" id="{2864E0EA-E5E9-594C-6FDA-978663B6F821}"/>
              </a:ext>
            </a:extLst>
          </p:cNvPr>
          <p:cNvSpPr txBox="1"/>
          <p:nvPr/>
        </p:nvSpPr>
        <p:spPr>
          <a:xfrm>
            <a:off x="551498" y="6006332"/>
            <a:ext cx="14380844" cy="1265090"/>
          </a:xfrm>
          <a:prstGeom prst="rect">
            <a:avLst/>
          </a:prstGeom>
          <a:solidFill>
            <a:srgbClr val="DEC8A1">
              <a:alpha val="50196"/>
            </a:srgbClr>
          </a:solidFill>
        </p:spPr>
        <p:txBody>
          <a:bodyPr vert="horz" wrap="square" lIns="0" tIns="33655" rIns="0" bIns="0" rtlCol="0">
            <a:spAutoFit/>
          </a:bodyPr>
          <a:lstStyle/>
          <a:p>
            <a:pPr marL="91440" marR="80645" algn="just">
              <a:spcBef>
                <a:spcPts val="265"/>
              </a:spcBef>
            </a:pPr>
            <a:r>
              <a:rPr lang="es-MX" sz="2000" b="1" spc="-120" dirty="0">
                <a:latin typeface="Montserrat SemiBold" panose="00000700000000000000" pitchFamily="2" charset="0"/>
                <a:cs typeface="Verdana"/>
              </a:rPr>
              <a:t>Segundo.</a:t>
            </a:r>
            <a:r>
              <a:rPr lang="es-MX" sz="2000" b="1" spc="-120" dirty="0">
                <a:solidFill>
                  <a:srgbClr val="00B050"/>
                </a:solidFill>
                <a:latin typeface="Montserrat SemiBold" panose="00000700000000000000" pitchFamily="2" charset="0"/>
                <a:cs typeface="Verdana"/>
              </a:rPr>
              <a:t>-</a:t>
            </a:r>
            <a:r>
              <a:rPr lang="es-MX" sz="2000" b="1" spc="-120" dirty="0">
                <a:latin typeface="Montserrat SemiBold" panose="00000700000000000000" pitchFamily="2" charset="0"/>
                <a:cs typeface="Verdana"/>
              </a:rPr>
              <a:t> </a:t>
            </a:r>
            <a:r>
              <a:rPr lang="es-ES_tradnl" sz="2000" b="1" spc="-120" dirty="0">
                <a:latin typeface="Montserrat SemiBold" panose="00000700000000000000" pitchFamily="2" charset="0"/>
                <a:cs typeface="Verdana"/>
              </a:rPr>
              <a:t>Ratificar la autorización a la persona Titular del Órgano de Operación Administrativa Desconcentrada Estatal Coahuila para que, habiendo integrado el expediente correspondiente, de conformidad con las Políticas para la Administración Inmobiliaria del Instituto Mexicano del Seguro Social y sus anexos, y cumplidos los requisitos normativos aplicables, se lleve a cabo la celebración del contrato referido en el punto que precede.</a:t>
            </a:r>
            <a:r>
              <a:rPr lang="es-MX" sz="2000" b="1" spc="-120" dirty="0">
                <a:latin typeface="Montserrat SemiBold" panose="00000700000000000000" pitchFamily="2" charset="0"/>
                <a:cs typeface="Verdana"/>
              </a:rPr>
              <a:t> </a:t>
            </a:r>
          </a:p>
        </p:txBody>
      </p:sp>
      <p:sp>
        <p:nvSpPr>
          <p:cNvPr id="3" name="object 5">
            <a:extLst>
              <a:ext uri="{FF2B5EF4-FFF2-40B4-BE49-F238E27FC236}">
                <a16:creationId xmlns:a16="http://schemas.microsoft.com/office/drawing/2014/main" id="{B6706CE3-A277-B8C0-2EDA-079BB18CCB3A}"/>
              </a:ext>
            </a:extLst>
          </p:cNvPr>
          <p:cNvSpPr txBox="1"/>
          <p:nvPr/>
        </p:nvSpPr>
        <p:spPr>
          <a:xfrm>
            <a:off x="551498" y="7427862"/>
            <a:ext cx="14380844" cy="957313"/>
          </a:xfrm>
          <a:prstGeom prst="rect">
            <a:avLst/>
          </a:prstGeom>
          <a:solidFill>
            <a:srgbClr val="DEC8A1">
              <a:alpha val="50196"/>
            </a:srgbClr>
          </a:solidFill>
        </p:spPr>
        <p:txBody>
          <a:bodyPr vert="horz" wrap="square" lIns="0" tIns="33655" rIns="0" bIns="0" rtlCol="0">
            <a:spAutoFit/>
          </a:bodyPr>
          <a:lstStyle/>
          <a:p>
            <a:pPr marL="91440" marR="80645" algn="just">
              <a:spcBef>
                <a:spcPts val="265"/>
              </a:spcBef>
            </a:pPr>
            <a:r>
              <a:rPr lang="es-MX" sz="2000" b="1" spc="-120" dirty="0">
                <a:latin typeface="Montserrat SemiBold" panose="00000700000000000000" pitchFamily="2" charset="0"/>
                <a:cs typeface="Verdana"/>
              </a:rPr>
              <a:t>Tercero.</a:t>
            </a:r>
            <a:r>
              <a:rPr lang="es-MX" sz="2000" b="1" spc="-120" dirty="0">
                <a:solidFill>
                  <a:srgbClr val="00B050"/>
                </a:solidFill>
                <a:latin typeface="Montserrat SemiBold" panose="00000700000000000000" pitchFamily="2" charset="0"/>
                <a:cs typeface="Verdana"/>
              </a:rPr>
              <a:t>-</a:t>
            </a:r>
            <a:r>
              <a:rPr lang="es-MX" sz="2000" b="1" spc="-120" dirty="0">
                <a:latin typeface="Montserrat SemiBold" panose="00000700000000000000" pitchFamily="2" charset="0"/>
                <a:cs typeface="Verdana"/>
              </a:rPr>
              <a:t> </a:t>
            </a:r>
            <a:r>
              <a:rPr lang="es-ES_tradnl" sz="2000" b="1" spc="-120" dirty="0">
                <a:latin typeface="Montserrat SemiBold" panose="00000700000000000000" pitchFamily="2" charset="0"/>
                <a:cs typeface="Verdana"/>
              </a:rPr>
              <a:t>La Dirección de Administración deberá incluir el resultado de la autorización referida en el punto Primero de este Acuerdo, en el informe de resultados del Programa de Arrendamiento Inmobiliario IMSS-Arrendatario Régimen Ordinario 2023, durante el primer trimestre del ejercicio fiscal 2024.”</a:t>
            </a:r>
            <a:endParaRPr lang="es-MX" sz="2000" b="1" spc="-120" dirty="0">
              <a:latin typeface="Montserrat SemiBold" panose="00000700000000000000" pitchFamily="2" charset="0"/>
              <a:cs typeface="Verda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2280</TotalTime>
  <Words>1716</Words>
  <Application>Microsoft Macintosh PowerPoint</Application>
  <PresentationFormat>Personalizado</PresentationFormat>
  <Paragraphs>75</Paragraphs>
  <Slides>9</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9</vt:i4>
      </vt:variant>
    </vt:vector>
  </HeadingPairs>
  <TitlesOfParts>
    <vt:vector size="18" baseType="lpstr">
      <vt:lpstr>Arial</vt:lpstr>
      <vt:lpstr>Calibri</vt:lpstr>
      <vt:lpstr>Calibri Light</vt:lpstr>
      <vt:lpstr>Montserrat</vt:lpstr>
      <vt:lpstr>Montserrat SemiBold</vt:lpstr>
      <vt:lpstr>Tahoma</vt:lpstr>
      <vt:lpstr>Verdana</vt:lpstr>
      <vt:lpstr>Office Theme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III. Proyecto de Acuerdo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Martha Gpe. Pineda Rios</cp:lastModifiedBy>
  <cp:revision>59</cp:revision>
  <cp:lastPrinted>2023-04-05T16:03:39Z</cp:lastPrinted>
  <dcterms:created xsi:type="dcterms:W3CDTF">2023-03-01T23:44:08Z</dcterms:created>
  <dcterms:modified xsi:type="dcterms:W3CDTF">2023-04-14T16:32:52Z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2023-03-01T00:00:00Z</vt:filetime>
  </property>
  <property fmtid="{D5CDD505-2E9C-101B-9397-08002B2CF9AE}" pid="3" name="Creator">
    <vt:lpwstr>Microsoft® PowerPoint® para Microsoft 365</vt:lpwstr>
  </property>
  <property fmtid="{D5CDD505-2E9C-101B-9397-08002B2CF9AE}" pid="4" name="LastSaved">
    <vt:filetime>2023-03-01T00:00:00Z</vt:filetime>
  </property>
</Properties>
</file>