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12"/>
  </p:notesMasterIdLst>
  <p:sldIdLst>
    <p:sldId id="257" r:id="rId5"/>
    <p:sldId id="261" r:id="rId6"/>
    <p:sldId id="267" r:id="rId7"/>
    <p:sldId id="281" r:id="rId8"/>
    <p:sldId id="270" r:id="rId9"/>
    <p:sldId id="287" r:id="rId10"/>
    <p:sldId id="274" r:id="rId11"/>
  </p:sldIdLst>
  <p:sldSz cx="15546388" cy="10059988"/>
  <p:notesSz cx="7023100" cy="9309100"/>
  <p:embeddedFontLst>
    <p:embeddedFont>
      <p:font typeface="Eras Bold ITC" panose="020B0907030504020204" pitchFamily="34" charset="0"/>
      <p:regular r:id="rId13"/>
    </p:embeddedFont>
    <p:embeddedFont>
      <p:font typeface="Montserrat SemiBold" panose="00000700000000000000" pitchFamily="2" charset="0"/>
      <p:bold r:id="rId14"/>
      <p:boldItalic r:id="rId15"/>
    </p:embeddedFont>
    <p:embeddedFont>
      <p:font typeface="Noto Sans" panose="020B0502040504020204" pitchFamily="34" charset="0"/>
      <p:regular r:id="rId16"/>
      <p:bold r:id="rId17"/>
      <p:italic r:id="rId18"/>
      <p:boldItalic r:id="rId19"/>
    </p:embeddedFont>
    <p:embeddedFont>
      <p:font typeface="Noto Sans Regular" panose="020B0604020202020204" charset="0"/>
      <p:regular r:id="rId20"/>
      <p:bold r:id="rId21"/>
      <p:italic r:id="rId22"/>
      <p:boldItalic r:id="rId23"/>
    </p:embeddedFont>
    <p:embeddedFont>
      <p:font typeface="Roboto" panose="02000000000000000000" pitchFamily="2" charset="0"/>
      <p:regular r:id="rId24"/>
      <p:bold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55" userDrawn="1">
          <p15:clr>
            <a:srgbClr val="A4A3A4"/>
          </p15:clr>
        </p15:guide>
        <p15:guide id="2" pos="5181" userDrawn="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h8dox5c0rN+dTo82FBm2GZyBe+I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1033"/>
    <a:srgbClr val="235C4F"/>
    <a:srgbClr val="A7802D"/>
    <a:srgbClr val="691C32"/>
    <a:srgbClr val="7000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969" autoAdjust="0"/>
    <p:restoredTop sz="94733"/>
  </p:normalViewPr>
  <p:slideViewPr>
    <p:cSldViewPr snapToGrid="0">
      <p:cViewPr varScale="1">
        <p:scale>
          <a:sx n="69" d="100"/>
          <a:sy n="69" d="100"/>
        </p:scale>
        <p:origin x="1848" y="90"/>
      </p:cViewPr>
      <p:guideLst>
        <p:guide orient="horz" pos="1455"/>
        <p:guide pos="51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1.fntdata"/><Relationship Id="rId18" Type="http://schemas.openxmlformats.org/officeDocument/2006/relationships/font" Target="fonts/font6.fntdata"/><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9.fntdata"/><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38" Type="http://customschemas.google.com/relationships/presentationmetadata" Target="metadata"/><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font" Target="fonts/font8.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2.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font" Target="fonts/font3.fntdata"/><Relationship Id="rId23" Type="http://schemas.openxmlformats.org/officeDocument/2006/relationships/font" Target="fonts/font11.fntdata"/><Relationship Id="rId10" Type="http://schemas.openxmlformats.org/officeDocument/2006/relationships/slide" Target="slides/slide6.xml"/><Relationship Id="rId19"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2.fntdata"/><Relationship Id="rId22"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814388" y="698500"/>
            <a:ext cx="53943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2310" y="4421824"/>
            <a:ext cx="5618480" cy="4189095"/>
          </a:xfrm>
          <a:prstGeom prst="rect">
            <a:avLst/>
          </a:prstGeom>
          <a:noFill/>
          <a:ln>
            <a:noFill/>
          </a:ln>
        </p:spPr>
        <p:txBody>
          <a:bodyPr spcFirstLastPara="1" wrap="square" lIns="93297" tIns="93297" rIns="93297" bIns="93297"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88968339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702310" y="4421824"/>
            <a:ext cx="5618480" cy="4189095"/>
          </a:xfrm>
          <a:prstGeom prst="rect">
            <a:avLst/>
          </a:prstGeom>
        </p:spPr>
        <p:txBody>
          <a:bodyPr spcFirstLastPara="1" wrap="square" lIns="93297" tIns="93297" rIns="93297" bIns="93297" anchor="t" anchorCtr="0">
            <a:noAutofit/>
          </a:bodyPr>
          <a:lstStyle/>
          <a:p>
            <a:pPr marL="0" indent="0">
              <a:buNone/>
            </a:pPr>
            <a:endParaRPr/>
          </a:p>
        </p:txBody>
      </p:sp>
      <p:sp>
        <p:nvSpPr>
          <p:cNvPr id="90" name="Google Shape;90;p2:notes"/>
          <p:cNvSpPr>
            <a:spLocks noGrp="1" noRot="1" noChangeAspect="1"/>
          </p:cNvSpPr>
          <p:nvPr>
            <p:ph type="sldImg" idx="2"/>
          </p:nvPr>
        </p:nvSpPr>
        <p:spPr>
          <a:xfrm>
            <a:off x="814388" y="698500"/>
            <a:ext cx="5394325"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6:notes"/>
          <p:cNvSpPr txBox="1">
            <a:spLocks noGrp="1"/>
          </p:cNvSpPr>
          <p:nvPr>
            <p:ph type="body" idx="1"/>
          </p:nvPr>
        </p:nvSpPr>
        <p:spPr>
          <a:xfrm>
            <a:off x="702310" y="4421824"/>
            <a:ext cx="5618480" cy="4189095"/>
          </a:xfrm>
          <a:prstGeom prst="rect">
            <a:avLst/>
          </a:prstGeom>
        </p:spPr>
        <p:txBody>
          <a:bodyPr spcFirstLastPara="1" wrap="square" lIns="93297" tIns="93297" rIns="93297" bIns="93297" anchor="t" anchorCtr="0">
            <a:noAutofit/>
          </a:bodyPr>
          <a:lstStyle/>
          <a:p>
            <a:pPr marL="0" indent="0">
              <a:buNone/>
            </a:pPr>
            <a:endParaRPr/>
          </a:p>
        </p:txBody>
      </p:sp>
      <p:sp>
        <p:nvSpPr>
          <p:cNvPr id="130" name="Google Shape;130;p6:notes"/>
          <p:cNvSpPr>
            <a:spLocks noGrp="1" noRot="1" noChangeAspect="1"/>
          </p:cNvSpPr>
          <p:nvPr>
            <p:ph type="sldImg" idx="2"/>
          </p:nvPr>
        </p:nvSpPr>
        <p:spPr>
          <a:xfrm>
            <a:off x="814388" y="698500"/>
            <a:ext cx="5394325"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E87D2B42-E13A-EFB9-7813-53694399BAA6}"/>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CF3AB2C4-02CE-26F4-94E7-F19EF86232C8}"/>
              </a:ext>
            </a:extLst>
          </p:cNvPr>
          <p:cNvSpPr txBox="1">
            <a:spLocks noGrp="1"/>
          </p:cNvSpPr>
          <p:nvPr>
            <p:ph type="body" idx="1"/>
          </p:nvPr>
        </p:nvSpPr>
        <p:spPr>
          <a:xfrm>
            <a:off x="702310" y="4421824"/>
            <a:ext cx="5618480" cy="4189095"/>
          </a:xfrm>
          <a:prstGeom prst="rect">
            <a:avLst/>
          </a:prstGeom>
        </p:spPr>
        <p:txBody>
          <a:bodyPr spcFirstLastPara="1" wrap="square" lIns="93297" tIns="93297" rIns="93297" bIns="93297"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F47E7922-176A-0666-4629-C0DFA7D04AE9}"/>
              </a:ext>
            </a:extLst>
          </p:cNvPr>
          <p:cNvSpPr>
            <a:spLocks noGrp="1" noRot="1" noChangeAspect="1"/>
          </p:cNvSpPr>
          <p:nvPr>
            <p:ph type="sldImg" idx="2"/>
          </p:nvPr>
        </p:nvSpPr>
        <p:spPr>
          <a:xfrm>
            <a:off x="814388" y="698500"/>
            <a:ext cx="5394325"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93172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65951902-EB22-FD9F-0933-ACAEB904CE0E}"/>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C2C8DD5F-CF21-7079-2A73-D400CE5BDCB8}"/>
              </a:ext>
            </a:extLst>
          </p:cNvPr>
          <p:cNvSpPr txBox="1">
            <a:spLocks noGrp="1"/>
          </p:cNvSpPr>
          <p:nvPr>
            <p:ph type="body" idx="1"/>
          </p:nvPr>
        </p:nvSpPr>
        <p:spPr>
          <a:xfrm>
            <a:off x="702310" y="4421824"/>
            <a:ext cx="5618480" cy="4189095"/>
          </a:xfrm>
          <a:prstGeom prst="rect">
            <a:avLst/>
          </a:prstGeom>
        </p:spPr>
        <p:txBody>
          <a:bodyPr spcFirstLastPara="1" wrap="square" lIns="93297" tIns="93297" rIns="93297" bIns="93297"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97BB4524-6674-33BF-CF65-20A1213C70BE}"/>
              </a:ext>
            </a:extLst>
          </p:cNvPr>
          <p:cNvSpPr>
            <a:spLocks noGrp="1" noRot="1" noChangeAspect="1"/>
          </p:cNvSpPr>
          <p:nvPr>
            <p:ph type="sldImg" idx="2"/>
          </p:nvPr>
        </p:nvSpPr>
        <p:spPr>
          <a:xfrm>
            <a:off x="814388" y="698500"/>
            <a:ext cx="5394325"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3331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F2D6520-5018-4673-618E-24E9CDF1736C}"/>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E0C0B2BF-B4E9-C040-8399-AA5EE474C4C9}"/>
              </a:ext>
            </a:extLst>
          </p:cNvPr>
          <p:cNvSpPr txBox="1">
            <a:spLocks noGrp="1"/>
          </p:cNvSpPr>
          <p:nvPr>
            <p:ph type="body" idx="1"/>
          </p:nvPr>
        </p:nvSpPr>
        <p:spPr>
          <a:xfrm>
            <a:off x="702310" y="4421824"/>
            <a:ext cx="5618480" cy="4189095"/>
          </a:xfrm>
          <a:prstGeom prst="rect">
            <a:avLst/>
          </a:prstGeom>
        </p:spPr>
        <p:txBody>
          <a:bodyPr spcFirstLastPara="1" wrap="square" lIns="93297" tIns="93297" rIns="93297" bIns="93297"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9816F79B-A78D-2896-CBB9-C2E0DEF5A9A2}"/>
              </a:ext>
            </a:extLst>
          </p:cNvPr>
          <p:cNvSpPr>
            <a:spLocks noGrp="1" noRot="1" noChangeAspect="1"/>
          </p:cNvSpPr>
          <p:nvPr>
            <p:ph type="sldImg" idx="2"/>
          </p:nvPr>
        </p:nvSpPr>
        <p:spPr>
          <a:xfrm>
            <a:off x="814388" y="698500"/>
            <a:ext cx="5394325"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7923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0DC060EE-87FB-1D4B-982B-77AC248EDC99}"/>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B415772A-5B27-2D18-C9CB-BBCE2DBC1BA3}"/>
              </a:ext>
            </a:extLst>
          </p:cNvPr>
          <p:cNvSpPr txBox="1">
            <a:spLocks noGrp="1"/>
          </p:cNvSpPr>
          <p:nvPr>
            <p:ph type="body" idx="1"/>
          </p:nvPr>
        </p:nvSpPr>
        <p:spPr>
          <a:xfrm>
            <a:off x="702310" y="4421824"/>
            <a:ext cx="5618480" cy="4189095"/>
          </a:xfrm>
          <a:prstGeom prst="rect">
            <a:avLst/>
          </a:prstGeom>
        </p:spPr>
        <p:txBody>
          <a:bodyPr spcFirstLastPara="1" wrap="square" lIns="93297" tIns="93297" rIns="93297" bIns="93297"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1265B0C9-E46B-6156-32C0-5F531F196202}"/>
              </a:ext>
            </a:extLst>
          </p:cNvPr>
          <p:cNvSpPr>
            <a:spLocks noGrp="1" noRot="1" noChangeAspect="1"/>
          </p:cNvSpPr>
          <p:nvPr>
            <p:ph type="sldImg" idx="2"/>
          </p:nvPr>
        </p:nvSpPr>
        <p:spPr>
          <a:xfrm>
            <a:off x="814388" y="698500"/>
            <a:ext cx="5394325"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6292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a:extLst>
            <a:ext uri="{FF2B5EF4-FFF2-40B4-BE49-F238E27FC236}">
              <a16:creationId xmlns:a16="http://schemas.microsoft.com/office/drawing/2014/main" id="{4F26E957-AB4A-4F38-E138-DEA1DA30DC15}"/>
            </a:ext>
          </a:extLst>
        </p:cNvPr>
        <p:cNvGrpSpPr/>
        <p:nvPr/>
      </p:nvGrpSpPr>
      <p:grpSpPr>
        <a:xfrm>
          <a:off x="0" y="0"/>
          <a:ext cx="0" cy="0"/>
          <a:chOff x="0" y="0"/>
          <a:chExt cx="0" cy="0"/>
        </a:xfrm>
      </p:grpSpPr>
      <p:sp>
        <p:nvSpPr>
          <p:cNvPr id="161" name="Google Shape;161;p10:notes">
            <a:extLst>
              <a:ext uri="{FF2B5EF4-FFF2-40B4-BE49-F238E27FC236}">
                <a16:creationId xmlns:a16="http://schemas.microsoft.com/office/drawing/2014/main" id="{A3357DEE-0F51-174D-6F2B-453691A0E0FF}"/>
              </a:ext>
            </a:extLst>
          </p:cNvPr>
          <p:cNvSpPr txBox="1">
            <a:spLocks noGrp="1"/>
          </p:cNvSpPr>
          <p:nvPr>
            <p:ph type="body" idx="1"/>
          </p:nvPr>
        </p:nvSpPr>
        <p:spPr>
          <a:xfrm>
            <a:off x="702310" y="4421824"/>
            <a:ext cx="5618480" cy="4189095"/>
          </a:xfrm>
          <a:prstGeom prst="rect">
            <a:avLst/>
          </a:prstGeom>
        </p:spPr>
        <p:txBody>
          <a:bodyPr spcFirstLastPara="1" wrap="square" lIns="93297" tIns="93297" rIns="93297" bIns="93297" anchor="t" anchorCtr="0">
            <a:noAutofit/>
          </a:bodyPr>
          <a:lstStyle/>
          <a:p>
            <a:pPr marL="0" indent="0">
              <a:buNone/>
            </a:pPr>
            <a:endParaRPr/>
          </a:p>
        </p:txBody>
      </p:sp>
      <p:sp>
        <p:nvSpPr>
          <p:cNvPr id="162" name="Google Shape;162;p10:notes">
            <a:extLst>
              <a:ext uri="{FF2B5EF4-FFF2-40B4-BE49-F238E27FC236}">
                <a16:creationId xmlns:a16="http://schemas.microsoft.com/office/drawing/2014/main" id="{58AA1A6A-DD96-8138-330A-1163854C217C}"/>
              </a:ext>
            </a:extLst>
          </p:cNvPr>
          <p:cNvSpPr>
            <a:spLocks noGrp="1" noRot="1" noChangeAspect="1"/>
          </p:cNvSpPr>
          <p:nvPr>
            <p:ph type="sldImg" idx="2"/>
          </p:nvPr>
        </p:nvSpPr>
        <p:spPr>
          <a:xfrm>
            <a:off x="814388" y="698500"/>
            <a:ext cx="5394325"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4298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y objetos" userDrawn="1">
  <p:cSld name="OBJECT">
    <p:spTree>
      <p:nvGrpSpPr>
        <p:cNvPr id="1" name="Shape 17"/>
        <p:cNvGrpSpPr/>
        <p:nvPr/>
      </p:nvGrpSpPr>
      <p:grpSpPr>
        <a:xfrm>
          <a:off x="0" y="0"/>
          <a:ext cx="0" cy="0"/>
          <a:chOff x="0" y="0"/>
          <a:chExt cx="0" cy="0"/>
        </a:xfrm>
      </p:grpSpPr>
      <p:pic>
        <p:nvPicPr>
          <p:cNvPr id="3" name="Imagen 2">
            <a:extLst>
              <a:ext uri="{FF2B5EF4-FFF2-40B4-BE49-F238E27FC236}">
                <a16:creationId xmlns:a16="http://schemas.microsoft.com/office/drawing/2014/main" id="{87A095EE-1BB4-009F-5082-9C127FC7B001}"/>
              </a:ext>
            </a:extLst>
          </p:cNvPr>
          <p:cNvPicPr>
            <a:picLocks noChangeAspect="1"/>
          </p:cNvPicPr>
          <p:nvPr userDrawn="1"/>
        </p:nvPicPr>
        <p:blipFill>
          <a:blip r:embed="rId2"/>
          <a:stretch>
            <a:fillRect/>
          </a:stretch>
        </p:blipFill>
        <p:spPr>
          <a:xfrm>
            <a:off x="12838" y="0"/>
            <a:ext cx="15533550" cy="10068308"/>
          </a:xfrm>
          <a:prstGeom prst="rect">
            <a:avLst/>
          </a:prstGeom>
        </p:spPr>
      </p:pic>
      <p:pic>
        <p:nvPicPr>
          <p:cNvPr id="4" name="Imagen 3">
            <a:extLst>
              <a:ext uri="{FF2B5EF4-FFF2-40B4-BE49-F238E27FC236}">
                <a16:creationId xmlns:a16="http://schemas.microsoft.com/office/drawing/2014/main" id="{6B37F61D-AFFB-0E88-233D-D155AA91D843}"/>
              </a:ext>
            </a:extLst>
          </p:cNvPr>
          <p:cNvPicPr>
            <a:picLocks noChangeAspect="1"/>
          </p:cNvPicPr>
          <p:nvPr userDrawn="1"/>
        </p:nvPicPr>
        <p:blipFill>
          <a:blip r:embed="rId3"/>
          <a:stretch>
            <a:fillRect/>
          </a:stretch>
        </p:blipFill>
        <p:spPr>
          <a:xfrm>
            <a:off x="2679271" y="324120"/>
            <a:ext cx="10187848" cy="163113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os objetos" userDrawn="1">
  <p:cSld name="TWO_OBJECTS">
    <p:spTree>
      <p:nvGrpSpPr>
        <p:cNvPr id="1" name="Shape 29"/>
        <p:cNvGrpSpPr/>
        <p:nvPr/>
      </p:nvGrpSpPr>
      <p:grpSpPr>
        <a:xfrm>
          <a:off x="0" y="0"/>
          <a:ext cx="0" cy="0"/>
          <a:chOff x="0" y="0"/>
          <a:chExt cx="0" cy="0"/>
        </a:xfrm>
      </p:grpSpPr>
      <p:pic>
        <p:nvPicPr>
          <p:cNvPr id="3" name="Imagen 2">
            <a:extLst>
              <a:ext uri="{FF2B5EF4-FFF2-40B4-BE49-F238E27FC236}">
                <a16:creationId xmlns:a16="http://schemas.microsoft.com/office/drawing/2014/main" id="{2B5E1AA1-E7F1-EB3D-D29B-CCC8ACFB2FFF}"/>
              </a:ext>
            </a:extLst>
          </p:cNvPr>
          <p:cNvPicPr>
            <a:picLocks noChangeAspect="1"/>
          </p:cNvPicPr>
          <p:nvPr userDrawn="1"/>
        </p:nvPicPr>
        <p:blipFill>
          <a:blip r:embed="rId2"/>
          <a:stretch>
            <a:fillRect/>
          </a:stretch>
        </p:blipFill>
        <p:spPr>
          <a:xfrm>
            <a:off x="4977" y="0"/>
            <a:ext cx="15536434" cy="10059988"/>
          </a:xfrm>
          <a:prstGeom prst="rect">
            <a:avLst/>
          </a:prstGeom>
        </p:spPr>
      </p:pic>
      <p:pic>
        <p:nvPicPr>
          <p:cNvPr id="4" name="Imagen 3">
            <a:extLst>
              <a:ext uri="{FF2B5EF4-FFF2-40B4-BE49-F238E27FC236}">
                <a16:creationId xmlns:a16="http://schemas.microsoft.com/office/drawing/2014/main" id="{4BB6AA57-802E-34C7-0CE5-A1DB628DC475}"/>
              </a:ext>
            </a:extLst>
          </p:cNvPr>
          <p:cNvPicPr>
            <a:picLocks noChangeAspect="1"/>
          </p:cNvPicPr>
          <p:nvPr userDrawn="1"/>
        </p:nvPicPr>
        <p:blipFill>
          <a:blip r:embed="rId3"/>
          <a:stretch>
            <a:fillRect/>
          </a:stretch>
        </p:blipFill>
        <p:spPr>
          <a:xfrm>
            <a:off x="10195953" y="506845"/>
            <a:ext cx="4841483" cy="157805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ación" userDrawn="1">
  <p:cSld name="TWO_OBJECTS_WITH_TEXT">
    <p:spTree>
      <p:nvGrpSpPr>
        <p:cNvPr id="1" name="Shape 36"/>
        <p:cNvGrpSpPr/>
        <p:nvPr/>
      </p:nvGrpSpPr>
      <p:grpSpPr>
        <a:xfrm>
          <a:off x="0" y="0"/>
          <a:ext cx="0" cy="0"/>
          <a:chOff x="0" y="0"/>
          <a:chExt cx="0" cy="0"/>
        </a:xfrm>
      </p:grpSpPr>
      <p:pic>
        <p:nvPicPr>
          <p:cNvPr id="3" name="Imagen 2">
            <a:extLst>
              <a:ext uri="{FF2B5EF4-FFF2-40B4-BE49-F238E27FC236}">
                <a16:creationId xmlns:a16="http://schemas.microsoft.com/office/drawing/2014/main" id="{263415D8-B5CD-86B6-A083-DF61DEE64F59}"/>
              </a:ext>
            </a:extLst>
          </p:cNvPr>
          <p:cNvPicPr>
            <a:picLocks noChangeAspect="1"/>
          </p:cNvPicPr>
          <p:nvPr userDrawn="1"/>
        </p:nvPicPr>
        <p:blipFill>
          <a:blip r:embed="rId2"/>
          <a:stretch>
            <a:fillRect/>
          </a:stretch>
        </p:blipFill>
        <p:spPr>
          <a:xfrm>
            <a:off x="4977" y="0"/>
            <a:ext cx="15536434" cy="10059988"/>
          </a:xfrm>
          <a:prstGeom prst="rect">
            <a:avLst/>
          </a:prstGeom>
        </p:spPr>
      </p:pic>
      <p:pic>
        <p:nvPicPr>
          <p:cNvPr id="4" name="Imagen 3">
            <a:extLst>
              <a:ext uri="{FF2B5EF4-FFF2-40B4-BE49-F238E27FC236}">
                <a16:creationId xmlns:a16="http://schemas.microsoft.com/office/drawing/2014/main" id="{B553E5C1-DA58-E42C-6BB1-D2D6CD44B017}"/>
              </a:ext>
            </a:extLst>
          </p:cNvPr>
          <p:cNvPicPr>
            <a:picLocks noChangeAspect="1"/>
          </p:cNvPicPr>
          <p:nvPr userDrawn="1"/>
        </p:nvPicPr>
        <p:blipFill>
          <a:blip r:embed="rId3"/>
          <a:stretch>
            <a:fillRect/>
          </a:stretch>
        </p:blipFill>
        <p:spPr>
          <a:xfrm>
            <a:off x="10195953" y="506845"/>
            <a:ext cx="4841483" cy="1578052"/>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5"/>
        <p:cNvGrpSpPr/>
        <p:nvPr/>
      </p:nvGrpSpPr>
      <p:grpSpPr>
        <a:xfrm>
          <a:off x="0" y="0"/>
          <a:ext cx="0" cy="0"/>
          <a:chOff x="0" y="0"/>
          <a:chExt cx="0" cy="0"/>
        </a:xfrm>
      </p:grpSpPr>
      <p:sp>
        <p:nvSpPr>
          <p:cNvPr id="46" name="Google Shape;46;g3235c341f5e_19_40"/>
          <p:cNvSpPr txBox="1">
            <a:spLocks noGrp="1"/>
          </p:cNvSpPr>
          <p:nvPr>
            <p:ph type="title"/>
          </p:nvPr>
        </p:nvSpPr>
        <p:spPr>
          <a:xfrm>
            <a:off x="1068814" y="535601"/>
            <a:ext cx="13408760" cy="194466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g3235c341f5e_19_40"/>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g3235c341f5e_19_40"/>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g3235c341f5e_19_40"/>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0"/>
        <p:cNvGrpSpPr/>
        <p:nvPr/>
      </p:nvGrpSpPr>
      <p:grpSpPr>
        <a:xfrm>
          <a:off x="0" y="0"/>
          <a:ext cx="0" cy="0"/>
          <a:chOff x="0" y="0"/>
          <a:chExt cx="0" cy="0"/>
        </a:xfrm>
      </p:grpSpPr>
      <p:sp>
        <p:nvSpPr>
          <p:cNvPr id="51" name="Google Shape;51;g3235c341f5e_19_45"/>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g3235c341f5e_19_45"/>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g3235c341f5e_19_45"/>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4"/>
        <p:cNvGrpSpPr/>
        <p:nvPr/>
      </p:nvGrpSpPr>
      <p:grpSpPr>
        <a:xfrm>
          <a:off x="0" y="0"/>
          <a:ext cx="0" cy="0"/>
          <a:chOff x="0" y="0"/>
          <a:chExt cx="0" cy="0"/>
        </a:xfrm>
      </p:grpSpPr>
      <p:sp>
        <p:nvSpPr>
          <p:cNvPr id="55" name="Google Shape;55;g3235c341f5e_19_49"/>
          <p:cNvSpPr txBox="1">
            <a:spLocks noGrp="1"/>
          </p:cNvSpPr>
          <p:nvPr>
            <p:ph type="title"/>
          </p:nvPr>
        </p:nvSpPr>
        <p:spPr>
          <a:xfrm>
            <a:off x="1070839" y="670666"/>
            <a:ext cx="5013940" cy="234733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g3235c341f5e_19_49"/>
          <p:cNvSpPr txBox="1">
            <a:spLocks noGrp="1"/>
          </p:cNvSpPr>
          <p:nvPr>
            <p:ph type="body" idx="1"/>
          </p:nvPr>
        </p:nvSpPr>
        <p:spPr>
          <a:xfrm>
            <a:off x="6609240" y="1448452"/>
            <a:ext cx="7870359" cy="7148928"/>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g3235c341f5e_19_49"/>
          <p:cNvSpPr txBox="1">
            <a:spLocks noGrp="1"/>
          </p:cNvSpPr>
          <p:nvPr>
            <p:ph type="body" idx="2"/>
          </p:nvPr>
        </p:nvSpPr>
        <p:spPr>
          <a:xfrm>
            <a:off x="1070839" y="3017996"/>
            <a:ext cx="5013940" cy="55910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g3235c341f5e_19_49"/>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g3235c341f5e_19_49"/>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g3235c341f5e_19_49"/>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1"/>
        <p:cNvGrpSpPr/>
        <p:nvPr/>
      </p:nvGrpSpPr>
      <p:grpSpPr>
        <a:xfrm>
          <a:off x="0" y="0"/>
          <a:ext cx="0" cy="0"/>
          <a:chOff x="0" y="0"/>
          <a:chExt cx="0" cy="0"/>
        </a:xfrm>
      </p:grpSpPr>
      <p:sp>
        <p:nvSpPr>
          <p:cNvPr id="62" name="Google Shape;62;g3235c341f5e_19_56"/>
          <p:cNvSpPr txBox="1">
            <a:spLocks noGrp="1"/>
          </p:cNvSpPr>
          <p:nvPr>
            <p:ph type="title"/>
          </p:nvPr>
        </p:nvSpPr>
        <p:spPr>
          <a:xfrm>
            <a:off x="1070839" y="670666"/>
            <a:ext cx="5013940" cy="234733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g3235c341f5e_19_56"/>
          <p:cNvSpPr>
            <a:spLocks noGrp="1"/>
          </p:cNvSpPr>
          <p:nvPr>
            <p:ph type="pic" idx="2"/>
          </p:nvPr>
        </p:nvSpPr>
        <p:spPr>
          <a:xfrm>
            <a:off x="6609240" y="1448452"/>
            <a:ext cx="7870359" cy="7148928"/>
          </a:xfrm>
          <a:prstGeom prst="rect">
            <a:avLst/>
          </a:prstGeom>
          <a:noFill/>
          <a:ln>
            <a:noFill/>
          </a:ln>
        </p:spPr>
      </p:sp>
      <p:sp>
        <p:nvSpPr>
          <p:cNvPr id="64" name="Google Shape;64;g3235c341f5e_19_56"/>
          <p:cNvSpPr txBox="1">
            <a:spLocks noGrp="1"/>
          </p:cNvSpPr>
          <p:nvPr>
            <p:ph type="body" idx="1"/>
          </p:nvPr>
        </p:nvSpPr>
        <p:spPr>
          <a:xfrm>
            <a:off x="1070839" y="3017996"/>
            <a:ext cx="5013940" cy="55910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g3235c341f5e_19_56"/>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g3235c341f5e_19_56"/>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g3235c341f5e_19_56"/>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68"/>
        <p:cNvGrpSpPr/>
        <p:nvPr/>
      </p:nvGrpSpPr>
      <p:grpSpPr>
        <a:xfrm>
          <a:off x="0" y="0"/>
          <a:ext cx="0" cy="0"/>
          <a:chOff x="0" y="0"/>
          <a:chExt cx="0" cy="0"/>
        </a:xfrm>
      </p:grpSpPr>
      <p:sp>
        <p:nvSpPr>
          <p:cNvPr id="69" name="Google Shape;69;g3235c341f5e_19_63"/>
          <p:cNvSpPr txBox="1">
            <a:spLocks noGrp="1"/>
          </p:cNvSpPr>
          <p:nvPr>
            <p:ph type="title"/>
          </p:nvPr>
        </p:nvSpPr>
        <p:spPr>
          <a:xfrm>
            <a:off x="1068814" y="535601"/>
            <a:ext cx="13408760" cy="194466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g3235c341f5e_19_63"/>
          <p:cNvSpPr txBox="1">
            <a:spLocks noGrp="1"/>
          </p:cNvSpPr>
          <p:nvPr>
            <p:ph type="body" idx="1"/>
          </p:nvPr>
        </p:nvSpPr>
        <p:spPr>
          <a:xfrm rot="5400000">
            <a:off x="4581810" y="-834990"/>
            <a:ext cx="6382768" cy="1340876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g3235c341f5e_19_63"/>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g3235c341f5e_19_63"/>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g3235c341f5e_19_63"/>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4"/>
        <p:cNvGrpSpPr/>
        <p:nvPr/>
      </p:nvGrpSpPr>
      <p:grpSpPr>
        <a:xfrm>
          <a:off x="0" y="0"/>
          <a:ext cx="0" cy="0"/>
          <a:chOff x="0" y="0"/>
          <a:chExt cx="0" cy="0"/>
        </a:xfrm>
      </p:grpSpPr>
      <p:sp>
        <p:nvSpPr>
          <p:cNvPr id="75" name="Google Shape;75;g3235c341f5e_19_69"/>
          <p:cNvSpPr txBox="1">
            <a:spLocks noGrp="1"/>
          </p:cNvSpPr>
          <p:nvPr>
            <p:ph type="title"/>
          </p:nvPr>
        </p:nvSpPr>
        <p:spPr>
          <a:xfrm rot="5400000">
            <a:off x="8538746" y="3122239"/>
            <a:ext cx="8525466" cy="335219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g3235c341f5e_19_69"/>
          <p:cNvSpPr txBox="1">
            <a:spLocks noGrp="1"/>
          </p:cNvSpPr>
          <p:nvPr>
            <p:ph type="body" idx="1"/>
          </p:nvPr>
        </p:nvSpPr>
        <p:spPr>
          <a:xfrm rot="5400000">
            <a:off x="1737201" y="-132786"/>
            <a:ext cx="8525466" cy="986224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g3235c341f5e_19_69"/>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g3235c341f5e_19_69"/>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g3235c341f5e_19_69"/>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g3235c341f5e_19_0"/>
          <p:cNvSpPr txBox="1">
            <a:spLocks noGrp="1"/>
          </p:cNvSpPr>
          <p:nvPr>
            <p:ph type="title"/>
          </p:nvPr>
        </p:nvSpPr>
        <p:spPr>
          <a:xfrm>
            <a:off x="1068814" y="535601"/>
            <a:ext cx="13408760" cy="1944667"/>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g3235c341f5e_19_0"/>
          <p:cNvSpPr txBox="1">
            <a:spLocks noGrp="1"/>
          </p:cNvSpPr>
          <p:nvPr>
            <p:ph type="body" idx="1"/>
          </p:nvPr>
        </p:nvSpPr>
        <p:spPr>
          <a:xfrm>
            <a:off x="1068814" y="2678006"/>
            <a:ext cx="13408760" cy="638276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g3235c341f5e_19_0"/>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g3235c341f5e_19_0"/>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g3235c341f5e_19_0"/>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s-MX" smtClean="0"/>
              <a:pPr/>
              <a:t>‹Nº›</a:t>
            </a:fld>
            <a:endParaRPr lang="es-MX"/>
          </a:p>
        </p:txBody>
      </p:sp>
    </p:spTree>
  </p:cSld>
  <p:clrMap bg1="lt1" tx1="dk1" bg2="dk2" tx2="lt2" accent1="accent1" accent2="accent2" accent3="accent3" accent4="accent4" accent5="accent5" accent6="accent6" hlink="hlink" folHlink="folHlink"/>
  <p:sldLayoutIdLst>
    <p:sldLayoutId id="2147483650"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g"/><Relationship Id="rId7" Type="http://schemas.openxmlformats.org/officeDocument/2006/relationships/image" Target="../media/image11.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8.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9.svg"/><Relationship Id="rId9" Type="http://schemas.openxmlformats.org/officeDocument/2006/relationships/hyperlink" Target="https://svgsilh.com/es/ff5722/image/150613.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1"/>
        <p:cNvGrpSpPr/>
        <p:nvPr/>
      </p:nvGrpSpPr>
      <p:grpSpPr>
        <a:xfrm>
          <a:off x="0" y="0"/>
          <a:ext cx="0" cy="0"/>
          <a:chOff x="0" y="0"/>
          <a:chExt cx="0" cy="0"/>
        </a:xfrm>
      </p:grpSpPr>
      <p:sp>
        <p:nvSpPr>
          <p:cNvPr id="92" name="Google Shape;92;p2"/>
          <p:cNvSpPr txBox="1"/>
          <p:nvPr/>
        </p:nvSpPr>
        <p:spPr>
          <a:xfrm>
            <a:off x="3201194" y="2788753"/>
            <a:ext cx="9144000" cy="876093"/>
          </a:xfrm>
          <a:prstGeom prst="rect">
            <a:avLst/>
          </a:prstGeom>
          <a:noFill/>
          <a:ln>
            <a:noFill/>
          </a:ln>
        </p:spPr>
        <p:txBody>
          <a:bodyPr spcFirstLastPara="1" wrap="square" lIns="91425" tIns="45700" rIns="91425" bIns="45700" anchor="ctr" anchorCtr="0">
            <a:noAutofit/>
          </a:bodyPr>
          <a:lstStyle/>
          <a:p>
            <a:pPr algn="ctr">
              <a:lnSpc>
                <a:spcPct val="90000"/>
              </a:lnSpc>
              <a:buClr>
                <a:srgbClr val="EDD899"/>
              </a:buClr>
              <a:buSzPts val="4400"/>
            </a:pPr>
            <a:endParaRPr lang="es-MX" sz="4400" b="1" dirty="0">
              <a:solidFill>
                <a:srgbClr val="EDD899"/>
              </a:solidFill>
              <a:latin typeface="Noto Sans"/>
              <a:ea typeface="Noto Sans"/>
              <a:cs typeface="Noto Sans"/>
              <a:sym typeface="Noto Sans"/>
            </a:endParaRPr>
          </a:p>
          <a:p>
            <a:pPr algn="ctr">
              <a:lnSpc>
                <a:spcPct val="90000"/>
              </a:lnSpc>
              <a:buClr>
                <a:srgbClr val="EDD899"/>
              </a:buClr>
              <a:buSzPts val="4400"/>
            </a:pPr>
            <a:r>
              <a:rPr lang="es-MX" sz="4400" b="1" dirty="0">
                <a:solidFill>
                  <a:srgbClr val="EDD899"/>
                </a:solidFill>
                <a:latin typeface="Noto Sans"/>
                <a:ea typeface="Noto Sans"/>
                <a:cs typeface="Noto Sans"/>
                <a:sym typeface="Noto Sans"/>
              </a:rPr>
              <a:t>Honorable Consejo Técnico</a:t>
            </a:r>
            <a:endParaRPr sz="4400" dirty="0"/>
          </a:p>
        </p:txBody>
      </p:sp>
      <p:cxnSp>
        <p:nvCxnSpPr>
          <p:cNvPr id="94" name="Google Shape;94;p2"/>
          <p:cNvCxnSpPr/>
          <p:nvPr/>
        </p:nvCxnSpPr>
        <p:spPr>
          <a:xfrm>
            <a:off x="4462002" y="4079419"/>
            <a:ext cx="6524368" cy="0"/>
          </a:xfrm>
          <a:prstGeom prst="straightConnector1">
            <a:avLst/>
          </a:prstGeom>
          <a:noFill/>
          <a:ln w="38100" cap="flat" cmpd="sng">
            <a:solidFill>
              <a:srgbClr val="EDD899"/>
            </a:solidFill>
            <a:prstDash val="solid"/>
            <a:miter lim="800000"/>
            <a:headEnd type="none" w="sm" len="sm"/>
            <a:tailEnd type="none" w="sm" len="sm"/>
          </a:ln>
        </p:spPr>
      </p:cxnSp>
      <p:sp>
        <p:nvSpPr>
          <p:cNvPr id="3" name="CuadroTexto 2">
            <a:extLst>
              <a:ext uri="{FF2B5EF4-FFF2-40B4-BE49-F238E27FC236}">
                <a16:creationId xmlns:a16="http://schemas.microsoft.com/office/drawing/2014/main" id="{BFB477F0-BF08-CF84-C2DD-1F1A30C17198}"/>
              </a:ext>
            </a:extLst>
          </p:cNvPr>
          <p:cNvSpPr txBox="1"/>
          <p:nvPr/>
        </p:nvSpPr>
        <p:spPr>
          <a:xfrm>
            <a:off x="9417801" y="8535019"/>
            <a:ext cx="5601719" cy="461665"/>
          </a:xfrm>
          <a:prstGeom prst="rect">
            <a:avLst/>
          </a:prstGeom>
          <a:noFill/>
        </p:spPr>
        <p:txBody>
          <a:bodyPr wrap="square">
            <a:spAutoFit/>
          </a:bodyPr>
          <a:lstStyle/>
          <a:p>
            <a:pPr algn="ctr"/>
            <a:r>
              <a:rPr lang="es-MX" sz="2400" b="1" dirty="0">
                <a:solidFill>
                  <a:srgbClr val="EDD899"/>
                </a:solidFill>
                <a:latin typeface="Noto Sans"/>
                <a:ea typeface="Noto Sans"/>
                <a:cs typeface="Noto Sans"/>
              </a:rPr>
              <a:t>Ciudad de México, octubre de 2025.</a:t>
            </a:r>
          </a:p>
        </p:txBody>
      </p:sp>
      <p:sp>
        <p:nvSpPr>
          <p:cNvPr id="7" name="CuadroTexto 6">
            <a:extLst>
              <a:ext uri="{FF2B5EF4-FFF2-40B4-BE49-F238E27FC236}">
                <a16:creationId xmlns:a16="http://schemas.microsoft.com/office/drawing/2014/main" id="{2EBED482-B8D7-D78C-8802-2D544F6F9CB0}"/>
              </a:ext>
            </a:extLst>
          </p:cNvPr>
          <p:cNvSpPr txBox="1"/>
          <p:nvPr/>
        </p:nvSpPr>
        <p:spPr>
          <a:xfrm>
            <a:off x="7642448" y="1494279"/>
            <a:ext cx="5677705" cy="400110"/>
          </a:xfrm>
          <a:prstGeom prst="rect">
            <a:avLst/>
          </a:prstGeom>
          <a:noFill/>
        </p:spPr>
        <p:txBody>
          <a:bodyPr wrap="square">
            <a:spAutoFit/>
          </a:bodyPr>
          <a:lstStyle/>
          <a:p>
            <a:r>
              <a:rPr kumimoji="0" lang="es-MX" sz="2000" b="1" i="0" u="none" strike="noStrike" kern="0" cap="none" spc="0" normalizeH="0" baseline="0" noProof="0" dirty="0">
                <a:ln>
                  <a:noFill/>
                </a:ln>
                <a:solidFill>
                  <a:schemeClr val="bg1"/>
                </a:solidFill>
                <a:effectLst/>
                <a:uLnTx/>
                <a:uFillTx/>
                <a:latin typeface="Noto Sans"/>
                <a:ea typeface="Noto Sans"/>
                <a:cs typeface="Noto Sans"/>
                <a:sym typeface="Noto Sans"/>
              </a:rPr>
              <a:t>Dirección de  Administración </a:t>
            </a:r>
            <a:endParaRPr lang="es-MX" sz="1050" dirty="0">
              <a:solidFill>
                <a:schemeClr val="bg1"/>
              </a:solidFill>
            </a:endParaRPr>
          </a:p>
        </p:txBody>
      </p:sp>
      <p:sp>
        <p:nvSpPr>
          <p:cNvPr id="2" name="CuadroTexto 1">
            <a:extLst>
              <a:ext uri="{FF2B5EF4-FFF2-40B4-BE49-F238E27FC236}">
                <a16:creationId xmlns:a16="http://schemas.microsoft.com/office/drawing/2014/main" id="{9E1E2A62-1EC7-32FE-7C63-5797CA944647}"/>
              </a:ext>
            </a:extLst>
          </p:cNvPr>
          <p:cNvSpPr txBox="1"/>
          <p:nvPr/>
        </p:nvSpPr>
        <p:spPr>
          <a:xfrm>
            <a:off x="1329022" y="4386254"/>
            <a:ext cx="13401066" cy="2031325"/>
          </a:xfrm>
          <a:prstGeom prst="rect">
            <a:avLst/>
          </a:prstGeom>
          <a:noFill/>
        </p:spPr>
        <p:txBody>
          <a:bodyPr wrap="square">
            <a:spAutoFit/>
          </a:bodyPr>
          <a:lstStyle>
            <a:defPPr marR="0" lvl="0" algn="l" rtl="0">
              <a:lnSpc>
                <a:spcPct val="100000"/>
              </a:lnSpc>
              <a:spcBef>
                <a:spcPts val="0"/>
              </a:spcBef>
              <a:spcAft>
                <a:spcPts val="0"/>
              </a:spcAft>
            </a:defPPr>
            <a:lvl1pPr algn="just" defTabSz="1341333">
              <a:lnSpc>
                <a:spcPct val="90000"/>
              </a:lnSpc>
              <a:buClr>
                <a:schemeClr val="lt1"/>
              </a:buClr>
              <a:buSzPts val="2800"/>
              <a:defRPr sz="2800" b="1">
                <a:solidFill>
                  <a:schemeClr val="lt1"/>
                </a:solidFill>
                <a:latin typeface="Noto Sans"/>
                <a:ea typeface="Noto Sans"/>
                <a:cs typeface="Noto Sans"/>
              </a:defRPr>
            </a:lvl1pPr>
          </a:lstStyle>
          <a:p>
            <a:r>
              <a:rPr lang="es-MX" dirty="0"/>
              <a:t>Solicitud de autorización </a:t>
            </a:r>
            <a:r>
              <a:rPr lang="es-MX" sz="2800" b="1" dirty="0">
                <a:solidFill>
                  <a:schemeClr val="lt1"/>
                </a:solidFill>
                <a:latin typeface="Noto Sans"/>
                <a:ea typeface="Noto Sans"/>
                <a:cs typeface="Noto Sans"/>
                <a:sym typeface="Noto Sans"/>
              </a:rPr>
              <a:t>para la modificación de la figura de Renovación sin Incremento a Renovación con Incremento, para el Almacén Delegacional del Órgano de Operación Administrativa Desconcentrada Estatal Coahuila, dentro del Programa de Arrendamiento Inmobiliario para el año 2025, IMSS – Arrendatario: Régimen Ordinario.</a:t>
            </a:r>
            <a:endParaRPr lang="es-MX"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p:cNvGrpSpPr/>
        <p:nvPr/>
      </p:nvGrpSpPr>
      <p:grpSpPr>
        <a:xfrm>
          <a:off x="0" y="0"/>
          <a:ext cx="0" cy="0"/>
          <a:chOff x="0" y="0"/>
          <a:chExt cx="0" cy="0"/>
        </a:xfrm>
      </p:grpSpPr>
      <p:sp>
        <p:nvSpPr>
          <p:cNvPr id="2" name="Google Shape;106;p3">
            <a:extLst>
              <a:ext uri="{FF2B5EF4-FFF2-40B4-BE49-F238E27FC236}">
                <a16:creationId xmlns:a16="http://schemas.microsoft.com/office/drawing/2014/main" id="{BF070304-5331-3E71-39A7-89784239815B}"/>
              </a:ext>
            </a:extLst>
          </p:cNvPr>
          <p:cNvSpPr txBox="1">
            <a:spLocks/>
          </p:cNvSpPr>
          <p:nvPr/>
        </p:nvSpPr>
        <p:spPr>
          <a:xfrm>
            <a:off x="562375" y="944749"/>
            <a:ext cx="8668369"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pPr>
            <a:r>
              <a:rPr lang="es-MX" sz="2600" dirty="0">
                <a:solidFill>
                  <a:srgbClr val="235C4F"/>
                </a:solidFill>
                <a:latin typeface="Noto Son Bold"/>
                <a:ea typeface="Noto Sans Bold" panose="020B0802040504020204" pitchFamily="34" charset="0"/>
                <a:cs typeface="Noto Sans Bold" panose="020B0802040504020204" pitchFamily="34" charset="0"/>
              </a:rPr>
              <a:t>Contenido</a:t>
            </a:r>
          </a:p>
          <a:p>
            <a:pPr algn="l">
              <a:spcBef>
                <a:spcPts val="0"/>
              </a:spcBef>
              <a:buClr>
                <a:srgbClr val="BC945A"/>
              </a:buClr>
              <a:buSzPts val="2400"/>
            </a:pPr>
            <a:endParaRPr lang="en-US" sz="2600"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 name="CuadroTexto 2">
            <a:extLst>
              <a:ext uri="{FF2B5EF4-FFF2-40B4-BE49-F238E27FC236}">
                <a16:creationId xmlns:a16="http://schemas.microsoft.com/office/drawing/2014/main" id="{7B083A2B-0A19-058E-B0AF-D1E0D88EB220}"/>
              </a:ext>
            </a:extLst>
          </p:cNvPr>
          <p:cNvSpPr txBox="1"/>
          <p:nvPr/>
        </p:nvSpPr>
        <p:spPr>
          <a:xfrm>
            <a:off x="2265669" y="2168821"/>
            <a:ext cx="8434856" cy="4093428"/>
          </a:xfrm>
          <a:prstGeom prst="rect">
            <a:avLst/>
          </a:prstGeom>
          <a:noFill/>
        </p:spPr>
        <p:txBody>
          <a:bodyPr wrap="square">
            <a:spAutoFit/>
          </a:bodyPr>
          <a:lstStyle/>
          <a:p>
            <a:endParaRPr lang="es-MX" sz="2400" dirty="0">
              <a:latin typeface="Noto Son Bold"/>
              <a:ea typeface="Noto Sans" panose="020B0502040504020204" pitchFamily="34" charset="0"/>
              <a:cs typeface="Noto Sans" panose="020B0502040504020204" pitchFamily="34" charset="0"/>
            </a:endParaRPr>
          </a:p>
          <a:p>
            <a:pPr marL="0" lvl="1"/>
            <a:r>
              <a:rPr lang="es-MX" sz="2400" b="1" kern="1200" dirty="0">
                <a:solidFill>
                  <a:srgbClr val="235C4F"/>
                </a:solidFill>
                <a:latin typeface="Noto Son Bold"/>
                <a:ea typeface="Noto Sans" panose="020B0502040504020204" pitchFamily="34" charset="0"/>
                <a:cs typeface="Noto Sans" panose="020B0502040504020204" pitchFamily="34" charset="0"/>
              </a:rPr>
              <a:t>I. Antecedentes</a:t>
            </a:r>
          </a:p>
          <a:p>
            <a:pPr marL="0" lvl="1"/>
            <a:endParaRPr lang="es-MX" sz="2400" b="1" kern="1200" dirty="0">
              <a:solidFill>
                <a:srgbClr val="235C4F"/>
              </a:solidFill>
              <a:latin typeface="Noto Son Bold"/>
              <a:ea typeface="Noto Sans" panose="020B0502040504020204" pitchFamily="34" charset="0"/>
              <a:cs typeface="Noto Sans" panose="020B0502040504020204" pitchFamily="34" charset="0"/>
            </a:endParaRPr>
          </a:p>
          <a:p>
            <a:pPr marL="0" lvl="1"/>
            <a:endParaRPr lang="es-MX" sz="2400" b="1" kern="1200" dirty="0">
              <a:solidFill>
                <a:srgbClr val="235C4F"/>
              </a:solidFill>
              <a:latin typeface="Noto Son Bold"/>
              <a:ea typeface="Noto Sans" panose="020B0502040504020204" pitchFamily="34" charset="0"/>
              <a:cs typeface="Noto Sans" panose="020B0502040504020204" pitchFamily="34" charset="0"/>
            </a:endParaRPr>
          </a:p>
          <a:p>
            <a:pPr marL="0" lvl="1"/>
            <a:endParaRPr lang="es-MX" sz="2400" b="1" kern="1200" dirty="0">
              <a:solidFill>
                <a:srgbClr val="235C4F"/>
              </a:solidFill>
              <a:latin typeface="Noto Son Bold"/>
              <a:ea typeface="Noto Sans" panose="020B0502040504020204" pitchFamily="34" charset="0"/>
              <a:cs typeface="Noto Sans" panose="020B0502040504020204" pitchFamily="34" charset="0"/>
            </a:endParaRPr>
          </a:p>
          <a:p>
            <a:pPr marL="0" lvl="1"/>
            <a:r>
              <a:rPr lang="es-MX" sz="2400" b="1" kern="1200" dirty="0">
                <a:solidFill>
                  <a:srgbClr val="235C4F"/>
                </a:solidFill>
                <a:latin typeface="Noto Son Bold"/>
                <a:ea typeface="Noto Sans" panose="020B0502040504020204" pitchFamily="34" charset="0"/>
                <a:cs typeface="Noto Sans" panose="020B0502040504020204" pitchFamily="34" charset="0"/>
              </a:rPr>
              <a:t>II. Desarrollo</a:t>
            </a:r>
          </a:p>
          <a:p>
            <a:pPr marL="0" lvl="1"/>
            <a:endParaRPr lang="es-MX" sz="2400" b="1" kern="1200" dirty="0">
              <a:solidFill>
                <a:srgbClr val="235C4F"/>
              </a:solidFill>
              <a:latin typeface="Noto Son Bold"/>
              <a:ea typeface="Noto Sans" panose="020B0502040504020204" pitchFamily="34" charset="0"/>
              <a:cs typeface="Noto Sans" panose="020B0502040504020204" pitchFamily="34" charset="0"/>
            </a:endParaRPr>
          </a:p>
          <a:p>
            <a:pPr marL="0" lvl="1"/>
            <a:endParaRPr lang="es-MX" sz="2400" b="1" kern="1200" dirty="0">
              <a:solidFill>
                <a:srgbClr val="235C4F"/>
              </a:solidFill>
              <a:latin typeface="Noto Son Bold"/>
              <a:ea typeface="Noto Sans" panose="020B0502040504020204" pitchFamily="34" charset="0"/>
              <a:cs typeface="Noto Sans" panose="020B0502040504020204" pitchFamily="34" charset="0"/>
            </a:endParaRPr>
          </a:p>
          <a:p>
            <a:pPr marL="0" lvl="1"/>
            <a:endParaRPr lang="es-MX" sz="2400" b="1" kern="1200" dirty="0">
              <a:solidFill>
                <a:srgbClr val="235C4F"/>
              </a:solidFill>
              <a:latin typeface="Noto Son Bold"/>
              <a:ea typeface="Noto Sans" panose="020B0502040504020204" pitchFamily="34" charset="0"/>
              <a:cs typeface="Noto Sans" panose="020B0502040504020204" pitchFamily="34" charset="0"/>
            </a:endParaRPr>
          </a:p>
          <a:p>
            <a:pPr marL="0" lvl="1"/>
            <a:r>
              <a:rPr lang="es-MX" sz="2400" b="1" kern="1200" dirty="0">
                <a:solidFill>
                  <a:srgbClr val="235C4F"/>
                </a:solidFill>
                <a:latin typeface="Noto Son Bold"/>
                <a:ea typeface="Noto Sans" panose="020B0502040504020204" pitchFamily="34" charset="0"/>
                <a:cs typeface="Noto Sans" panose="020B0502040504020204" pitchFamily="34" charset="0"/>
              </a:rPr>
              <a:t>III. Proyecto de Acuerdo</a:t>
            </a:r>
          </a:p>
          <a:p>
            <a:pPr marL="0" lvl="1"/>
            <a:endParaRPr lang="es-MX" sz="2000" b="1" dirty="0">
              <a:solidFill>
                <a:srgbClr val="A7802D"/>
              </a:solidFill>
              <a:latin typeface="Noto Son Bold"/>
              <a:ea typeface="Noto Sans" panose="020B0502040504020204" pitchFamily="34" charset="0"/>
              <a:cs typeface="Noto Sans" panose="020B0502040504020204" pitchFamily="34" charset="0"/>
            </a:endParaRPr>
          </a:p>
        </p:txBody>
      </p:sp>
      <p:pic>
        <p:nvPicPr>
          <p:cNvPr id="25" name="Gráfico 24" descr="Blog contorno">
            <a:extLst>
              <a:ext uri="{FF2B5EF4-FFF2-40B4-BE49-F238E27FC236}">
                <a16:creationId xmlns:a16="http://schemas.microsoft.com/office/drawing/2014/main" id="{E5778DB4-3954-5701-57CB-95F79F9978B3}"/>
              </a:ext>
            </a:extLst>
          </p:cNvPr>
          <p:cNvPicPr>
            <a:picLocks noChangeAspect="1"/>
          </p:cNvPicPr>
          <p:nvPr/>
        </p:nvPicPr>
        <p:blipFill>
          <a:blip r:embed="rId4">
            <a:duotone>
              <a:srgbClr val="A5A5A5">
                <a:shade val="45000"/>
                <a:satMod val="135000"/>
              </a:srgbClr>
              <a:prstClr val="white"/>
            </a:duotone>
            <a:clrChange>
              <a:clrFrom>
                <a:srgbClr val="000000">
                  <a:alpha val="0"/>
                </a:srgbClr>
              </a:clrFrom>
              <a:clrTo>
                <a:srgbClr val="000000">
                  <a:alpha val="0"/>
                </a:srgbClr>
              </a:clrTo>
            </a:clrChange>
            <a:extLst>
              <a:ext uri="{96DAC541-7B7A-43D3-8B79-37D633B846F1}">
                <asvg:svgBlip xmlns:asvg="http://schemas.microsoft.com/office/drawing/2016/SVG/main" r:embed="rId5"/>
              </a:ext>
            </a:extLst>
          </a:blip>
          <a:stretch>
            <a:fillRect/>
          </a:stretch>
        </p:blipFill>
        <p:spPr>
          <a:xfrm>
            <a:off x="10727029" y="2589445"/>
            <a:ext cx="756415" cy="756415"/>
          </a:xfrm>
          <a:prstGeom prst="rect">
            <a:avLst/>
          </a:prstGeom>
        </p:spPr>
      </p:pic>
      <p:pic>
        <p:nvPicPr>
          <p:cNvPr id="26" name="Gráfico 25" descr="Portapapeles parcialmente comprobado contorno">
            <a:extLst>
              <a:ext uri="{FF2B5EF4-FFF2-40B4-BE49-F238E27FC236}">
                <a16:creationId xmlns:a16="http://schemas.microsoft.com/office/drawing/2014/main" id="{E22FE1C3-6A07-BBA2-8770-53FA168575FB}"/>
              </a:ext>
            </a:extLst>
          </p:cNvPr>
          <p:cNvPicPr>
            <a:picLocks noChangeAspect="1"/>
          </p:cNvPicPr>
          <p:nvPr/>
        </p:nvPicPr>
        <p:blipFill>
          <a:blip r:embed="rId6">
            <a:clrChange>
              <a:clrFrom>
                <a:srgbClr val="000000">
                  <a:alpha val="0"/>
                </a:srgbClr>
              </a:clrFrom>
              <a:clrTo>
                <a:srgbClr val="000000">
                  <a:alpha val="0"/>
                </a:srgbClr>
              </a:clrTo>
            </a:clrChange>
            <a:duotone>
              <a:srgbClr val="A5A5A5">
                <a:shade val="45000"/>
                <a:satMod val="135000"/>
              </a:srgbClr>
              <a:prstClr val="white"/>
            </a:duotone>
            <a:extLst>
              <a:ext uri="{96DAC541-7B7A-43D3-8B79-37D633B846F1}">
                <asvg:svgBlip xmlns:asvg="http://schemas.microsoft.com/office/drawing/2016/SVG/main" r:embed="rId7"/>
              </a:ext>
            </a:extLst>
          </a:blip>
          <a:stretch>
            <a:fillRect/>
          </a:stretch>
        </p:blipFill>
        <p:spPr>
          <a:xfrm>
            <a:off x="10728793" y="3783542"/>
            <a:ext cx="756415" cy="756415"/>
          </a:xfrm>
          <a:prstGeom prst="rect">
            <a:avLst/>
          </a:prstGeom>
        </p:spPr>
      </p:pic>
      <p:pic>
        <p:nvPicPr>
          <p:cNvPr id="29" name="Picture 15" descr="Apretón De Manos Reunión Acuerdo - Gráficos vectoriales gratis en Pixabay">
            <a:extLst>
              <a:ext uri="{FF2B5EF4-FFF2-40B4-BE49-F238E27FC236}">
                <a16:creationId xmlns:a16="http://schemas.microsoft.com/office/drawing/2014/main" id="{2FAC204E-95E4-FACA-6605-E7FCE983D6F1}"/>
              </a:ext>
            </a:extLst>
          </p:cNvPr>
          <p:cNvPicPr>
            <a:picLocks noChangeAspect="1" noChangeArrowheads="1"/>
          </p:cNvPicPr>
          <p:nvPr/>
        </p:nvPicPr>
        <p:blipFill>
          <a:blip r:embed="rId8" cstate="print">
            <a:duotone>
              <a:srgbClr val="A5A5A5">
                <a:shade val="45000"/>
                <a:satMod val="135000"/>
              </a:srgbClr>
              <a:prstClr val="white"/>
            </a:duotone>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0742046" y="5195260"/>
            <a:ext cx="756415" cy="719682"/>
          </a:xfrm>
          <a:prstGeom prst="rect">
            <a:avLst/>
          </a:prstGeom>
          <a:noFill/>
          <a:ln>
            <a:noFill/>
          </a:ln>
          <a:effectLst>
            <a:outerShdw blurRad="50800" dist="50800" dir="5400000" algn="ctr" rotWithShape="0">
              <a:sysClr val="window" lastClr="FFFFFF"/>
            </a:outerShdw>
          </a:effectLst>
          <a:extLst>
            <a:ext uri="{909E8E84-426E-40DD-AFC4-6F175D3DCCD1}">
              <a14:hiddenFill xmlns:a14="http://schemas.microsoft.com/office/drawing/2010/main">
                <a:solidFill>
                  <a:srgbClr val="FFFFFF"/>
                </a:solidFill>
              </a14:hiddenFill>
            </a:ext>
          </a:extLst>
        </p:spPr>
      </p:pic>
      <p:sp>
        <p:nvSpPr>
          <p:cNvPr id="31" name="Marcador de número de diapositiva 3">
            <a:extLst>
              <a:ext uri="{FF2B5EF4-FFF2-40B4-BE49-F238E27FC236}">
                <a16:creationId xmlns:a16="http://schemas.microsoft.com/office/drawing/2014/main" id="{777D439F-C3FB-67A9-2069-5B60850E4018}"/>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2</a:t>
            </a:fld>
            <a:endParaRPr lang="es-MX" sz="2040" dirty="0">
              <a:solidFill>
                <a:srgbClr val="235C4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EA77B709-6CC1-D128-3DC3-A2BB357420A6}"/>
            </a:ext>
          </a:extLst>
        </p:cNvPr>
        <p:cNvGrpSpPr/>
        <p:nvPr/>
      </p:nvGrpSpPr>
      <p:grpSpPr>
        <a:xfrm>
          <a:off x="0" y="0"/>
          <a:ext cx="0" cy="0"/>
          <a:chOff x="0" y="0"/>
          <a:chExt cx="0" cy="0"/>
        </a:xfrm>
      </p:grpSpPr>
      <p:sp>
        <p:nvSpPr>
          <p:cNvPr id="2" name="Google Shape;106;p3">
            <a:extLst>
              <a:ext uri="{FF2B5EF4-FFF2-40B4-BE49-F238E27FC236}">
                <a16:creationId xmlns:a16="http://schemas.microsoft.com/office/drawing/2014/main" id="{72BB1895-F734-7310-6AF5-8193DF9CE566}"/>
              </a:ext>
            </a:extLst>
          </p:cNvPr>
          <p:cNvSpPr txBox="1">
            <a:spLocks/>
          </p:cNvSpPr>
          <p:nvPr/>
        </p:nvSpPr>
        <p:spPr>
          <a:xfrm>
            <a:off x="509866" y="1017650"/>
            <a:ext cx="8668369" cy="450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indent="0" defTabSz="914400" eaLnBrk="1" latinLnBrk="0" hangingPunct="1">
              <a:lnSpc>
                <a:spcPct val="90000"/>
              </a:lnSpc>
              <a:buClr>
                <a:srgbClr val="BC945A"/>
              </a:buClr>
              <a:buSzPts val="2400"/>
              <a:buFont typeface="Arial" panose="020B0604020202020204" pitchFamily="34" charset="0"/>
              <a:buNone/>
              <a:defRPr sz="2600" b="1" kern="1200">
                <a:solidFill>
                  <a:srgbClr val="235C4F"/>
                </a:solidFill>
                <a:latin typeface="Noto Son Bold"/>
                <a:ea typeface="Noto Sans" panose="020B0502040504020204" pitchFamily="34" charset="0"/>
                <a:cs typeface="Noto Sans" panose="020B0502040504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ym typeface="Montserrat SemiBold"/>
              </a:rPr>
              <a:t>I. Antecedentes</a:t>
            </a:r>
            <a:endParaRPr lang="en-US" dirty="0"/>
          </a:p>
        </p:txBody>
      </p:sp>
      <p:pic>
        <p:nvPicPr>
          <p:cNvPr id="16" name="Gráfico 15" descr="Blog contorno">
            <a:extLst>
              <a:ext uri="{FF2B5EF4-FFF2-40B4-BE49-F238E27FC236}">
                <a16:creationId xmlns:a16="http://schemas.microsoft.com/office/drawing/2014/main" id="{5271B1E9-20F0-09EF-24CF-0160F6880B99}"/>
              </a:ext>
            </a:extLst>
          </p:cNvPr>
          <p:cNvPicPr>
            <a:picLocks noChangeAspect="1"/>
          </p:cNvPicPr>
          <p:nvPr/>
        </p:nvPicPr>
        <p:blipFill>
          <a:blip r:embed="rId3">
            <a:duotone>
              <a:srgbClr val="A5A5A5">
                <a:shade val="45000"/>
                <a:satMod val="135000"/>
              </a:srgbClr>
              <a:prstClr val="white"/>
            </a:duotone>
            <a:clrChange>
              <a:clrFrom>
                <a:srgbClr val="000000">
                  <a:alpha val="0"/>
                </a:srgbClr>
              </a:clrFrom>
              <a:clrTo>
                <a:srgbClr val="000000">
                  <a:alpha val="0"/>
                </a:srgbClr>
              </a:clrTo>
            </a:clrChange>
            <a:extLst>
              <a:ext uri="{96DAC541-7B7A-43D3-8B79-37D633B846F1}">
                <asvg:svgBlip xmlns:asvg="http://schemas.microsoft.com/office/drawing/2016/SVG/main" r:embed="rId4"/>
              </a:ext>
            </a:extLst>
          </a:blip>
          <a:stretch>
            <a:fillRect/>
          </a:stretch>
        </p:blipFill>
        <p:spPr>
          <a:xfrm>
            <a:off x="2975321" y="864779"/>
            <a:ext cx="756415" cy="756415"/>
          </a:xfrm>
          <a:prstGeom prst="rect">
            <a:avLst/>
          </a:prstGeom>
        </p:spPr>
      </p:pic>
      <p:sp>
        <p:nvSpPr>
          <p:cNvPr id="7" name="CuadroTexto 6">
            <a:extLst>
              <a:ext uri="{FF2B5EF4-FFF2-40B4-BE49-F238E27FC236}">
                <a16:creationId xmlns:a16="http://schemas.microsoft.com/office/drawing/2014/main" id="{D7063C1B-69B1-B030-318A-AD5AD8081744}"/>
              </a:ext>
            </a:extLst>
          </p:cNvPr>
          <p:cNvSpPr txBox="1"/>
          <p:nvPr/>
        </p:nvSpPr>
        <p:spPr>
          <a:xfrm>
            <a:off x="652503" y="2520532"/>
            <a:ext cx="13480940" cy="646331"/>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
                <a:srgbClr val="B38E5D"/>
              </a:buClr>
              <a:buSzPct val="130000"/>
              <a:buFontTx/>
              <a:buNone/>
              <a:tabLst/>
              <a:defRP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El Instituto Mexicano del Seguro Social (IMSS o Instituto) tiene como finalidad primordial garantizar el derecho a la salud y la prestación de los servicios necesarios para el bienestar individual y colectivo de la población a nivel nacional.</a:t>
            </a:r>
          </a:p>
        </p:txBody>
      </p:sp>
      <p:sp>
        <p:nvSpPr>
          <p:cNvPr id="9" name="CuadroTexto 8">
            <a:extLst>
              <a:ext uri="{FF2B5EF4-FFF2-40B4-BE49-F238E27FC236}">
                <a16:creationId xmlns:a16="http://schemas.microsoft.com/office/drawing/2014/main" id="{2641B1F1-8B8A-291B-A3B8-7668A76F75EF}"/>
              </a:ext>
            </a:extLst>
          </p:cNvPr>
          <p:cNvSpPr txBox="1"/>
          <p:nvPr/>
        </p:nvSpPr>
        <p:spPr>
          <a:xfrm>
            <a:off x="2249424" y="3831241"/>
            <a:ext cx="11777472" cy="3139321"/>
          </a:xfrm>
          <a:prstGeom prst="rect">
            <a:avLst/>
          </a:prstGeom>
          <a:noFill/>
        </p:spPr>
        <p:txBody>
          <a:bodyPr wrap="square">
            <a:spAutoFit/>
          </a:bodyPr>
          <a:lstStyle/>
          <a:p>
            <a:pPr algn="just" defTabSz="457200">
              <a:buClr>
                <a:srgbClr val="B38E5D"/>
              </a:buClr>
              <a:buSzPct val="130000"/>
              <a:defRP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Para cubrir sus esquemas de prestación de servicios, el IMSS requiere contar con una infraestructura inmobiliaria a nivel nacional, recurriendo al arrendamiento inmobiliario en aquellas zonas en las cuales no se dispone de infraestructura propia. </a:t>
            </a:r>
          </a:p>
          <a:p>
            <a:pPr algn="just" defTabSz="457200">
              <a:buClr>
                <a:srgbClr val="B38E5D"/>
              </a:buClr>
              <a:buSzPct val="130000"/>
              <a:defRPr/>
            </a:pPr>
            <a:endPar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endParaRPr>
          </a:p>
          <a:p>
            <a:pPr algn="just" defTabSz="457200">
              <a:buClr>
                <a:srgbClr val="B38E5D"/>
              </a:buClr>
              <a:buSzPct val="130000"/>
              <a:defRPr/>
            </a:pPr>
            <a:endPar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endParaRPr>
          </a:p>
          <a:p>
            <a:pPr algn="just" defTabSz="457200">
              <a:buClr>
                <a:srgbClr val="B38E5D"/>
              </a:buClr>
              <a:buSzPct val="130000"/>
              <a:defRPr/>
            </a:pPr>
            <a:endPar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endParaRPr>
          </a:p>
          <a:p>
            <a:pPr algn="just" defTabSz="457200">
              <a:buClr>
                <a:srgbClr val="B38E5D"/>
              </a:buClr>
              <a:buSzPct val="130000"/>
              <a:defRPr/>
            </a:pPr>
            <a:endPar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endParaRPr>
          </a:p>
          <a:p>
            <a:pPr algn="just" defTabSz="457200">
              <a:buClr>
                <a:srgbClr val="B38E5D"/>
              </a:buClr>
              <a:buSzPct val="130000"/>
              <a:defRP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Para integrar el programa de trabajo, es necesario contar con las propuestas de arrendamiento de bienes inmuebles que presenten los Órganos Normativos y de Operación Administrativa Desconcentrada (OOAD) del IMSS, conforme a los dictámenes técnicos y legales que al efecto elaboren las Unidades Administrativas competentes.</a:t>
            </a:r>
          </a:p>
        </p:txBody>
      </p:sp>
      <p:pic>
        <p:nvPicPr>
          <p:cNvPr id="10" name="Gráfico 9" descr="Edificio con relleno sólido">
            <a:extLst>
              <a:ext uri="{FF2B5EF4-FFF2-40B4-BE49-F238E27FC236}">
                <a16:creationId xmlns:a16="http://schemas.microsoft.com/office/drawing/2014/main" id="{F0C5BCFF-7B30-81E4-4D2B-1964C2FEA14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3750" y="3768786"/>
            <a:ext cx="900569" cy="900569"/>
          </a:xfrm>
          <a:prstGeom prst="rect">
            <a:avLst/>
          </a:prstGeom>
        </p:spPr>
      </p:pic>
      <p:pic>
        <p:nvPicPr>
          <p:cNvPr id="11" name="Gráfico 10">
            <a:extLst>
              <a:ext uri="{FF2B5EF4-FFF2-40B4-BE49-F238E27FC236}">
                <a16:creationId xmlns:a16="http://schemas.microsoft.com/office/drawing/2014/main" id="{6904F43C-8739-56FC-118E-9F3A65D996ED}"/>
              </a:ext>
            </a:extLst>
          </p:cNvPr>
          <p:cNvPicPr>
            <a:picLocks noChangeAspect="1"/>
          </p:cNvPicPr>
          <p:nvPr/>
        </p:nvPicPr>
        <p:blipFill>
          <a:blip r:embed="rId7">
            <a:extLst>
              <a:ext uri="{96DAC541-7B7A-43D3-8B79-37D633B846F1}">
                <asvg:svgBlip xmlns:asvg="http://schemas.microsoft.com/office/drawing/2016/SVG/main" r:embed="rId8"/>
              </a:ext>
              <a:ext uri="{837473B0-CC2E-450A-ABE3-18F120FF3D39}">
                <a1611:picAttrSrcUrl xmlns:a1611="http://schemas.microsoft.com/office/drawing/2016/11/main" r:id="rId9"/>
              </a:ext>
            </a:extLst>
          </a:blip>
          <a:stretch>
            <a:fillRect/>
          </a:stretch>
        </p:blipFill>
        <p:spPr>
          <a:xfrm>
            <a:off x="993750" y="5914142"/>
            <a:ext cx="900569" cy="1056420"/>
          </a:xfrm>
          <a:prstGeom prst="rect">
            <a:avLst/>
          </a:prstGeom>
        </p:spPr>
      </p:pic>
      <p:sp>
        <p:nvSpPr>
          <p:cNvPr id="3" name="Marcador de número de diapositiva 3">
            <a:extLst>
              <a:ext uri="{FF2B5EF4-FFF2-40B4-BE49-F238E27FC236}">
                <a16:creationId xmlns:a16="http://schemas.microsoft.com/office/drawing/2014/main" id="{20DF19DA-6861-D360-CC50-035230B1A0E4}"/>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3</a:t>
            </a:fld>
            <a:endParaRPr lang="es-MX" sz="2040" dirty="0">
              <a:solidFill>
                <a:srgbClr val="235C4F"/>
              </a:solidFill>
            </a:endParaRPr>
          </a:p>
        </p:txBody>
      </p:sp>
    </p:spTree>
    <p:extLst>
      <p:ext uri="{BB962C8B-B14F-4D97-AF65-F5344CB8AC3E}">
        <p14:creationId xmlns:p14="http://schemas.microsoft.com/office/powerpoint/2010/main" val="3981876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DEF7063E-3486-B727-22FF-67AF097CAFFE}"/>
            </a:ext>
          </a:extLst>
        </p:cNvPr>
        <p:cNvGrpSpPr/>
        <p:nvPr/>
      </p:nvGrpSpPr>
      <p:grpSpPr>
        <a:xfrm>
          <a:off x="0" y="0"/>
          <a:ext cx="0" cy="0"/>
          <a:chOff x="0" y="0"/>
          <a:chExt cx="0" cy="0"/>
        </a:xfrm>
      </p:grpSpPr>
      <p:sp>
        <p:nvSpPr>
          <p:cNvPr id="2" name="Google Shape;106;p3">
            <a:extLst>
              <a:ext uri="{FF2B5EF4-FFF2-40B4-BE49-F238E27FC236}">
                <a16:creationId xmlns:a16="http://schemas.microsoft.com/office/drawing/2014/main" id="{C9C5B539-39C9-B718-D60C-0E005A8BEF41}"/>
              </a:ext>
            </a:extLst>
          </p:cNvPr>
          <p:cNvSpPr txBox="1">
            <a:spLocks/>
          </p:cNvSpPr>
          <p:nvPr/>
        </p:nvSpPr>
        <p:spPr>
          <a:xfrm>
            <a:off x="509866" y="1017650"/>
            <a:ext cx="8668369" cy="450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indent="0" defTabSz="914400" eaLnBrk="1" latinLnBrk="0" hangingPunct="1">
              <a:lnSpc>
                <a:spcPct val="90000"/>
              </a:lnSpc>
              <a:buClr>
                <a:srgbClr val="BC945A"/>
              </a:buClr>
              <a:buSzPts val="2400"/>
              <a:buFont typeface="Arial" panose="020B0604020202020204" pitchFamily="34" charset="0"/>
              <a:buNone/>
              <a:defRPr sz="2600" b="1" kern="1200">
                <a:solidFill>
                  <a:srgbClr val="235C4F"/>
                </a:solidFill>
                <a:latin typeface="Noto Son Bold"/>
                <a:ea typeface="Noto Sans" panose="020B0502040504020204" pitchFamily="34" charset="0"/>
                <a:cs typeface="Noto Sans" panose="020B0502040504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ym typeface="Montserrat SemiBold"/>
              </a:rPr>
              <a:t>I. Antecedentes</a:t>
            </a:r>
            <a:endParaRPr lang="en-US" dirty="0"/>
          </a:p>
        </p:txBody>
      </p:sp>
      <p:pic>
        <p:nvPicPr>
          <p:cNvPr id="16" name="Gráfico 15" descr="Blog contorno">
            <a:extLst>
              <a:ext uri="{FF2B5EF4-FFF2-40B4-BE49-F238E27FC236}">
                <a16:creationId xmlns:a16="http://schemas.microsoft.com/office/drawing/2014/main" id="{2E490A2C-1DA3-C1C4-199A-9ACEED581E5F}"/>
              </a:ext>
            </a:extLst>
          </p:cNvPr>
          <p:cNvPicPr>
            <a:picLocks noChangeAspect="1"/>
          </p:cNvPicPr>
          <p:nvPr/>
        </p:nvPicPr>
        <p:blipFill>
          <a:blip r:embed="rId3">
            <a:duotone>
              <a:srgbClr val="A5A5A5">
                <a:shade val="45000"/>
                <a:satMod val="135000"/>
              </a:srgbClr>
              <a:prstClr val="white"/>
            </a:duotone>
            <a:clrChange>
              <a:clrFrom>
                <a:srgbClr val="000000">
                  <a:alpha val="0"/>
                </a:srgbClr>
              </a:clrFrom>
              <a:clrTo>
                <a:srgbClr val="000000">
                  <a:alpha val="0"/>
                </a:srgbClr>
              </a:clrTo>
            </a:clrChange>
            <a:extLst>
              <a:ext uri="{96DAC541-7B7A-43D3-8B79-37D633B846F1}">
                <asvg:svgBlip xmlns:asvg="http://schemas.microsoft.com/office/drawing/2016/SVG/main" r:embed="rId4"/>
              </a:ext>
            </a:extLst>
          </a:blip>
          <a:stretch>
            <a:fillRect/>
          </a:stretch>
        </p:blipFill>
        <p:spPr>
          <a:xfrm>
            <a:off x="2975321" y="864779"/>
            <a:ext cx="756415" cy="756415"/>
          </a:xfrm>
          <a:prstGeom prst="rect">
            <a:avLst/>
          </a:prstGeom>
        </p:spPr>
      </p:pic>
      <p:sp>
        <p:nvSpPr>
          <p:cNvPr id="3" name="Rectangle 2">
            <a:extLst>
              <a:ext uri="{FF2B5EF4-FFF2-40B4-BE49-F238E27FC236}">
                <a16:creationId xmlns:a16="http://schemas.microsoft.com/office/drawing/2014/main" id="{C70A273D-38C3-775D-F130-8ECE253C30B3}"/>
              </a:ext>
            </a:extLst>
          </p:cNvPr>
          <p:cNvSpPr/>
          <p:nvPr/>
        </p:nvSpPr>
        <p:spPr>
          <a:xfrm>
            <a:off x="587100" y="2304458"/>
            <a:ext cx="14372188" cy="1671798"/>
          </a:xfrm>
          <a:prstGeom prst="rect">
            <a:avLst/>
          </a:prstGeom>
          <a:noFill/>
        </p:spPr>
        <p:txBody>
          <a:bodyPr wrap="square">
            <a:noAutofit/>
          </a:bodyPr>
          <a:lstStyle/>
          <a:p>
            <a:pPr marL="803275" lvl="0" indent="-803275" algn="just">
              <a:buClr>
                <a:srgbClr val="C00000"/>
              </a:buClr>
              <a:buSzPct val="176000"/>
              <a:buFont typeface="+mj-lt"/>
              <a:buAutoNum type="alphaLcParen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El H. Consejo Técnico (HCT), mediante Acuerdo </a:t>
            </a:r>
            <a:r>
              <a:rPr lang="es-ES" sz="1800" kern="100" dirty="0">
                <a:solidFill>
                  <a:srgbClr val="235C4F"/>
                </a:solidFill>
                <a:latin typeface="Noto Sans Regular" panose="020B0604020202020204" charset="0"/>
                <a:ea typeface="Noto Sans" panose="020B0502040504020204" pitchFamily="34" charset="0"/>
                <a:cs typeface="Noto Sans Regular" panose="020B0604020202020204" charset="0"/>
              </a:rPr>
              <a:t>ACDO.SA2.HCT.240924/355.P.DA</a:t>
            </a: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 autorizó el </a:t>
            </a:r>
            <a:r>
              <a:rPr lang="es-MX" sz="1900" kern="100" dirty="0">
                <a:solidFill>
                  <a:srgbClr val="235C4F"/>
                </a:solidFill>
                <a:latin typeface="Noto Sans Regular" panose="020B0604020202020204" charset="0"/>
                <a:ea typeface="Noto Sans" panose="020B0502040504020204" pitchFamily="34" charset="0"/>
                <a:cs typeface="Noto Sans Regular" panose="020B0604020202020204" charset="0"/>
              </a:rPr>
              <a:t>“Programa de Arrendamiento Inmobiliario para el año 2025, IMSS-Arrendatario: Régimen Ordinario”</a:t>
            </a: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 que contenía las estrategias de planeación y operación respecto de un total de 292 inmuebles, considerando ejercer para ello un presupuesto total de $522’163,557.00 (QUINIENTOS VEINTIDÓS MILLONES CIENTO SESENTA Y TRES MIL QUINIENTOS CINCUENTA Y SIETE PESOS 00/100 M.N.), y contemplaba las siguientes operaciones:</a:t>
            </a:r>
          </a:p>
          <a:p>
            <a:pPr lvl="0" algn="just">
              <a:buClr>
                <a:srgbClr val="C00000"/>
              </a:buClr>
              <a:buSzPct val="176000"/>
            </a:pPr>
            <a:endParaRPr lang="es-MX" sz="2100" dirty="0">
              <a:solidFill>
                <a:schemeClr val="bg1"/>
              </a:solidFill>
              <a:latin typeface="Montserrat SemiBold" panose="00000700000000000000" pitchFamily="2" charset="0"/>
            </a:endParaRPr>
          </a:p>
        </p:txBody>
      </p:sp>
      <p:sp>
        <p:nvSpPr>
          <p:cNvPr id="4" name="Rectangle 2">
            <a:extLst>
              <a:ext uri="{FF2B5EF4-FFF2-40B4-BE49-F238E27FC236}">
                <a16:creationId xmlns:a16="http://schemas.microsoft.com/office/drawing/2014/main" id="{29E50FB0-DE26-D657-6A5B-BEE5BDDA9826}"/>
              </a:ext>
            </a:extLst>
          </p:cNvPr>
          <p:cNvSpPr/>
          <p:nvPr/>
        </p:nvSpPr>
        <p:spPr>
          <a:xfrm>
            <a:off x="2975321" y="3862782"/>
            <a:ext cx="11852414" cy="1826535"/>
          </a:xfrm>
          <a:prstGeom prst="rect">
            <a:avLst/>
          </a:prstGeom>
        </p:spPr>
        <p:txBody>
          <a:bodyPr wrap="square">
            <a:noAutofit/>
          </a:bodyPr>
          <a:lstStyle/>
          <a:p>
            <a:pPr marL="285750" lvl="0" indent="-285750" algn="just">
              <a:spcAft>
                <a:spcPts val="600"/>
              </a:spcAft>
              <a:buClr>
                <a:srgbClr val="911034"/>
              </a:buClr>
              <a:buSzPct val="176000"/>
              <a:buFont typeface="Wingdings" panose="05000000000000000000" pitchFamily="2" charset="2"/>
              <a:buChar cha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Cancelar 4 arrendamientos.</a:t>
            </a:r>
          </a:p>
          <a:p>
            <a:pPr marL="285750" lvl="0" indent="-285750" algn="just">
              <a:spcAft>
                <a:spcPts val="600"/>
              </a:spcAft>
              <a:buClr>
                <a:srgbClr val="911034"/>
              </a:buClr>
              <a:buSzPct val="176000"/>
              <a:buFont typeface="Wingdings" panose="05000000000000000000" pitchFamily="2" charset="2"/>
              <a:buChar cha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Renovar 211 contratos (113 Renovación sin incremento y 98 Renovación con incremento). </a:t>
            </a:r>
          </a:p>
          <a:p>
            <a:pPr marL="285750" lvl="0" indent="-285750" algn="just">
              <a:spcAft>
                <a:spcPts val="600"/>
              </a:spcAft>
              <a:buClr>
                <a:srgbClr val="911034"/>
              </a:buClr>
              <a:buSzPct val="176000"/>
              <a:buFont typeface="Wingdings" panose="05000000000000000000" pitchFamily="2" charset="2"/>
              <a:buChar cha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Evaluar la sustitución de 45 inmuebles arrendados.</a:t>
            </a:r>
          </a:p>
          <a:p>
            <a:pPr marL="285750" lvl="0" indent="-285750" algn="just">
              <a:spcAft>
                <a:spcPts val="600"/>
              </a:spcAft>
              <a:buClr>
                <a:srgbClr val="911034"/>
              </a:buClr>
              <a:buSzPct val="176000"/>
              <a:buFont typeface="Wingdings" panose="05000000000000000000" pitchFamily="2" charset="2"/>
              <a:buChar cha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Realizar la contratación de 32 Nuevos Arrendamientos.</a:t>
            </a:r>
          </a:p>
        </p:txBody>
      </p:sp>
      <p:sp>
        <p:nvSpPr>
          <p:cNvPr id="5" name="Marcador de número de diapositiva 3">
            <a:extLst>
              <a:ext uri="{FF2B5EF4-FFF2-40B4-BE49-F238E27FC236}">
                <a16:creationId xmlns:a16="http://schemas.microsoft.com/office/drawing/2014/main" id="{A606B3B6-F357-3F78-3071-EC5C302492E4}"/>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4</a:t>
            </a:fld>
            <a:endParaRPr lang="es-MX" sz="2040" dirty="0">
              <a:solidFill>
                <a:srgbClr val="235C4F"/>
              </a:solidFill>
            </a:endParaRPr>
          </a:p>
        </p:txBody>
      </p:sp>
      <p:sp>
        <p:nvSpPr>
          <p:cNvPr id="6" name="Rectangle 2">
            <a:extLst>
              <a:ext uri="{FF2B5EF4-FFF2-40B4-BE49-F238E27FC236}">
                <a16:creationId xmlns:a16="http://schemas.microsoft.com/office/drawing/2014/main" id="{376E3119-B287-C83F-7595-84496D2628E6}"/>
              </a:ext>
            </a:extLst>
          </p:cNvPr>
          <p:cNvSpPr/>
          <p:nvPr/>
        </p:nvSpPr>
        <p:spPr>
          <a:xfrm>
            <a:off x="639700" y="5543533"/>
            <a:ext cx="14372188" cy="1183118"/>
          </a:xfrm>
          <a:prstGeom prst="rect">
            <a:avLst/>
          </a:prstGeom>
          <a:noFill/>
        </p:spPr>
        <p:txBody>
          <a:bodyPr wrap="square">
            <a:noAutofit/>
          </a:bodyPr>
          <a:lstStyle/>
          <a:p>
            <a:pPr marL="803275" lvl="0" indent="-803275" algn="just">
              <a:buClr>
                <a:srgbClr val="C00000"/>
              </a:buClr>
              <a:buSzPct val="176000"/>
              <a:buFont typeface="+mj-lt"/>
              <a:buAutoNum type="alphaLcParenR" startAt="2"/>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Mediante Acuerdo ACDO.SA2.HCT.260225/48.P.DA de 26 de febrero de 2025; el HCT, autorizó la actualización del  </a:t>
            </a:r>
            <a:r>
              <a:rPr lang="es-MX" sz="1900" kern="100" dirty="0">
                <a:solidFill>
                  <a:srgbClr val="235C4F"/>
                </a:solidFill>
                <a:latin typeface="Noto Sans Regular" panose="020B0604020202020204" charset="0"/>
                <a:ea typeface="Noto Sans" panose="020B0502040504020204" pitchFamily="34" charset="0"/>
                <a:cs typeface="Noto Sans Regular" panose="020B0604020202020204" charset="0"/>
              </a:rPr>
              <a:t>“Programa de Arrendamiento Inmobiliario para el año 2025, IMSS-Arrendatario: Régimen Ordinario”, debido a necesidades complementarias de los OOAD surgidas posteriormente a la aprobación del Programa de Arrendamiento 2025, </a:t>
            </a: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 sin que esto modificara el presupuesto autorizado de total de $522’163,557.00.</a:t>
            </a:r>
            <a:endParaRPr lang="es-MX" sz="2100" dirty="0">
              <a:solidFill>
                <a:schemeClr val="bg1"/>
              </a:solidFill>
              <a:latin typeface="Montserrat SemiBold" panose="00000700000000000000" pitchFamily="2" charset="0"/>
            </a:endParaRPr>
          </a:p>
        </p:txBody>
      </p:sp>
      <p:sp>
        <p:nvSpPr>
          <p:cNvPr id="13" name="Rectángulo 12">
            <a:extLst>
              <a:ext uri="{FF2B5EF4-FFF2-40B4-BE49-F238E27FC236}">
                <a16:creationId xmlns:a16="http://schemas.microsoft.com/office/drawing/2014/main" id="{69B24CF7-3790-47B3-B835-910CF0CD787C}"/>
              </a:ext>
            </a:extLst>
          </p:cNvPr>
          <p:cNvSpPr/>
          <p:nvPr/>
        </p:nvSpPr>
        <p:spPr>
          <a:xfrm>
            <a:off x="5204268" y="7079103"/>
            <a:ext cx="6734845" cy="1948811"/>
          </a:xfrm>
          <a:prstGeom prst="rect">
            <a:avLst/>
          </a:prstGeom>
          <a:noFill/>
        </p:spPr>
        <p:txBody>
          <a:bodyPr wrap="none" lIns="91440" tIns="45720" rIns="91440" bIns="45720">
            <a:prstTxWarp prst="textWave2">
              <a:avLst/>
            </a:prstTxWarp>
            <a:spAutoFit/>
          </a:bodyPr>
          <a:lstStyle/>
          <a:p>
            <a:pPr algn="ctr"/>
            <a:r>
              <a:rPr lang="es-ES" sz="5400" b="0" cap="none" spc="-1500" dirty="0">
                <a:ln w="0"/>
                <a:blipFill dpi="0" rotWithShape="1">
                  <a:blip r:embed="rId5"/>
                  <a:srcRect/>
                  <a:stretch>
                    <a:fillRect/>
                  </a:stretch>
                </a:blipFill>
                <a:effectLst>
                  <a:outerShdw blurRad="38100" dist="19050" dir="2700000" algn="tl" rotWithShape="0">
                    <a:schemeClr val="dk1">
                      <a:alpha val="40000"/>
                    </a:schemeClr>
                  </a:outerShdw>
                </a:effectLst>
                <a:latin typeface="Eras Bold ITC" panose="020B0907030504020204" pitchFamily="34" charset="0"/>
              </a:rPr>
              <a:t>||||||||||||||||||||</a:t>
            </a:r>
          </a:p>
        </p:txBody>
      </p:sp>
    </p:spTree>
    <p:extLst>
      <p:ext uri="{BB962C8B-B14F-4D97-AF65-F5344CB8AC3E}">
        <p14:creationId xmlns:p14="http://schemas.microsoft.com/office/powerpoint/2010/main" val="3004378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1BEDFD6F-2039-DA90-A3E8-B13F082E5C3A}"/>
            </a:ext>
          </a:extLst>
        </p:cNvPr>
        <p:cNvGrpSpPr/>
        <p:nvPr/>
      </p:nvGrpSpPr>
      <p:grpSpPr>
        <a:xfrm>
          <a:off x="0" y="0"/>
          <a:ext cx="0" cy="0"/>
          <a:chOff x="0" y="0"/>
          <a:chExt cx="0" cy="0"/>
        </a:xfrm>
      </p:grpSpPr>
      <p:sp>
        <p:nvSpPr>
          <p:cNvPr id="2" name="Google Shape;106;p3">
            <a:extLst>
              <a:ext uri="{FF2B5EF4-FFF2-40B4-BE49-F238E27FC236}">
                <a16:creationId xmlns:a16="http://schemas.microsoft.com/office/drawing/2014/main" id="{7B9E87E5-BA9F-41C1-12AB-6D268FA4FD49}"/>
              </a:ext>
            </a:extLst>
          </p:cNvPr>
          <p:cNvSpPr txBox="1">
            <a:spLocks/>
          </p:cNvSpPr>
          <p:nvPr/>
        </p:nvSpPr>
        <p:spPr>
          <a:xfrm>
            <a:off x="509866" y="1017650"/>
            <a:ext cx="8668369" cy="450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indent="0" defTabSz="914400" eaLnBrk="1" latinLnBrk="0" hangingPunct="1">
              <a:lnSpc>
                <a:spcPct val="90000"/>
              </a:lnSpc>
              <a:buClr>
                <a:srgbClr val="BC945A"/>
              </a:buClr>
              <a:buSzPts val="2400"/>
              <a:buFont typeface="Arial" panose="020B0604020202020204" pitchFamily="34" charset="0"/>
              <a:buNone/>
              <a:defRPr sz="2600" b="1" kern="1200">
                <a:solidFill>
                  <a:srgbClr val="235C4F"/>
                </a:solidFill>
                <a:latin typeface="Noto Son Bold"/>
                <a:ea typeface="Noto Sans" panose="020B0502040504020204" pitchFamily="34" charset="0"/>
                <a:cs typeface="Noto Sans" panose="020B0502040504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ym typeface="Montserrat SemiBold"/>
              </a:rPr>
              <a:t>II. Desarrollo</a:t>
            </a:r>
            <a:endParaRPr lang="en-US" dirty="0"/>
          </a:p>
        </p:txBody>
      </p:sp>
      <p:pic>
        <p:nvPicPr>
          <p:cNvPr id="3" name="Gráfico 2" descr="Portapapeles parcialmente comprobado contorno">
            <a:extLst>
              <a:ext uri="{FF2B5EF4-FFF2-40B4-BE49-F238E27FC236}">
                <a16:creationId xmlns:a16="http://schemas.microsoft.com/office/drawing/2014/main" id="{0FA09F74-F42F-9C5F-7047-10F47DBDB3AE}"/>
              </a:ext>
            </a:extLst>
          </p:cNvPr>
          <p:cNvPicPr>
            <a:picLocks noChangeAspect="1"/>
          </p:cNvPicPr>
          <p:nvPr/>
        </p:nvPicPr>
        <p:blipFill>
          <a:blip r:embed="rId3">
            <a:clrChange>
              <a:clrFrom>
                <a:srgbClr val="000000">
                  <a:alpha val="0"/>
                </a:srgbClr>
              </a:clrFrom>
              <a:clrTo>
                <a:srgbClr val="000000">
                  <a:alpha val="0"/>
                </a:srgbClr>
              </a:clrTo>
            </a:clrChange>
            <a:duotone>
              <a:schemeClr val="accent3">
                <a:shade val="45000"/>
                <a:satMod val="135000"/>
              </a:schemeClr>
              <a:prstClr val="white"/>
            </a:duotone>
            <a:extLst>
              <a:ext uri="{96DAC541-7B7A-43D3-8B79-37D633B846F1}">
                <asvg:svgBlip xmlns:asvg="http://schemas.microsoft.com/office/drawing/2016/SVG/main" r:embed="rId4"/>
              </a:ext>
            </a:extLst>
          </a:blip>
          <a:stretch>
            <a:fillRect/>
          </a:stretch>
        </p:blipFill>
        <p:spPr>
          <a:xfrm>
            <a:off x="2378765" y="852484"/>
            <a:ext cx="774992" cy="774992"/>
          </a:xfrm>
          <a:prstGeom prst="rect">
            <a:avLst/>
          </a:prstGeom>
        </p:spPr>
      </p:pic>
      <p:sp>
        <p:nvSpPr>
          <p:cNvPr id="4" name="Marcador de número de diapositiva 3">
            <a:extLst>
              <a:ext uri="{FF2B5EF4-FFF2-40B4-BE49-F238E27FC236}">
                <a16:creationId xmlns:a16="http://schemas.microsoft.com/office/drawing/2014/main" id="{4A701475-66F0-11BD-7644-2994BB794FAD}"/>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5</a:t>
            </a:fld>
            <a:endParaRPr lang="es-MX" sz="2040" dirty="0">
              <a:solidFill>
                <a:srgbClr val="235C4F"/>
              </a:solidFill>
            </a:endParaRPr>
          </a:p>
        </p:txBody>
      </p:sp>
      <p:sp>
        <p:nvSpPr>
          <p:cNvPr id="6" name="CuadroTexto 10">
            <a:extLst>
              <a:ext uri="{FF2B5EF4-FFF2-40B4-BE49-F238E27FC236}">
                <a16:creationId xmlns:a16="http://schemas.microsoft.com/office/drawing/2014/main" id="{D12E9CE1-3046-3621-D4F8-8A69A8A509B0}"/>
              </a:ext>
            </a:extLst>
          </p:cNvPr>
          <p:cNvSpPr txBox="1"/>
          <p:nvPr/>
        </p:nvSpPr>
        <p:spPr>
          <a:xfrm>
            <a:off x="509866" y="1938331"/>
            <a:ext cx="9343587" cy="461665"/>
          </a:xfrm>
          <a:prstGeom prst="rect">
            <a:avLst/>
          </a:prstGeom>
          <a:noFill/>
        </p:spPr>
        <p:txBody>
          <a:bodyPr wrap="square">
            <a:spAutoFit/>
          </a:bodyPr>
          <a:lstStyle/>
          <a:p>
            <a:r>
              <a:rPr lang="es-MX" sz="24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Justificación.</a:t>
            </a:r>
          </a:p>
        </p:txBody>
      </p:sp>
      <p:sp>
        <p:nvSpPr>
          <p:cNvPr id="7" name="Rectangle 2">
            <a:extLst>
              <a:ext uri="{FF2B5EF4-FFF2-40B4-BE49-F238E27FC236}">
                <a16:creationId xmlns:a16="http://schemas.microsoft.com/office/drawing/2014/main" id="{F08ADE9E-8D7A-1BB4-E2B1-D85958EDAD6C}"/>
              </a:ext>
            </a:extLst>
          </p:cNvPr>
          <p:cNvSpPr/>
          <p:nvPr/>
        </p:nvSpPr>
        <p:spPr>
          <a:xfrm>
            <a:off x="582613" y="2479959"/>
            <a:ext cx="14186332" cy="3221881"/>
          </a:xfrm>
          <a:prstGeom prst="rect">
            <a:avLst/>
          </a:prstGeom>
          <a:noFill/>
        </p:spPr>
        <p:txBody>
          <a:bodyPr wrap="square">
            <a:noAutofit/>
          </a:bodyPr>
          <a:lstStyle/>
          <a:p>
            <a:pPr algn="just"/>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El Órgano de Operación Administrativa Desconcentrada Estatal en Coahuila (OOAD), al carecer de un inmueble propio o en posesión, y ante la inexistencia de un inmueble federal disponible, tuvo la necesidad de tomar en arrendamiento un inmueble con destino de Almacén Delegacional, con domicilio en Carretera Saltillo-Zacatecas Km. 22, Ex Hacienda La Encantada, C.P. 25307, Saltillo, Coahuila, a partir del 24 de mayo de 2023; ello, derivado del siniestro ocurrido el 28 de marzo del mismo año, al inmueble que venía ocupando con ese destino. </a:t>
            </a:r>
            <a:r>
              <a:rPr lang="es-MX" sz="1800" dirty="0">
                <a:solidFill>
                  <a:srgbClr val="8C1033"/>
                </a:solidFill>
                <a:latin typeface="Noto Sans Regular" panose="020B0502040504020204" pitchFamily="34" charset="0"/>
                <a:ea typeface="Noto Sans Regular" panose="020B0502040504020204" pitchFamily="34" charset="0"/>
                <a:cs typeface="Noto Sans Regular" panose="020B0502040504020204" pitchFamily="34" charset="0"/>
              </a:rPr>
              <a:t>Este inmueble fue proyectado en el Programa de Arrendamiento 2025, bajo la figura de Renovación sin Incremento.</a:t>
            </a:r>
          </a:p>
          <a:p>
            <a:pPr algn="just"/>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algn="just"/>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Mediante escrito del 15 de agosto de 2025, la arrendadora </a:t>
            </a:r>
            <a:r>
              <a:rPr lang="es-MX" sz="18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solicitó al OOAD incremento de renta, por un monto de $708,750.00 </a:t>
            </a: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pesos más el Impuesto al Valor Agregado, indicando que de lo contrario, no sería posible continuar con el arrendamiento para el año 2026.</a:t>
            </a:r>
          </a:p>
          <a:p>
            <a:pPr algn="just"/>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sp>
        <p:nvSpPr>
          <p:cNvPr id="10" name="Rectangle 3">
            <a:extLst>
              <a:ext uri="{FF2B5EF4-FFF2-40B4-BE49-F238E27FC236}">
                <a16:creationId xmlns:a16="http://schemas.microsoft.com/office/drawing/2014/main" id="{B1646E4B-B5B7-3381-8E40-85C49386DE1B}"/>
              </a:ext>
            </a:extLst>
          </p:cNvPr>
          <p:cNvSpPr>
            <a:spLocks noChangeArrowheads="1"/>
          </p:cNvSpPr>
          <p:nvPr/>
        </p:nvSpPr>
        <p:spPr bwMode="auto">
          <a:xfrm>
            <a:off x="0" y="0"/>
            <a:ext cx="3238500" cy="0"/>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900" b="0" i="0" u="none" strike="noStrike" cap="none" normalizeH="0" baseline="0">
              <a:ln>
                <a:noFill/>
              </a:ln>
              <a:solidFill>
                <a:srgbClr val="FFFFFF"/>
              </a:solidFill>
              <a:effectLst/>
              <a:latin typeface="Roboto" panose="020000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11" name="Rectangle 5">
            <a:extLst>
              <a:ext uri="{FF2B5EF4-FFF2-40B4-BE49-F238E27FC236}">
                <a16:creationId xmlns:a16="http://schemas.microsoft.com/office/drawing/2014/main" id="{3A0DE0C2-BCCE-64C6-2D3E-9277AD9B353E}"/>
              </a:ext>
            </a:extLst>
          </p:cNvPr>
          <p:cNvSpPr>
            <a:spLocks noChangeArrowheads="1"/>
          </p:cNvSpPr>
          <p:nvPr/>
        </p:nvSpPr>
        <p:spPr bwMode="auto">
          <a:xfrm>
            <a:off x="0" y="838200"/>
            <a:ext cx="582613" cy="0"/>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MX" altLang="es-MX" sz="900" b="0" i="0" u="none" strike="noStrike" cap="none" normalizeH="0" baseline="0">
                <a:ln>
                  <a:noFill/>
                </a:ln>
                <a:solidFill>
                  <a:srgbClr val="FFFFFF"/>
                </a:solidFill>
                <a:effectLst/>
                <a:latin typeface="Roboto" panose="02000000000000000000" pitchFamily="2" charset="0"/>
              </a:rPr>
            </a:br>
            <a:endParaRPr kumimoji="0" lang="es-MX" altLang="es-MX" sz="1800" b="0" i="0" u="none" strike="noStrike" cap="none" normalizeH="0" baseline="0">
              <a:ln>
                <a:noFill/>
              </a:ln>
              <a:solidFill>
                <a:schemeClr val="tx1"/>
              </a:solidFill>
              <a:effectLst/>
              <a:latin typeface="Arial" panose="020B0604020202020204" pitchFamily="34" charset="0"/>
            </a:endParaRPr>
          </a:p>
        </p:txBody>
      </p:sp>
      <p:pic>
        <p:nvPicPr>
          <p:cNvPr id="1026" name="Picture 2" descr="Almacen Delegacional IMSS, Calera: Location, Map, About &amp; More">
            <a:extLst>
              <a:ext uri="{FF2B5EF4-FFF2-40B4-BE49-F238E27FC236}">
                <a16:creationId xmlns:a16="http://schemas.microsoft.com/office/drawing/2014/main" id="{1A9A7482-593B-D2E3-8699-2DA5DB3139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03124" y="5890931"/>
            <a:ext cx="3640202" cy="204761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12" name="Rectangle 2">
            <a:extLst>
              <a:ext uri="{FF2B5EF4-FFF2-40B4-BE49-F238E27FC236}">
                <a16:creationId xmlns:a16="http://schemas.microsoft.com/office/drawing/2014/main" id="{F58C9E13-E97F-6D9D-D267-01B521948A8D}"/>
              </a:ext>
            </a:extLst>
          </p:cNvPr>
          <p:cNvSpPr/>
          <p:nvPr/>
        </p:nvSpPr>
        <p:spPr>
          <a:xfrm>
            <a:off x="582613" y="5512749"/>
            <a:ext cx="10764260" cy="2425796"/>
          </a:xfrm>
          <a:prstGeom prst="rect">
            <a:avLst/>
          </a:prstGeom>
          <a:noFill/>
        </p:spPr>
        <p:txBody>
          <a:bodyPr wrap="square">
            <a:noAutofit/>
          </a:bodyPr>
          <a:lstStyle/>
          <a:p>
            <a:pPr algn="just"/>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En tal virtud, mediante oficio 059001 100100/498/2025 del 21 de agosto de 2025, el OOAD solicitó a la Coordinación Técnica de Administración de Activos (CTAA), el cambio de la figura proyectada a Renovación con Incremento para el ejercicio 2025.</a:t>
            </a:r>
          </a:p>
          <a:p>
            <a:pPr algn="just"/>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algn="just"/>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Al efecto, la CTAA gestionó y obtuvo el Dictamen Valuatorio de Justipreciación de Renta con número Secuencial 02-25-681 y Genérico A-06104-A-ZNB, emitido por el Instituto de Administración y Avalúos de Bienes Nacionales el 15 de octubre de 2025, </a:t>
            </a:r>
            <a:r>
              <a:rPr lang="es-MX" sz="18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por un monto de $766,000.00 pesos; cantidad superior </a:t>
            </a: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a la solicitada por la arrendadora.</a:t>
            </a:r>
          </a:p>
        </p:txBody>
      </p:sp>
    </p:spTree>
    <p:extLst>
      <p:ext uri="{BB962C8B-B14F-4D97-AF65-F5344CB8AC3E}">
        <p14:creationId xmlns:p14="http://schemas.microsoft.com/office/powerpoint/2010/main" val="2065493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29A6EED7-524F-DEC5-F5B7-65345F554E1A}"/>
            </a:ext>
          </a:extLst>
        </p:cNvPr>
        <p:cNvGrpSpPr/>
        <p:nvPr/>
      </p:nvGrpSpPr>
      <p:grpSpPr>
        <a:xfrm>
          <a:off x="0" y="0"/>
          <a:ext cx="0" cy="0"/>
          <a:chOff x="0" y="0"/>
          <a:chExt cx="0" cy="0"/>
        </a:xfrm>
      </p:grpSpPr>
      <p:sp>
        <p:nvSpPr>
          <p:cNvPr id="2" name="Google Shape;106;p3">
            <a:extLst>
              <a:ext uri="{FF2B5EF4-FFF2-40B4-BE49-F238E27FC236}">
                <a16:creationId xmlns:a16="http://schemas.microsoft.com/office/drawing/2014/main" id="{CB301CF0-2311-8388-D100-5FC68345E47E}"/>
              </a:ext>
            </a:extLst>
          </p:cNvPr>
          <p:cNvSpPr txBox="1">
            <a:spLocks/>
          </p:cNvSpPr>
          <p:nvPr/>
        </p:nvSpPr>
        <p:spPr>
          <a:xfrm>
            <a:off x="509866" y="1017650"/>
            <a:ext cx="8668369" cy="450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indent="0" defTabSz="914400" eaLnBrk="1" latinLnBrk="0" hangingPunct="1">
              <a:lnSpc>
                <a:spcPct val="90000"/>
              </a:lnSpc>
              <a:buClr>
                <a:srgbClr val="BC945A"/>
              </a:buClr>
              <a:buSzPts val="2400"/>
              <a:buFont typeface="Arial" panose="020B0604020202020204" pitchFamily="34" charset="0"/>
              <a:buNone/>
              <a:defRPr sz="2600" b="1" kern="1200">
                <a:solidFill>
                  <a:srgbClr val="235C4F"/>
                </a:solidFill>
                <a:latin typeface="Noto Son Bold"/>
                <a:ea typeface="Noto Sans" panose="020B0502040504020204" pitchFamily="34" charset="0"/>
                <a:cs typeface="Noto Sans" panose="020B0502040504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ym typeface="Montserrat SemiBold"/>
              </a:rPr>
              <a:t>II. Desarrollo</a:t>
            </a:r>
            <a:endParaRPr lang="en-US" dirty="0"/>
          </a:p>
        </p:txBody>
      </p:sp>
      <p:pic>
        <p:nvPicPr>
          <p:cNvPr id="3" name="Gráfico 2" descr="Portapapeles parcialmente comprobado contorno">
            <a:extLst>
              <a:ext uri="{FF2B5EF4-FFF2-40B4-BE49-F238E27FC236}">
                <a16:creationId xmlns:a16="http://schemas.microsoft.com/office/drawing/2014/main" id="{F3EF4AAD-787C-5F6C-4F8D-AD4F4CB039E1}"/>
              </a:ext>
            </a:extLst>
          </p:cNvPr>
          <p:cNvPicPr>
            <a:picLocks noChangeAspect="1"/>
          </p:cNvPicPr>
          <p:nvPr/>
        </p:nvPicPr>
        <p:blipFill>
          <a:blip r:embed="rId3">
            <a:clrChange>
              <a:clrFrom>
                <a:srgbClr val="000000">
                  <a:alpha val="0"/>
                </a:srgbClr>
              </a:clrFrom>
              <a:clrTo>
                <a:srgbClr val="000000">
                  <a:alpha val="0"/>
                </a:srgbClr>
              </a:clrTo>
            </a:clrChange>
            <a:duotone>
              <a:schemeClr val="accent3">
                <a:shade val="45000"/>
                <a:satMod val="135000"/>
              </a:schemeClr>
              <a:prstClr val="white"/>
            </a:duotone>
            <a:extLst>
              <a:ext uri="{96DAC541-7B7A-43D3-8B79-37D633B846F1}">
                <asvg:svgBlip xmlns:asvg="http://schemas.microsoft.com/office/drawing/2016/SVG/main" r:embed="rId4"/>
              </a:ext>
            </a:extLst>
          </a:blip>
          <a:stretch>
            <a:fillRect/>
          </a:stretch>
        </p:blipFill>
        <p:spPr>
          <a:xfrm>
            <a:off x="2378765" y="852484"/>
            <a:ext cx="774992" cy="774992"/>
          </a:xfrm>
          <a:prstGeom prst="rect">
            <a:avLst/>
          </a:prstGeom>
        </p:spPr>
      </p:pic>
      <p:sp>
        <p:nvSpPr>
          <p:cNvPr id="4" name="Marcador de número de diapositiva 3">
            <a:extLst>
              <a:ext uri="{FF2B5EF4-FFF2-40B4-BE49-F238E27FC236}">
                <a16:creationId xmlns:a16="http://schemas.microsoft.com/office/drawing/2014/main" id="{8A64857B-AD20-EB6A-B28E-E3A9CED31D34}"/>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6</a:t>
            </a:fld>
            <a:endParaRPr lang="es-MX" sz="2040" dirty="0">
              <a:solidFill>
                <a:srgbClr val="235C4F"/>
              </a:solidFill>
            </a:endParaRPr>
          </a:p>
        </p:txBody>
      </p:sp>
      <p:sp>
        <p:nvSpPr>
          <p:cNvPr id="6" name="CuadroTexto 10">
            <a:extLst>
              <a:ext uri="{FF2B5EF4-FFF2-40B4-BE49-F238E27FC236}">
                <a16:creationId xmlns:a16="http://schemas.microsoft.com/office/drawing/2014/main" id="{98E14117-ACB9-03F9-7169-E7AB22C42952}"/>
              </a:ext>
            </a:extLst>
          </p:cNvPr>
          <p:cNvSpPr txBox="1"/>
          <p:nvPr/>
        </p:nvSpPr>
        <p:spPr>
          <a:xfrm>
            <a:off x="523721" y="1938331"/>
            <a:ext cx="9343587" cy="461665"/>
          </a:xfrm>
          <a:prstGeom prst="rect">
            <a:avLst/>
          </a:prstGeom>
          <a:noFill/>
        </p:spPr>
        <p:txBody>
          <a:bodyPr wrap="square">
            <a:spAutoFit/>
          </a:bodyPr>
          <a:lstStyle/>
          <a:p>
            <a:r>
              <a:rPr lang="es-MX" sz="24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Solicitud.</a:t>
            </a:r>
          </a:p>
        </p:txBody>
      </p:sp>
      <p:sp>
        <p:nvSpPr>
          <p:cNvPr id="7" name="Rectangle 2">
            <a:extLst>
              <a:ext uri="{FF2B5EF4-FFF2-40B4-BE49-F238E27FC236}">
                <a16:creationId xmlns:a16="http://schemas.microsoft.com/office/drawing/2014/main" id="{F892C876-6E25-10B4-3B61-73D4EDF247FC}"/>
              </a:ext>
            </a:extLst>
          </p:cNvPr>
          <p:cNvSpPr/>
          <p:nvPr/>
        </p:nvSpPr>
        <p:spPr>
          <a:xfrm>
            <a:off x="509866" y="2551696"/>
            <a:ext cx="14186332" cy="1066805"/>
          </a:xfrm>
          <a:prstGeom prst="rect">
            <a:avLst/>
          </a:prstGeom>
          <a:noFill/>
        </p:spPr>
        <p:txBody>
          <a:bodyPr wrap="square">
            <a:noAutofit/>
          </a:bodyPr>
          <a:lstStyle/>
          <a:p>
            <a:pPr algn="just"/>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Por lo anterior, se solicita la autorización del H. Consejo Técnico, para </a:t>
            </a:r>
            <a:r>
              <a:rPr lang="es-MX" sz="1800" dirty="0">
                <a:solidFill>
                  <a:srgbClr val="8C1033"/>
                </a:solidFill>
                <a:latin typeface="Noto Sans Regular" panose="020B0502040504020204" pitchFamily="34" charset="0"/>
                <a:ea typeface="Noto Sans Regular" panose="020B0502040504020204" pitchFamily="34" charset="0"/>
                <a:cs typeface="Noto Sans Regular" panose="020B0502040504020204" pitchFamily="34" charset="0"/>
              </a:rPr>
              <a:t>modificar la figura proyectada de Renovación sin Incremento a Renovación con Incremento para el inmueble </a:t>
            </a: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en cita, en el “Programa de Arrendamiento Inmobiliario para el año 2025, IMSS-Arrendatario: Régimen Ordinario.”</a:t>
            </a:r>
          </a:p>
          <a:p>
            <a:pPr algn="just"/>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algn="just"/>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sp>
        <p:nvSpPr>
          <p:cNvPr id="10" name="Rectangle 3">
            <a:extLst>
              <a:ext uri="{FF2B5EF4-FFF2-40B4-BE49-F238E27FC236}">
                <a16:creationId xmlns:a16="http://schemas.microsoft.com/office/drawing/2014/main" id="{E6A50917-DBF3-CCD0-8E44-0B1764129F7D}"/>
              </a:ext>
            </a:extLst>
          </p:cNvPr>
          <p:cNvSpPr>
            <a:spLocks noChangeArrowheads="1"/>
          </p:cNvSpPr>
          <p:nvPr/>
        </p:nvSpPr>
        <p:spPr bwMode="auto">
          <a:xfrm>
            <a:off x="0" y="0"/>
            <a:ext cx="3238500" cy="0"/>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900" b="0" i="0" u="none" strike="noStrike" cap="none" normalizeH="0" baseline="0">
              <a:ln>
                <a:noFill/>
              </a:ln>
              <a:solidFill>
                <a:srgbClr val="FFFFFF"/>
              </a:solidFill>
              <a:effectLst/>
              <a:latin typeface="Roboto" panose="020000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1800" b="0" i="0" u="none" strike="noStrike" cap="none" normalizeH="0" baseline="0">
              <a:ln>
                <a:noFill/>
              </a:ln>
              <a:solidFill>
                <a:schemeClr val="tx1"/>
              </a:solidFill>
              <a:effectLst/>
              <a:latin typeface="Arial" panose="020B0604020202020204" pitchFamily="34" charset="0"/>
            </a:endParaRPr>
          </a:p>
        </p:txBody>
      </p:sp>
      <p:sp>
        <p:nvSpPr>
          <p:cNvPr id="11" name="Rectangle 5">
            <a:extLst>
              <a:ext uri="{FF2B5EF4-FFF2-40B4-BE49-F238E27FC236}">
                <a16:creationId xmlns:a16="http://schemas.microsoft.com/office/drawing/2014/main" id="{203B54F2-A880-CAE0-9888-A70CAC06AFBD}"/>
              </a:ext>
            </a:extLst>
          </p:cNvPr>
          <p:cNvSpPr>
            <a:spLocks noChangeArrowheads="1"/>
          </p:cNvSpPr>
          <p:nvPr/>
        </p:nvSpPr>
        <p:spPr bwMode="auto">
          <a:xfrm>
            <a:off x="0" y="838200"/>
            <a:ext cx="582613" cy="0"/>
          </a:xfrm>
          <a:prstGeom prst="rect">
            <a:avLst/>
          </a:prstGeom>
          <a:solidFill>
            <a:srgbClr val="2B2B2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MX" altLang="es-MX" sz="900" b="0" i="0" u="none" strike="noStrike" cap="none" normalizeH="0" baseline="0">
                <a:ln>
                  <a:noFill/>
                </a:ln>
                <a:solidFill>
                  <a:srgbClr val="FFFFFF"/>
                </a:solidFill>
                <a:effectLst/>
                <a:latin typeface="Roboto" panose="02000000000000000000" pitchFamily="2" charset="0"/>
              </a:rPr>
            </a:br>
            <a:endParaRPr kumimoji="0" lang="es-MX" altLang="es-MX"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76683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3">
          <a:extLst>
            <a:ext uri="{FF2B5EF4-FFF2-40B4-BE49-F238E27FC236}">
              <a16:creationId xmlns:a16="http://schemas.microsoft.com/office/drawing/2014/main" id="{DEAF840A-F90F-3B5A-4E78-C69F3CCF2446}"/>
            </a:ext>
          </a:extLst>
        </p:cNvPr>
        <p:cNvGrpSpPr/>
        <p:nvPr/>
      </p:nvGrpSpPr>
      <p:grpSpPr>
        <a:xfrm>
          <a:off x="0" y="0"/>
          <a:ext cx="0" cy="0"/>
          <a:chOff x="0" y="0"/>
          <a:chExt cx="0" cy="0"/>
        </a:xfrm>
      </p:grpSpPr>
      <p:sp>
        <p:nvSpPr>
          <p:cNvPr id="2" name="Google Shape;106;p3">
            <a:extLst>
              <a:ext uri="{FF2B5EF4-FFF2-40B4-BE49-F238E27FC236}">
                <a16:creationId xmlns:a16="http://schemas.microsoft.com/office/drawing/2014/main" id="{C5FBEEA9-A4EC-67F0-D3F6-E7F67237EBE9}"/>
              </a:ext>
            </a:extLst>
          </p:cNvPr>
          <p:cNvSpPr txBox="1">
            <a:spLocks/>
          </p:cNvSpPr>
          <p:nvPr/>
        </p:nvSpPr>
        <p:spPr>
          <a:xfrm>
            <a:off x="1102440" y="1179015"/>
            <a:ext cx="8668369" cy="450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a:defPPr>
            <a:lvl1pPr marL="0" indent="0" defTabSz="914400" eaLnBrk="1" latinLnBrk="0" hangingPunct="1">
              <a:lnSpc>
                <a:spcPct val="90000"/>
              </a:lnSpc>
              <a:buClr>
                <a:srgbClr val="BC945A"/>
              </a:buClr>
              <a:buSzPts val="2400"/>
              <a:buFont typeface="Arial" panose="020B0604020202020204" pitchFamily="34" charset="0"/>
              <a:buNone/>
              <a:defRPr sz="2600" b="1" kern="1200">
                <a:solidFill>
                  <a:srgbClr val="235C4F"/>
                </a:solidFill>
                <a:latin typeface="Noto Son Bold"/>
                <a:ea typeface="Noto Sans" panose="020B0502040504020204" pitchFamily="34" charset="0"/>
                <a:cs typeface="Noto Sans" panose="020B0502040504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ym typeface="Montserrat SemiBold"/>
              </a:rPr>
              <a:t>III. Proyecto de Acuerdo </a:t>
            </a:r>
            <a:endParaRPr lang="en-US" dirty="0"/>
          </a:p>
        </p:txBody>
      </p:sp>
      <p:pic>
        <p:nvPicPr>
          <p:cNvPr id="3" name="Picture 15" descr="Apretón De Manos Reunión Acuerdo - Gráficos vectoriales gratis en Pixabay">
            <a:extLst>
              <a:ext uri="{FF2B5EF4-FFF2-40B4-BE49-F238E27FC236}">
                <a16:creationId xmlns:a16="http://schemas.microsoft.com/office/drawing/2014/main" id="{249B0F60-D6E1-4060-39CA-262BB6EC32A0}"/>
              </a:ext>
            </a:extLst>
          </p:cNvPr>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508103" y="1179015"/>
            <a:ext cx="665155" cy="632854"/>
          </a:xfrm>
          <a:prstGeom prst="rect">
            <a:avLst/>
          </a:prstGeom>
          <a:noFill/>
          <a:ln>
            <a:noFill/>
          </a:ln>
          <a:effectLst>
            <a:outerShdw blurRad="50800" dist="50800" dir="5400000" algn="ctr" rotWithShape="0">
              <a:schemeClr val="bg1"/>
            </a:outerShdw>
          </a:effectLst>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08D8C1AC-60E3-F5C0-F67F-D4262F0CBD85}"/>
              </a:ext>
            </a:extLst>
          </p:cNvPr>
          <p:cNvSpPr txBox="1"/>
          <p:nvPr/>
        </p:nvSpPr>
        <p:spPr>
          <a:xfrm>
            <a:off x="1102440" y="2527110"/>
            <a:ext cx="13779751" cy="1754286"/>
          </a:xfrm>
          <a:prstGeom prst="rect">
            <a:avLst/>
          </a:prstGeom>
          <a:noFill/>
          <a:ln>
            <a:noFill/>
          </a:ln>
        </p:spPr>
        <p:txBody>
          <a:bodyPr spcFirstLastPara="1" wrap="square" lIns="91400" tIns="45700" rIns="91400" bIns="45700" anchor="t" anchorCtr="0">
            <a:spAutoFit/>
          </a:bodyPr>
          <a:lstStyle>
            <a:defPPr marR="0" lvl="0" algn="l" rtl="0">
              <a:lnSpc>
                <a:spcPct val="100000"/>
              </a:lnSpc>
              <a:spcBef>
                <a:spcPts val="0"/>
              </a:spcBef>
              <a:spcAft>
                <a:spcPts val="0"/>
              </a:spcAft>
            </a:defPPr>
            <a:lvl1pPr>
              <a:buClr>
                <a:schemeClr val="dk1"/>
              </a:buClr>
              <a:buSzPts val="2100"/>
              <a:defRPr sz="1800">
                <a:solidFill>
                  <a:srgbClr val="235C4F"/>
                </a:solidFill>
                <a:latin typeface="Noto Sans Medium"/>
                <a:ea typeface="Montserrat SemiBold"/>
                <a:cs typeface="Noto Sans Medium"/>
              </a:defRPr>
            </a:lvl1pPr>
          </a:lstStyle>
          <a:p>
            <a:pPr algn="just"/>
            <a:r>
              <a:rPr lang="es-ES_tradnl" dirty="0">
                <a:solidFill>
                  <a:srgbClr val="245C4F"/>
                </a:solidFill>
                <a:latin typeface="Noto Sans" panose="020B0502040504020204" pitchFamily="34" charset="0"/>
                <a:ea typeface="Noto Sans" panose="020B0502040504020204" pitchFamily="34" charset="0"/>
                <a:cs typeface="Noto Sans" panose="020B0502040504020204" pitchFamily="34" charset="0"/>
              </a:rPr>
              <a:t>“Este Consejo Técnico, con fundamento en los artículos 251, fracciones IV y XXXVIII, 263 y 264, fracciones III, XIV y XVII, de la Ley del Seguro Social; 5, 57 y 58, fracción XIV, de la Ley Federal de las Entidades Paraestatales, y 31, fracciones XVI y XX, del Reglamento Interior del Instituto Mexicano del Seguro Social, de conformidad con el planteamiento presentado por el Director General, por conducto de la persona Titular de la Dirección de Administración, en términos del oficio número ______, de ___ de ______ de 2025, así como del dictamen del Comité de Administración del propio Órgano de Gobierno, emitido en reunión celebrada el 20 del mismo mes y año, </a:t>
            </a:r>
            <a:r>
              <a:rPr lang="es-ES_tradnl" b="1" dirty="0">
                <a:solidFill>
                  <a:srgbClr val="245C4F"/>
                </a:solidFill>
                <a:latin typeface="Noto Sans" panose="020B0502040504020204" pitchFamily="34" charset="0"/>
                <a:ea typeface="Noto Sans" panose="020B0502040504020204" pitchFamily="34" charset="0"/>
                <a:cs typeface="Noto Sans" panose="020B0502040504020204" pitchFamily="34" charset="0"/>
              </a:rPr>
              <a:t>Acuerda: </a:t>
            </a:r>
            <a:endParaRPr lang="es-MX"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Marcador de número de diapositiva 3">
            <a:extLst>
              <a:ext uri="{FF2B5EF4-FFF2-40B4-BE49-F238E27FC236}">
                <a16:creationId xmlns:a16="http://schemas.microsoft.com/office/drawing/2014/main" id="{217D0BD0-2DF4-9AEB-AF83-C335D0080BF4}"/>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7</a:t>
            </a:fld>
            <a:endParaRPr lang="es-MX" sz="2040" dirty="0">
              <a:solidFill>
                <a:srgbClr val="235C4F"/>
              </a:solidFill>
            </a:endParaRPr>
          </a:p>
        </p:txBody>
      </p:sp>
      <p:sp>
        <p:nvSpPr>
          <p:cNvPr id="7" name="Rectángulo 1">
            <a:extLst>
              <a:ext uri="{FF2B5EF4-FFF2-40B4-BE49-F238E27FC236}">
                <a16:creationId xmlns:a16="http://schemas.microsoft.com/office/drawing/2014/main" id="{7AC16C51-54F1-45F7-3097-33866069A1CB}"/>
              </a:ext>
            </a:extLst>
          </p:cNvPr>
          <p:cNvSpPr/>
          <p:nvPr/>
        </p:nvSpPr>
        <p:spPr>
          <a:xfrm>
            <a:off x="1102439" y="4500194"/>
            <a:ext cx="13779751" cy="1754326"/>
          </a:xfrm>
          <a:prstGeom prst="rect">
            <a:avLst/>
          </a:prstGeom>
          <a:solidFill>
            <a:srgbClr val="235C4F"/>
          </a:solidFill>
        </p:spPr>
        <p:txBody>
          <a:bodyPr wrap="square">
            <a:spAutoFit/>
          </a:bodyPr>
          <a:lstStyle/>
          <a:p>
            <a:pPr algn="just">
              <a:spcAft>
                <a:spcPts val="880"/>
              </a:spcAft>
            </a:pPr>
            <a:r>
              <a:rPr lang="es-ES" altLang="es-MX" sz="1800" b="1" dirty="0">
                <a:solidFill>
                  <a:schemeClr val="bg1"/>
                </a:solidFill>
                <a:latin typeface="Noto Sans Regular" panose="020B0604020202020204" charset="0"/>
                <a:ea typeface="Noto Sans" panose="020B0502040504020204" pitchFamily="34" charset="0"/>
                <a:cs typeface="Noto Sans Regular" panose="020B0604020202020204" charset="0"/>
              </a:rPr>
              <a:t>Primero.- </a:t>
            </a:r>
            <a:r>
              <a:rPr lang="es-ES_tradnl" sz="1800" dirty="0">
                <a:solidFill>
                  <a:schemeClr val="bg1"/>
                </a:solidFill>
                <a:latin typeface="Noto Sans Regular" panose="020B0604020202020204" charset="0"/>
                <a:ea typeface="Noto Sans" panose="020B0502040504020204" pitchFamily="34" charset="0"/>
                <a:cs typeface="Noto Sans Regular" panose="020B0604020202020204" charset="0"/>
              </a:rPr>
              <a:t>Autorizar la actualización del </a:t>
            </a:r>
            <a:r>
              <a:rPr lang="es-ES_tradnl" sz="1800" i="1" dirty="0">
                <a:solidFill>
                  <a:schemeClr val="bg1"/>
                </a:solidFill>
                <a:latin typeface="Noto Sans Regular" panose="020B0604020202020204" charset="0"/>
                <a:ea typeface="Noto Sans" panose="020B0502040504020204" pitchFamily="34" charset="0"/>
                <a:cs typeface="Noto Sans Regular" panose="020B0604020202020204" charset="0"/>
              </a:rPr>
              <a:t>‘Programa de Arrendamiento Inmobiliario para el año 2025, IMSS-Arrendatario: Régimen Ordinario’</a:t>
            </a:r>
            <a:r>
              <a:rPr lang="es-ES_tradnl" sz="1800" dirty="0">
                <a:solidFill>
                  <a:schemeClr val="bg1"/>
                </a:solidFill>
                <a:latin typeface="Noto Sans Regular" panose="020B0604020202020204" charset="0"/>
                <a:ea typeface="Noto Sans" panose="020B0502040504020204" pitchFamily="34" charset="0"/>
                <a:cs typeface="Noto Sans Regular" panose="020B0604020202020204" charset="0"/>
              </a:rPr>
              <a:t>, aprobado por este Órgano de Gobierno mediante Acuerdo número ACDO.SA2.HCT.240924/355.P.DA, de 24 de septiembre de 2024, para considerar estrategias de planeación y operación respecto de un total de 292 inmuebles, objeto de las siguientes operaciones: cancelación de 4 arrendamientos, renovación de 210 contratos, evaluación de 44 inmuebles arrendados susceptibles de sustituirse y contratación de 34 nuevos arrendamientos; todo esto con un presupuesto de</a:t>
            </a:r>
            <a:r>
              <a:rPr lang="es-MX" sz="1800" dirty="0">
                <a:solidFill>
                  <a:schemeClr val="bg1"/>
                </a:solidFill>
                <a:latin typeface="Noto Sans Regular" panose="020B0604020202020204" charset="0"/>
                <a:ea typeface="Noto Sans" panose="020B0502040504020204" pitchFamily="34" charset="0"/>
                <a:cs typeface="Noto Sans Regular" panose="020B0604020202020204" charset="0"/>
              </a:rPr>
              <a:t> </a:t>
            </a:r>
            <a:r>
              <a:rPr lang="es-ES_tradnl" sz="1800" dirty="0">
                <a:solidFill>
                  <a:schemeClr val="bg1"/>
                </a:solidFill>
                <a:latin typeface="Noto Sans Regular" panose="020B0604020202020204" charset="0"/>
                <a:ea typeface="Noto Sans" panose="020B0502040504020204" pitchFamily="34" charset="0"/>
                <a:cs typeface="Noto Sans Regular" panose="020B0604020202020204" charset="0"/>
              </a:rPr>
              <a:t>522.1 millones de pesos. </a:t>
            </a:r>
            <a:endParaRPr lang="es-ES" altLang="es-MX" sz="1800" dirty="0">
              <a:solidFill>
                <a:schemeClr val="bg1"/>
              </a:solidFill>
              <a:latin typeface="Noto Sans Regular" panose="020B0604020202020204" charset="0"/>
              <a:ea typeface="Noto Sans" panose="020B0502040504020204" pitchFamily="34" charset="0"/>
              <a:cs typeface="Noto Sans Regular" panose="020B0604020202020204" charset="0"/>
            </a:endParaRPr>
          </a:p>
        </p:txBody>
      </p:sp>
      <p:sp>
        <p:nvSpPr>
          <p:cNvPr id="8" name="Rectángulo 12">
            <a:extLst>
              <a:ext uri="{FF2B5EF4-FFF2-40B4-BE49-F238E27FC236}">
                <a16:creationId xmlns:a16="http://schemas.microsoft.com/office/drawing/2014/main" id="{FC26D261-EFC8-3284-6805-F0EB995AA3B6}"/>
              </a:ext>
            </a:extLst>
          </p:cNvPr>
          <p:cNvSpPr/>
          <p:nvPr/>
        </p:nvSpPr>
        <p:spPr>
          <a:xfrm>
            <a:off x="1102438" y="6432448"/>
            <a:ext cx="13779751" cy="923330"/>
          </a:xfrm>
          <a:prstGeom prst="rect">
            <a:avLst/>
          </a:prstGeom>
          <a:solidFill>
            <a:srgbClr val="235C4F"/>
          </a:solidFill>
        </p:spPr>
        <p:txBody>
          <a:bodyPr wrap="square">
            <a:spAutoFit/>
          </a:bodyPr>
          <a:lstStyle/>
          <a:p>
            <a:pPr algn="just">
              <a:spcAft>
                <a:spcPts val="880"/>
              </a:spcAft>
            </a:pPr>
            <a:r>
              <a:rPr lang="es-MX" sz="1800" b="1" dirty="0">
                <a:solidFill>
                  <a:schemeClr val="bg1"/>
                </a:solidFill>
                <a:latin typeface="Noto Sans Regular" panose="020B0604020202020204" charset="0"/>
                <a:ea typeface="Noto Sans" panose="020B0502040504020204" pitchFamily="34" charset="0"/>
                <a:cs typeface="Noto Sans Regular" panose="020B0604020202020204" charset="0"/>
              </a:rPr>
              <a:t>Segundo.-</a:t>
            </a:r>
            <a:r>
              <a:rPr lang="es-MX" sz="1800" dirty="0">
                <a:solidFill>
                  <a:schemeClr val="bg1"/>
                </a:solidFill>
                <a:latin typeface="Noto Sans Regular" panose="020B0604020202020204" charset="0"/>
                <a:ea typeface="Noto Sans" panose="020B0502040504020204" pitchFamily="34" charset="0"/>
                <a:cs typeface="Noto Sans Regular" panose="020B0604020202020204" charset="0"/>
              </a:rPr>
              <a:t> La Dirección de Administración deberá presentar el informe de resultados del “Programa de Arrendamiento Inmobiliario para el año 2025, IMSS-Arrendatario: Régimen Ordinario”, en cumplimiento a lo establecido en el presente Acuerdo, durante el primer trimestre del ejercicio 2026.</a:t>
            </a:r>
          </a:p>
        </p:txBody>
      </p:sp>
    </p:spTree>
    <p:extLst>
      <p:ext uri="{BB962C8B-B14F-4D97-AF65-F5344CB8AC3E}">
        <p14:creationId xmlns:p14="http://schemas.microsoft.com/office/powerpoint/2010/main" val="4210723743"/>
      </p:ext>
    </p:extLst>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C985F9-5627-4741-9617-D752FE8E1959}">
  <ds:schemaRefs>
    <ds:schemaRef ds:uri="http://purl.org/dc/terms/"/>
    <ds:schemaRef ds:uri="http://schemas.microsoft.com/office/infopath/2007/PartnerControls"/>
    <ds:schemaRef ds:uri="http://www.w3.org/XML/1998/namespace"/>
    <ds:schemaRef ds:uri="http://schemas.openxmlformats.org/package/2006/metadata/core-properties"/>
    <ds:schemaRef ds:uri="http://schemas.microsoft.com/office/2006/documentManagement/types"/>
    <ds:schemaRef ds:uri="http://schemas.microsoft.com/office/2006/metadata/properties"/>
    <ds:schemaRef ds:uri="http://purl.org/dc/elements/1.1/"/>
    <ds:schemaRef ds:uri="http://schemas.microsoft.com/sharepoint/v3"/>
    <ds:schemaRef ds:uri="http://purl.org/dc/dcmitype/"/>
  </ds:schemaRefs>
</ds:datastoreItem>
</file>

<file path=customXml/itemProps2.xml><?xml version="1.0" encoding="utf-8"?>
<ds:datastoreItem xmlns:ds="http://schemas.openxmlformats.org/officeDocument/2006/customXml" ds:itemID="{38041864-E57F-4E6F-9F8A-887294599D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793DE11-4462-449F-B6B5-8898C267CF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2993</TotalTime>
  <Words>1042</Words>
  <Application>Microsoft Office PowerPoint</Application>
  <PresentationFormat>Personalizado</PresentationFormat>
  <Paragraphs>55</Paragraphs>
  <Slides>7</Slides>
  <Notes>7</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7</vt:i4>
      </vt:variant>
    </vt:vector>
  </HeadingPairs>
  <TitlesOfParts>
    <vt:vector size="17" baseType="lpstr">
      <vt:lpstr>Noto Son Bold</vt:lpstr>
      <vt:lpstr>Roboto</vt:lpstr>
      <vt:lpstr>Wingdings</vt:lpstr>
      <vt:lpstr>Eras Bold ITC</vt:lpstr>
      <vt:lpstr>Noto Sans Regular</vt:lpstr>
      <vt:lpstr>Calibri</vt:lpstr>
      <vt:lpstr>Noto Sans</vt:lpstr>
      <vt:lpstr>Arial</vt:lpstr>
      <vt:lpstr>Montserrat SemiBold</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Ximena Pérez Viveros</dc:creator>
  <cp:lastModifiedBy>Guillermo Enrique Gomez Parra</cp:lastModifiedBy>
  <cp:revision>160</cp:revision>
  <cp:lastPrinted>2025-02-04T23:53:36Z</cp:lastPrinted>
  <dcterms:created xsi:type="dcterms:W3CDTF">2024-12-28T21:44:20Z</dcterms:created>
  <dcterms:modified xsi:type="dcterms:W3CDTF">2025-10-21T23:00:57Z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