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2"/>
  </p:notesMasterIdLst>
  <p:sldIdLst>
    <p:sldId id="257" r:id="rId5"/>
    <p:sldId id="261" r:id="rId6"/>
    <p:sldId id="267" r:id="rId7"/>
    <p:sldId id="281" r:id="rId8"/>
    <p:sldId id="270" r:id="rId9"/>
    <p:sldId id="287" r:id="rId10"/>
    <p:sldId id="274" r:id="rId11"/>
  </p:sldIdLst>
  <p:sldSz cx="15546388" cy="10059988"/>
  <p:notesSz cx="7023100" cy="9309100"/>
  <p:embeddedFontLst>
    <p:embeddedFont>
      <p:font typeface="Eras Bold ITC" panose="020B0907030504020204" pitchFamily="34" charset="0"/>
      <p:regular r:id="rId13"/>
    </p:embeddedFont>
    <p:embeddedFont>
      <p:font typeface="Montserrat SemiBold" panose="00000700000000000000" pitchFamily="2" charset="0"/>
      <p:bold r:id="rId14"/>
      <p:boldItalic r:id="rId15"/>
    </p:embeddedFont>
    <p:embeddedFont>
      <p:font typeface="Noto Sans" panose="020B0502040504020204" pitchFamily="34" charset="0"/>
      <p:regular r:id="rId16"/>
      <p:bold r:id="rId17"/>
      <p:italic r:id="rId18"/>
      <p:boldItalic r:id="rId19"/>
    </p:embeddedFont>
    <p:embeddedFont>
      <p:font typeface="Noto Sans Regular" panose="020B0604020202020204" charset="0"/>
      <p:regular r:id="rId20"/>
      <p:bold r:id="rId21"/>
      <p:italic r:id="rId22"/>
      <p:boldItalic r:id="rId23"/>
    </p:embeddedFont>
    <p:embeddedFont>
      <p:font typeface="Roboto" panose="02000000000000000000"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55" userDrawn="1">
          <p15:clr>
            <a:srgbClr val="A4A3A4"/>
          </p15:clr>
        </p15:guide>
        <p15:guide id="2" pos="5181"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8dox5c0rN+dTo82FBm2GZyBe+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033"/>
    <a:srgbClr val="235C4F"/>
    <a:srgbClr val="A7802D"/>
    <a:srgbClr val="691C32"/>
    <a:srgbClr val="70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69" autoAdjust="0"/>
    <p:restoredTop sz="94733"/>
  </p:normalViewPr>
  <p:slideViewPr>
    <p:cSldViewPr snapToGrid="0">
      <p:cViewPr varScale="1">
        <p:scale>
          <a:sx n="69" d="100"/>
          <a:sy n="69" d="100"/>
        </p:scale>
        <p:origin x="1848" y="90"/>
      </p:cViewPr>
      <p:guideLst>
        <p:guide orient="horz" pos="1455"/>
        <p:guide pos="51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9.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8" Type="http://customschemas.google.com/relationships/presentationmetadata" Target="meta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4"/>
            <a:ext cx="5618480" cy="4189095"/>
          </a:xfrm>
          <a:prstGeom prst="rect">
            <a:avLst/>
          </a:prstGeom>
          <a:noFill/>
          <a:ln>
            <a:noFill/>
          </a:ln>
        </p:spPr>
        <p:txBody>
          <a:bodyPr spcFirstLastPara="1" wrap="square" lIns="93297" tIns="93297" rIns="93297" bIns="93297"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9683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90" name="Google Shape;90;p2:notes"/>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87D2B42-E13A-EFB9-7813-53694399BAA6}"/>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CF3AB2C4-02CE-26F4-94E7-F19EF86232C8}"/>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F47E7922-176A-0666-4629-C0DFA7D04AE9}"/>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3172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5951902-EB22-FD9F-0933-ACAEB904CE0E}"/>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C2C8DD5F-CF21-7079-2A73-D400CE5BDCB8}"/>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7BB4524-6674-33BF-CF65-20A1213C70BE}"/>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3331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F2D6520-5018-4673-618E-24E9CDF1736C}"/>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0C0B2BF-B4E9-C040-8399-AA5EE474C4C9}"/>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816F79B-A78D-2896-CBB9-C2E0DEF5A9A2}"/>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7923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DC060EE-87FB-1D4B-982B-77AC248EDC9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415772A-5B27-2D18-C9CB-BBCE2DBC1BA3}"/>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1265B0C9-E46B-6156-32C0-5F531F196202}"/>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6292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a:extLst>
            <a:ext uri="{FF2B5EF4-FFF2-40B4-BE49-F238E27FC236}">
              <a16:creationId xmlns:a16="http://schemas.microsoft.com/office/drawing/2014/main" id="{4F26E957-AB4A-4F38-E138-DEA1DA30DC15}"/>
            </a:ext>
          </a:extLst>
        </p:cNvPr>
        <p:cNvGrpSpPr/>
        <p:nvPr/>
      </p:nvGrpSpPr>
      <p:grpSpPr>
        <a:xfrm>
          <a:off x="0" y="0"/>
          <a:ext cx="0" cy="0"/>
          <a:chOff x="0" y="0"/>
          <a:chExt cx="0" cy="0"/>
        </a:xfrm>
      </p:grpSpPr>
      <p:sp>
        <p:nvSpPr>
          <p:cNvPr id="161" name="Google Shape;161;p10:notes">
            <a:extLst>
              <a:ext uri="{FF2B5EF4-FFF2-40B4-BE49-F238E27FC236}">
                <a16:creationId xmlns:a16="http://schemas.microsoft.com/office/drawing/2014/main" id="{A3357DEE-0F51-174D-6F2B-453691A0E0FF}"/>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62" name="Google Shape;162;p10:notes">
            <a:extLst>
              <a:ext uri="{FF2B5EF4-FFF2-40B4-BE49-F238E27FC236}">
                <a16:creationId xmlns:a16="http://schemas.microsoft.com/office/drawing/2014/main" id="{58AA1A6A-DD96-8138-330A-1163854C217C}"/>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429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userDrawn="1">
  <p:cSld name="OBJECT">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os objetos" userDrawn="1">
  <p:cSld name="TWO_OBJECT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ación" userDrawn="1">
  <p:cSld name="TWO_OBJECTS_WITH_TEXT">
    <p:spTree>
      <p:nvGrpSpPr>
        <p:cNvPr id="1" name="Shape 36"/>
        <p:cNvGrpSpPr/>
        <p:nvPr/>
      </p:nvGrpSpPr>
      <p:grpSpPr>
        <a:xfrm>
          <a:off x="0" y="0"/>
          <a:ext cx="0" cy="0"/>
          <a:chOff x="0" y="0"/>
          <a:chExt cx="0" cy="0"/>
        </a:xfrm>
      </p:grpSpPr>
      <p:pic>
        <p:nvPicPr>
          <p:cNvPr id="3" name="Imagen 2">
            <a:extLst>
              <a:ext uri="{FF2B5EF4-FFF2-40B4-BE49-F238E27FC236}">
                <a16:creationId xmlns:a16="http://schemas.microsoft.com/office/drawing/2014/main" id="{263415D8-B5CD-86B6-A083-DF61DEE64F59}"/>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B553E5C1-DA58-E42C-6BB1-D2D6CD44B017}"/>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g3235c341f5e_19_4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g3235c341f5e_19_4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g3235c341f5e_19_4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g3235c341f5e_19_4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g3235c341f5e_19_45"/>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g3235c341f5e_19_45"/>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g3235c341f5e_19_45"/>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g3235c341f5e_19_49"/>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g3235c341f5e_19_49"/>
          <p:cNvSpPr txBox="1">
            <a:spLocks noGrp="1"/>
          </p:cNvSpPr>
          <p:nvPr>
            <p:ph type="body" idx="1"/>
          </p:nvPr>
        </p:nvSpPr>
        <p:spPr>
          <a:xfrm>
            <a:off x="6609240" y="1448452"/>
            <a:ext cx="7870359" cy="7148928"/>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g3235c341f5e_19_49"/>
          <p:cNvSpPr txBox="1">
            <a:spLocks noGrp="1"/>
          </p:cNvSpPr>
          <p:nvPr>
            <p:ph type="body" idx="2"/>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g3235c341f5e_19_4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g3235c341f5e_19_4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g3235c341f5e_19_4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g3235c341f5e_19_56"/>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g3235c341f5e_19_56"/>
          <p:cNvSpPr>
            <a:spLocks noGrp="1"/>
          </p:cNvSpPr>
          <p:nvPr>
            <p:ph type="pic" idx="2"/>
          </p:nvPr>
        </p:nvSpPr>
        <p:spPr>
          <a:xfrm>
            <a:off x="6609240" y="1448452"/>
            <a:ext cx="7870359" cy="7148928"/>
          </a:xfrm>
          <a:prstGeom prst="rect">
            <a:avLst/>
          </a:prstGeom>
          <a:noFill/>
          <a:ln>
            <a:noFill/>
          </a:ln>
        </p:spPr>
      </p:sp>
      <p:sp>
        <p:nvSpPr>
          <p:cNvPr id="64" name="Google Shape;64;g3235c341f5e_19_56"/>
          <p:cNvSpPr txBox="1">
            <a:spLocks noGrp="1"/>
          </p:cNvSpPr>
          <p:nvPr>
            <p:ph type="body" idx="1"/>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g3235c341f5e_19_56"/>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g3235c341f5e_19_56"/>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g3235c341f5e_19_56"/>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g3235c341f5e_19_63"/>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g3235c341f5e_19_63"/>
          <p:cNvSpPr txBox="1">
            <a:spLocks noGrp="1"/>
          </p:cNvSpPr>
          <p:nvPr>
            <p:ph type="body" idx="1"/>
          </p:nvPr>
        </p:nvSpPr>
        <p:spPr>
          <a:xfrm rot="5400000">
            <a:off x="4581810" y="-834990"/>
            <a:ext cx="6382768" cy="134087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g3235c341f5e_19_63"/>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g3235c341f5e_19_63"/>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g3235c341f5e_19_63"/>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g3235c341f5e_19_69"/>
          <p:cNvSpPr txBox="1">
            <a:spLocks noGrp="1"/>
          </p:cNvSpPr>
          <p:nvPr>
            <p:ph type="title"/>
          </p:nvPr>
        </p:nvSpPr>
        <p:spPr>
          <a:xfrm rot="5400000">
            <a:off x="8538746" y="3122239"/>
            <a:ext cx="8525466" cy="33521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g3235c341f5e_19_69"/>
          <p:cNvSpPr txBox="1">
            <a:spLocks noGrp="1"/>
          </p:cNvSpPr>
          <p:nvPr>
            <p:ph type="body" idx="1"/>
          </p:nvPr>
        </p:nvSpPr>
        <p:spPr>
          <a:xfrm rot="5400000">
            <a:off x="1737201" y="-132786"/>
            <a:ext cx="8525466" cy="9862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g3235c341f5e_19_6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g3235c341f5e_19_6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g3235c341f5e_19_6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235c341f5e_19_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g3235c341f5e_19_0"/>
          <p:cNvSpPr txBox="1">
            <a:spLocks noGrp="1"/>
          </p:cNvSpPr>
          <p:nvPr>
            <p:ph type="body" idx="1"/>
          </p:nvPr>
        </p:nvSpPr>
        <p:spPr>
          <a:xfrm>
            <a:off x="1068814" y="2678006"/>
            <a:ext cx="13408760" cy="638276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3235c341f5e_19_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3235c341f5e_19_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3235c341f5e_19_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9.svg"/><Relationship Id="rId9" Type="http://schemas.openxmlformats.org/officeDocument/2006/relationships/hyperlink" Target="https://svgsilh.com/es/ff5722/image/150613.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2"/>
          <p:cNvSpPr txBox="1"/>
          <p:nvPr/>
        </p:nvSpPr>
        <p:spPr>
          <a:xfrm>
            <a:off x="3201194" y="2788753"/>
            <a:ext cx="9144000" cy="876093"/>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endParaRPr lang="es-MX" sz="4400" b="1" dirty="0">
              <a:solidFill>
                <a:srgbClr val="EDD899"/>
              </a:solidFill>
              <a:latin typeface="Noto Sans"/>
              <a:ea typeface="Noto Sans"/>
              <a:cs typeface="Noto Sans"/>
              <a:sym typeface="Noto Sans"/>
            </a:endParaRPr>
          </a:p>
          <a:p>
            <a:pPr algn="ctr">
              <a:lnSpc>
                <a:spcPct val="90000"/>
              </a:lnSpc>
              <a:buClr>
                <a:srgbClr val="EDD899"/>
              </a:buClr>
              <a:buSzPts val="4400"/>
            </a:pPr>
            <a:r>
              <a:rPr lang="es-MX" sz="4400" b="1" dirty="0">
                <a:solidFill>
                  <a:srgbClr val="EDD899"/>
                </a:solidFill>
                <a:latin typeface="Noto Sans"/>
                <a:ea typeface="Noto Sans"/>
                <a:cs typeface="Noto Sans"/>
                <a:sym typeface="Noto Sans"/>
              </a:rPr>
              <a:t>Honorable Consejo Técnico</a:t>
            </a:r>
            <a:endParaRPr sz="4400" dirty="0"/>
          </a:p>
        </p:txBody>
      </p:sp>
      <p:cxnSp>
        <p:nvCxnSpPr>
          <p:cNvPr id="94" name="Google Shape;94;p2"/>
          <p:cNvCxnSpPr/>
          <p:nvPr/>
        </p:nvCxnSpPr>
        <p:spPr>
          <a:xfrm>
            <a:off x="4462002" y="4079419"/>
            <a:ext cx="6524368" cy="0"/>
          </a:xfrm>
          <a:prstGeom prst="straightConnector1">
            <a:avLst/>
          </a:prstGeom>
          <a:noFill/>
          <a:ln w="38100" cap="flat" cmpd="sng">
            <a:solidFill>
              <a:srgbClr val="EDD899"/>
            </a:solidFill>
            <a:prstDash val="solid"/>
            <a:miter lim="800000"/>
            <a:headEnd type="none" w="sm" len="sm"/>
            <a:tailEnd type="none" w="sm" len="sm"/>
          </a:ln>
        </p:spPr>
      </p:cxnSp>
      <p:sp>
        <p:nvSpPr>
          <p:cNvPr id="3" name="CuadroTexto 2">
            <a:extLst>
              <a:ext uri="{FF2B5EF4-FFF2-40B4-BE49-F238E27FC236}">
                <a16:creationId xmlns:a16="http://schemas.microsoft.com/office/drawing/2014/main" id="{BFB477F0-BF08-CF84-C2DD-1F1A30C17198}"/>
              </a:ext>
            </a:extLst>
          </p:cNvPr>
          <p:cNvSpPr txBox="1"/>
          <p:nvPr/>
        </p:nvSpPr>
        <p:spPr>
          <a:xfrm>
            <a:off x="9417801" y="8535019"/>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octubre de 2025.</a:t>
            </a:r>
          </a:p>
        </p:txBody>
      </p:sp>
      <p:sp>
        <p:nvSpPr>
          <p:cNvPr id="7" name="CuadroTexto 6">
            <a:extLst>
              <a:ext uri="{FF2B5EF4-FFF2-40B4-BE49-F238E27FC236}">
                <a16:creationId xmlns:a16="http://schemas.microsoft.com/office/drawing/2014/main" id="{2EBED482-B8D7-D78C-8802-2D544F6F9CB0}"/>
              </a:ext>
            </a:extLst>
          </p:cNvPr>
          <p:cNvSpPr txBox="1"/>
          <p:nvPr/>
        </p:nvSpPr>
        <p:spPr>
          <a:xfrm>
            <a:off x="7642448" y="1494279"/>
            <a:ext cx="5677705" cy="400110"/>
          </a:xfrm>
          <a:prstGeom prst="rect">
            <a:avLst/>
          </a:prstGeom>
          <a:noFill/>
        </p:spPr>
        <p:txBody>
          <a:bodyPr wrap="square">
            <a:spAutoFit/>
          </a:bodyPr>
          <a:lstStyle/>
          <a:p>
            <a:r>
              <a:rPr kumimoji="0" lang="es-MX" sz="2000" b="1" i="0" u="none" strike="noStrike" kern="0" cap="none" spc="0" normalizeH="0" baseline="0" noProof="0" dirty="0">
                <a:ln>
                  <a:noFill/>
                </a:ln>
                <a:solidFill>
                  <a:schemeClr val="bg1"/>
                </a:solidFill>
                <a:effectLst/>
                <a:uLnTx/>
                <a:uFillTx/>
                <a:latin typeface="Noto Sans"/>
                <a:ea typeface="Noto Sans"/>
                <a:cs typeface="Noto Sans"/>
                <a:sym typeface="Noto Sans"/>
              </a:rPr>
              <a:t>Dirección de  Administración </a:t>
            </a:r>
            <a:endParaRPr lang="es-MX" sz="1050" dirty="0">
              <a:solidFill>
                <a:schemeClr val="bg1"/>
              </a:solidFill>
            </a:endParaRPr>
          </a:p>
        </p:txBody>
      </p:sp>
      <p:sp>
        <p:nvSpPr>
          <p:cNvPr id="2" name="CuadroTexto 1">
            <a:extLst>
              <a:ext uri="{FF2B5EF4-FFF2-40B4-BE49-F238E27FC236}">
                <a16:creationId xmlns:a16="http://schemas.microsoft.com/office/drawing/2014/main" id="{9E1E2A62-1EC7-32FE-7C63-5797CA944647}"/>
              </a:ext>
            </a:extLst>
          </p:cNvPr>
          <p:cNvSpPr txBox="1"/>
          <p:nvPr/>
        </p:nvSpPr>
        <p:spPr>
          <a:xfrm>
            <a:off x="1329022" y="4386254"/>
            <a:ext cx="13401066" cy="3194721"/>
          </a:xfrm>
          <a:prstGeom prst="rect">
            <a:avLst/>
          </a:prstGeom>
          <a:noFill/>
        </p:spPr>
        <p:txBody>
          <a:bodyPr wrap="square">
            <a:spAutoFit/>
          </a:bodyPr>
          <a:lstStyle>
            <a:defPPr marR="0" lvl="0" algn="l" rtl="0">
              <a:lnSpc>
                <a:spcPct val="100000"/>
              </a:lnSpc>
              <a:spcBef>
                <a:spcPts val="0"/>
              </a:spcBef>
              <a:spcAft>
                <a:spcPts val="0"/>
              </a:spcAft>
            </a:defPPr>
            <a:lvl1pPr algn="just" defTabSz="1341333">
              <a:lnSpc>
                <a:spcPct val="90000"/>
              </a:lnSpc>
              <a:buClr>
                <a:schemeClr val="lt1"/>
              </a:buClr>
              <a:buSzPts val="2800"/>
              <a:defRPr sz="2800" b="1">
                <a:solidFill>
                  <a:schemeClr val="lt1"/>
                </a:solidFill>
                <a:latin typeface="Noto Sans"/>
                <a:ea typeface="Noto Sans"/>
                <a:cs typeface="Noto Sans"/>
              </a:defRPr>
            </a:lvl1pPr>
          </a:lstStyle>
          <a:p>
            <a:r>
              <a:rPr lang="es-MX" dirty="0"/>
              <a:t>Solicitud de autorización </a:t>
            </a:r>
            <a:r>
              <a:rPr lang="es-MX" sz="2800" b="1" dirty="0">
                <a:solidFill>
                  <a:schemeClr val="lt1"/>
                </a:solidFill>
                <a:latin typeface="Noto Sans"/>
                <a:ea typeface="Noto Sans"/>
                <a:cs typeface="Noto Sans"/>
                <a:sym typeface="Noto Sans"/>
              </a:rPr>
              <a:t>para la modificación de la figura de Renovación sin Incremento a Renovación con Incremento, para el Almacén Delegacional del Órgano de Operación Administrativa Desconcentrada Estatal Coahuila, dentro del Programa de Arrendamiento Inmobiliario para el año 2025, IMSS – Arrendatario: Régimen Ordinario, autorizado por el </a:t>
            </a:r>
            <a:r>
              <a:rPr lang="es-ES_tradnl" dirty="0"/>
              <a:t>H. Consejo Técnico mediante Acuerdo ACDO.SA2.HCT.240924/355.P.DA de 24 de septiembre de 2024, y actualizado con Acuerdo ACDO.SA2.HCT.260225/48.P.DA de 26 de febrero de 2025.</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Google Shape;106;p3">
            <a:extLst>
              <a:ext uri="{FF2B5EF4-FFF2-40B4-BE49-F238E27FC236}">
                <a16:creationId xmlns:a16="http://schemas.microsoft.com/office/drawing/2014/main" id="{BF070304-5331-3E71-39A7-89784239815B}"/>
              </a:ext>
            </a:extLst>
          </p:cNvPr>
          <p:cNvSpPr txBox="1">
            <a:spLocks/>
          </p:cNvSpPr>
          <p:nvPr/>
        </p:nvSpPr>
        <p:spPr>
          <a:xfrm>
            <a:off x="562375" y="944749"/>
            <a:ext cx="8668369"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pPr>
            <a:r>
              <a:rPr lang="es-MX" sz="2600" dirty="0">
                <a:solidFill>
                  <a:srgbClr val="235C4F"/>
                </a:solidFill>
                <a:latin typeface="Noto Son Bold"/>
                <a:ea typeface="Noto Sans Bold" panose="020B0802040504020204" pitchFamily="34" charset="0"/>
                <a:cs typeface="Noto Sans Bold" panose="020B0802040504020204" pitchFamily="34" charset="0"/>
              </a:rPr>
              <a:t>Contenido</a:t>
            </a:r>
          </a:p>
          <a:p>
            <a:pPr algn="l">
              <a:spcBef>
                <a:spcPts val="0"/>
              </a:spcBef>
              <a:buClr>
                <a:srgbClr val="BC945A"/>
              </a:buClr>
              <a:buSzPts val="2400"/>
            </a:pPr>
            <a:endParaRPr lang="en-US" sz="26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uadroTexto 2">
            <a:extLst>
              <a:ext uri="{FF2B5EF4-FFF2-40B4-BE49-F238E27FC236}">
                <a16:creationId xmlns:a16="http://schemas.microsoft.com/office/drawing/2014/main" id="{7B083A2B-0A19-058E-B0AF-D1E0D88EB220}"/>
              </a:ext>
            </a:extLst>
          </p:cNvPr>
          <p:cNvSpPr txBox="1"/>
          <p:nvPr/>
        </p:nvSpPr>
        <p:spPr>
          <a:xfrm>
            <a:off x="2265669" y="2168821"/>
            <a:ext cx="8434856" cy="4093428"/>
          </a:xfrm>
          <a:prstGeom prst="rect">
            <a:avLst/>
          </a:prstGeom>
          <a:noFill/>
        </p:spPr>
        <p:txBody>
          <a:bodyPr wrap="square">
            <a:spAutoFit/>
          </a:bodyPr>
          <a:lstStyle/>
          <a:p>
            <a:endParaRPr lang="es-MX" sz="2400" dirty="0">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 Antecedentes</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 Desarrollo</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III. Proyecto de Acuerdo</a:t>
            </a:r>
          </a:p>
          <a:p>
            <a:pPr marL="0" lvl="1"/>
            <a:endParaRPr lang="es-MX" sz="2000" b="1" dirty="0">
              <a:solidFill>
                <a:srgbClr val="A7802D"/>
              </a:solidFill>
              <a:latin typeface="Noto Son Bold"/>
              <a:ea typeface="Noto Sans" panose="020B0502040504020204" pitchFamily="34" charset="0"/>
              <a:cs typeface="Noto Sans" panose="020B0502040504020204" pitchFamily="34" charset="0"/>
            </a:endParaRPr>
          </a:p>
        </p:txBody>
      </p:sp>
      <p:pic>
        <p:nvPicPr>
          <p:cNvPr id="25" name="Gráfico 24" descr="Blog contorno">
            <a:extLst>
              <a:ext uri="{FF2B5EF4-FFF2-40B4-BE49-F238E27FC236}">
                <a16:creationId xmlns:a16="http://schemas.microsoft.com/office/drawing/2014/main" id="{E5778DB4-3954-5701-57CB-95F79F9978B3}"/>
              </a:ext>
            </a:extLst>
          </p:cNvPr>
          <p:cNvPicPr>
            <a:picLocks noChangeAspect="1"/>
          </p:cNvPicPr>
          <p:nvPr/>
        </p:nvPicPr>
        <p:blipFill>
          <a:blip r:embed="rId4">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5"/>
              </a:ext>
            </a:extLst>
          </a:blip>
          <a:stretch>
            <a:fillRect/>
          </a:stretch>
        </p:blipFill>
        <p:spPr>
          <a:xfrm>
            <a:off x="10727029" y="2589445"/>
            <a:ext cx="756415" cy="756415"/>
          </a:xfrm>
          <a:prstGeom prst="rect">
            <a:avLst/>
          </a:prstGeom>
        </p:spPr>
      </p:pic>
      <p:pic>
        <p:nvPicPr>
          <p:cNvPr id="26" name="Gráfico 25" descr="Portapapeles parcialmente comprobado contorno">
            <a:extLst>
              <a:ext uri="{FF2B5EF4-FFF2-40B4-BE49-F238E27FC236}">
                <a16:creationId xmlns:a16="http://schemas.microsoft.com/office/drawing/2014/main" id="{E22FE1C3-6A07-BBA2-8770-53FA168575FB}"/>
              </a:ext>
            </a:extLst>
          </p:cNvPr>
          <p:cNvPicPr>
            <a:picLocks noChangeAspect="1"/>
          </p:cNvPicPr>
          <p:nvPr/>
        </p:nvPicPr>
        <p:blipFill>
          <a:blip r:embed="rId6">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7"/>
              </a:ext>
            </a:extLst>
          </a:blip>
          <a:stretch>
            <a:fillRect/>
          </a:stretch>
        </p:blipFill>
        <p:spPr>
          <a:xfrm>
            <a:off x="10728793" y="3783542"/>
            <a:ext cx="756415" cy="756415"/>
          </a:xfrm>
          <a:prstGeom prst="rect">
            <a:avLst/>
          </a:prstGeom>
        </p:spPr>
      </p:pic>
      <p:pic>
        <p:nvPicPr>
          <p:cNvPr id="29" name="Picture 15" descr="Apretón De Manos Reunión Acuerdo - Gráficos vectoriales gratis en Pixabay">
            <a:extLst>
              <a:ext uri="{FF2B5EF4-FFF2-40B4-BE49-F238E27FC236}">
                <a16:creationId xmlns:a16="http://schemas.microsoft.com/office/drawing/2014/main" id="{2FAC204E-95E4-FACA-6605-E7FCE983D6F1}"/>
              </a:ext>
            </a:extLst>
          </p:cNvPr>
          <p:cNvPicPr>
            <a:picLocks noChangeAspect="1" noChangeArrowheads="1"/>
          </p:cNvPicPr>
          <p:nvPr/>
        </p:nvPicPr>
        <p:blipFill>
          <a:blip r:embed="rId8" cstate="print">
            <a:duotone>
              <a:srgbClr val="A5A5A5">
                <a:shade val="45000"/>
                <a:satMod val="135000"/>
              </a:srgbClr>
              <a:prstClr val="white"/>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742046" y="5195260"/>
            <a:ext cx="756415" cy="719682"/>
          </a:xfrm>
          <a:prstGeom prst="rect">
            <a:avLst/>
          </a:prstGeom>
          <a:noFill/>
          <a:ln>
            <a:noFill/>
          </a:ln>
          <a:effectLst>
            <a:outerShdw blurRad="50800" dist="50800" dir="5400000" algn="ctr" rotWithShape="0">
              <a:sysClr val="window" lastClr="FFFFFF"/>
            </a:outerShdw>
          </a:effectLst>
          <a:extLst>
            <a:ext uri="{909E8E84-426E-40DD-AFC4-6F175D3DCCD1}">
              <a14:hiddenFill xmlns:a14="http://schemas.microsoft.com/office/drawing/2010/main">
                <a:solidFill>
                  <a:srgbClr val="FFFFFF"/>
                </a:solidFill>
              </a14:hiddenFill>
            </a:ext>
          </a:extLst>
        </p:spPr>
      </p:pic>
      <p:sp>
        <p:nvSpPr>
          <p:cNvPr id="31" name="Marcador de número de diapositiva 3">
            <a:extLst>
              <a:ext uri="{FF2B5EF4-FFF2-40B4-BE49-F238E27FC236}">
                <a16:creationId xmlns:a16="http://schemas.microsoft.com/office/drawing/2014/main" id="{777D439F-C3FB-67A9-2069-5B60850E4018}"/>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2</a:t>
            </a:fld>
            <a:endParaRPr lang="es-MX" sz="2040" dirty="0">
              <a:solidFill>
                <a:srgbClr val="235C4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EA77B709-6CC1-D128-3DC3-A2BB357420A6}"/>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72BB1895-F734-7310-6AF5-8193DF9CE566}"/>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pic>
        <p:nvPicPr>
          <p:cNvPr id="16" name="Gráfico 15" descr="Blog contorno">
            <a:extLst>
              <a:ext uri="{FF2B5EF4-FFF2-40B4-BE49-F238E27FC236}">
                <a16:creationId xmlns:a16="http://schemas.microsoft.com/office/drawing/2014/main" id="{5271B1E9-20F0-09EF-24CF-0160F6880B99}"/>
              </a:ext>
            </a:extLst>
          </p:cNvPr>
          <p:cNvPicPr>
            <a:picLocks noChangeAspect="1"/>
          </p:cNvPicPr>
          <p:nvPr/>
        </p:nvPicPr>
        <p:blipFill>
          <a:blip r:embed="rId3">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4"/>
              </a:ext>
            </a:extLst>
          </a:blip>
          <a:stretch>
            <a:fillRect/>
          </a:stretch>
        </p:blipFill>
        <p:spPr>
          <a:xfrm>
            <a:off x="2975321" y="864779"/>
            <a:ext cx="756415" cy="756415"/>
          </a:xfrm>
          <a:prstGeom prst="rect">
            <a:avLst/>
          </a:prstGeom>
        </p:spPr>
      </p:pic>
      <p:sp>
        <p:nvSpPr>
          <p:cNvPr id="7" name="CuadroTexto 6">
            <a:extLst>
              <a:ext uri="{FF2B5EF4-FFF2-40B4-BE49-F238E27FC236}">
                <a16:creationId xmlns:a16="http://schemas.microsoft.com/office/drawing/2014/main" id="{D7063C1B-69B1-B030-318A-AD5AD8081744}"/>
              </a:ext>
            </a:extLst>
          </p:cNvPr>
          <p:cNvSpPr txBox="1"/>
          <p:nvPr/>
        </p:nvSpPr>
        <p:spPr>
          <a:xfrm>
            <a:off x="652503" y="2520532"/>
            <a:ext cx="13480940" cy="646331"/>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Instituto Mexicano del Seguro Social (IMSS o Instituto) tiene como finalidad primordial garantizar el derecho a la salud y la prestación de los servicios necesarios para el bienestar individual y colectivo de la población a nivel nacional.</a:t>
            </a:r>
          </a:p>
        </p:txBody>
      </p:sp>
      <p:sp>
        <p:nvSpPr>
          <p:cNvPr id="9" name="CuadroTexto 8">
            <a:extLst>
              <a:ext uri="{FF2B5EF4-FFF2-40B4-BE49-F238E27FC236}">
                <a16:creationId xmlns:a16="http://schemas.microsoft.com/office/drawing/2014/main" id="{2641B1F1-8B8A-291B-A3B8-7668A76F75EF}"/>
              </a:ext>
            </a:extLst>
          </p:cNvPr>
          <p:cNvSpPr txBox="1"/>
          <p:nvPr/>
        </p:nvSpPr>
        <p:spPr>
          <a:xfrm>
            <a:off x="2249424" y="3831241"/>
            <a:ext cx="11777472" cy="3139321"/>
          </a:xfrm>
          <a:prstGeom prst="rect">
            <a:avLst/>
          </a:prstGeom>
          <a:noFill/>
        </p:spPr>
        <p:txBody>
          <a:bodyPr wrap="square">
            <a:spAutoFit/>
          </a:bodyPr>
          <a:lstStyle/>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Para cubrir sus esquemas de prestación de servicios, el IMSS requiere contar con una infraestructura inmobiliaria a nivel nacional, recurriendo al arrendamiento inmobiliario en aquellas zonas en las cuales no se dispone de infraestructura propia. </a:t>
            </a: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Para integrar el programa de trabajo, es necesario contar con las propuestas de arrendamiento de bienes inmuebles que presenten los Órganos Normativos y de Operación Administrativa Desconcentrada (OOAD) del IMSS, conforme a los dictámenes técnicos y legales que al efecto elaboren las Unidades Administrativas competentes.</a:t>
            </a:r>
          </a:p>
        </p:txBody>
      </p:sp>
      <p:pic>
        <p:nvPicPr>
          <p:cNvPr id="10" name="Gráfico 9" descr="Edificio con relleno sólido">
            <a:extLst>
              <a:ext uri="{FF2B5EF4-FFF2-40B4-BE49-F238E27FC236}">
                <a16:creationId xmlns:a16="http://schemas.microsoft.com/office/drawing/2014/main" id="{F0C5BCFF-7B30-81E4-4D2B-1964C2FEA1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3750" y="3768786"/>
            <a:ext cx="900569" cy="900569"/>
          </a:xfrm>
          <a:prstGeom prst="rect">
            <a:avLst/>
          </a:prstGeom>
        </p:spPr>
      </p:pic>
      <p:pic>
        <p:nvPicPr>
          <p:cNvPr id="11" name="Gráfico 10">
            <a:extLst>
              <a:ext uri="{FF2B5EF4-FFF2-40B4-BE49-F238E27FC236}">
                <a16:creationId xmlns:a16="http://schemas.microsoft.com/office/drawing/2014/main" id="{6904F43C-8739-56FC-118E-9F3A65D996ED}"/>
              </a:ext>
            </a:extLst>
          </p:cNvPr>
          <p:cNvPicPr>
            <a:picLocks noChangeAspect="1"/>
          </p:cNvPicPr>
          <p:nvPr/>
        </p:nvPicPr>
        <p:blipFill>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993750" y="5914142"/>
            <a:ext cx="900569" cy="1056420"/>
          </a:xfrm>
          <a:prstGeom prst="rect">
            <a:avLst/>
          </a:prstGeom>
        </p:spPr>
      </p:pic>
      <p:sp>
        <p:nvSpPr>
          <p:cNvPr id="3" name="Marcador de número de diapositiva 3">
            <a:extLst>
              <a:ext uri="{FF2B5EF4-FFF2-40B4-BE49-F238E27FC236}">
                <a16:creationId xmlns:a16="http://schemas.microsoft.com/office/drawing/2014/main" id="{20DF19DA-6861-D360-CC50-035230B1A0E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3</a:t>
            </a:fld>
            <a:endParaRPr lang="es-MX" sz="2040" dirty="0">
              <a:solidFill>
                <a:srgbClr val="235C4F"/>
              </a:solidFill>
            </a:endParaRPr>
          </a:p>
        </p:txBody>
      </p:sp>
    </p:spTree>
    <p:extLst>
      <p:ext uri="{BB962C8B-B14F-4D97-AF65-F5344CB8AC3E}">
        <p14:creationId xmlns:p14="http://schemas.microsoft.com/office/powerpoint/2010/main" val="3981876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DEF7063E-3486-B727-22FF-67AF097CAFFE}"/>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9C5B539-39C9-B718-D60C-0E005A8BEF41}"/>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pic>
        <p:nvPicPr>
          <p:cNvPr id="16" name="Gráfico 15" descr="Blog contorno">
            <a:extLst>
              <a:ext uri="{FF2B5EF4-FFF2-40B4-BE49-F238E27FC236}">
                <a16:creationId xmlns:a16="http://schemas.microsoft.com/office/drawing/2014/main" id="{2E490A2C-1DA3-C1C4-199A-9ACEED581E5F}"/>
              </a:ext>
            </a:extLst>
          </p:cNvPr>
          <p:cNvPicPr>
            <a:picLocks noChangeAspect="1"/>
          </p:cNvPicPr>
          <p:nvPr/>
        </p:nvPicPr>
        <p:blipFill>
          <a:blip r:embed="rId3">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4"/>
              </a:ext>
            </a:extLst>
          </a:blip>
          <a:stretch>
            <a:fillRect/>
          </a:stretch>
        </p:blipFill>
        <p:spPr>
          <a:xfrm>
            <a:off x="2975321" y="864779"/>
            <a:ext cx="756415" cy="756415"/>
          </a:xfrm>
          <a:prstGeom prst="rect">
            <a:avLst/>
          </a:prstGeom>
        </p:spPr>
      </p:pic>
      <p:sp>
        <p:nvSpPr>
          <p:cNvPr id="3" name="Rectangle 2">
            <a:extLst>
              <a:ext uri="{FF2B5EF4-FFF2-40B4-BE49-F238E27FC236}">
                <a16:creationId xmlns:a16="http://schemas.microsoft.com/office/drawing/2014/main" id="{C70A273D-38C3-775D-F130-8ECE253C30B3}"/>
              </a:ext>
            </a:extLst>
          </p:cNvPr>
          <p:cNvSpPr/>
          <p:nvPr/>
        </p:nvSpPr>
        <p:spPr>
          <a:xfrm>
            <a:off x="587100" y="2304458"/>
            <a:ext cx="14372188" cy="1671798"/>
          </a:xfrm>
          <a:prstGeom prst="rect">
            <a:avLst/>
          </a:prstGeom>
          <a:noFill/>
        </p:spPr>
        <p:txBody>
          <a:bodyPr wrap="square">
            <a:noAutofit/>
          </a:bodyPr>
          <a:lstStyle/>
          <a:p>
            <a:pPr marL="803275" lvl="0" indent="-803275" algn="just">
              <a:buClr>
                <a:srgbClr val="C00000"/>
              </a:buClr>
              <a:buSzPct val="176000"/>
              <a:buFont typeface="+mj-lt"/>
              <a:buAutoNum type="alphaLcParen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H. Consejo Técnico (HCT), mediante Acuerdo </a:t>
            </a:r>
            <a:r>
              <a:rPr lang="es-ES" sz="1800" kern="100" dirty="0">
                <a:solidFill>
                  <a:srgbClr val="235C4F"/>
                </a:solidFill>
                <a:latin typeface="Noto Sans Regular" panose="020B0604020202020204" charset="0"/>
                <a:ea typeface="Noto Sans" panose="020B0502040504020204" pitchFamily="34" charset="0"/>
                <a:cs typeface="Noto Sans Regular" panose="020B0604020202020204" charset="0"/>
              </a:rPr>
              <a:t>ACDO.SA2.HCT.240924/355.P.DA</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autorizó el </a:t>
            </a:r>
            <a:r>
              <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que contenía las estrategias de planeación y operación respecto de un total de 292 inmuebles, considerando ejercer para ello un presupuesto total de $522’163,557.00 (QUINIENTOS VEINTIDÓS MILLONES CIENTO SESENTA Y TRES MIL QUINIENTOS CINCUENTA Y SIETE PESOS 00/100 M.N.), y contemplaba las siguientes operaciones:</a:t>
            </a:r>
          </a:p>
          <a:p>
            <a:pPr lvl="0" algn="just">
              <a:buClr>
                <a:srgbClr val="C00000"/>
              </a:buClr>
              <a:buSzPct val="176000"/>
            </a:pPr>
            <a:endParaRPr lang="es-MX" sz="2100" dirty="0">
              <a:solidFill>
                <a:schemeClr val="bg1"/>
              </a:solidFill>
              <a:latin typeface="Montserrat SemiBold" panose="00000700000000000000" pitchFamily="2" charset="0"/>
            </a:endParaRPr>
          </a:p>
        </p:txBody>
      </p:sp>
      <p:sp>
        <p:nvSpPr>
          <p:cNvPr id="4" name="Rectangle 2">
            <a:extLst>
              <a:ext uri="{FF2B5EF4-FFF2-40B4-BE49-F238E27FC236}">
                <a16:creationId xmlns:a16="http://schemas.microsoft.com/office/drawing/2014/main" id="{29E50FB0-DE26-D657-6A5B-BEE5BDDA9826}"/>
              </a:ext>
            </a:extLst>
          </p:cNvPr>
          <p:cNvSpPr/>
          <p:nvPr/>
        </p:nvSpPr>
        <p:spPr>
          <a:xfrm>
            <a:off x="2975321" y="3862782"/>
            <a:ext cx="11852414" cy="1826535"/>
          </a:xfrm>
          <a:prstGeom prst="rect">
            <a:avLst/>
          </a:prstGeom>
        </p:spPr>
        <p:txBody>
          <a:bodyPr wrap="square">
            <a:noAutofit/>
          </a:bodyPr>
          <a:lstStyle/>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Cancelar 4 arrendamientos.</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Renovar 211 contratos (113 Renovación sin incremento y 98 Renovación con incremento). </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Evaluar la sustitución de 45 inmuebles arrendados.</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Realizar la contratación de 32 Nuevos Arrendamientos.</a:t>
            </a:r>
          </a:p>
        </p:txBody>
      </p:sp>
      <p:sp>
        <p:nvSpPr>
          <p:cNvPr id="5" name="Marcador de número de diapositiva 3">
            <a:extLst>
              <a:ext uri="{FF2B5EF4-FFF2-40B4-BE49-F238E27FC236}">
                <a16:creationId xmlns:a16="http://schemas.microsoft.com/office/drawing/2014/main" id="{A606B3B6-F357-3F78-3071-EC5C302492E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4</a:t>
            </a:fld>
            <a:endParaRPr lang="es-MX" sz="2040" dirty="0">
              <a:solidFill>
                <a:srgbClr val="235C4F"/>
              </a:solidFill>
            </a:endParaRPr>
          </a:p>
        </p:txBody>
      </p:sp>
      <p:sp>
        <p:nvSpPr>
          <p:cNvPr id="6" name="Rectangle 2">
            <a:extLst>
              <a:ext uri="{FF2B5EF4-FFF2-40B4-BE49-F238E27FC236}">
                <a16:creationId xmlns:a16="http://schemas.microsoft.com/office/drawing/2014/main" id="{376E3119-B287-C83F-7595-84496D2628E6}"/>
              </a:ext>
            </a:extLst>
          </p:cNvPr>
          <p:cNvSpPr/>
          <p:nvPr/>
        </p:nvSpPr>
        <p:spPr>
          <a:xfrm>
            <a:off x="639700" y="5543533"/>
            <a:ext cx="14372188" cy="1183118"/>
          </a:xfrm>
          <a:prstGeom prst="rect">
            <a:avLst/>
          </a:prstGeom>
          <a:noFill/>
        </p:spPr>
        <p:txBody>
          <a:bodyPr wrap="square">
            <a:noAutofit/>
          </a:bodyPr>
          <a:lstStyle/>
          <a:p>
            <a:pPr marL="803275" lvl="0" indent="-803275" algn="just">
              <a:buClr>
                <a:srgbClr val="C00000"/>
              </a:buClr>
              <a:buSzPct val="176000"/>
              <a:buFont typeface="+mj-lt"/>
              <a:buAutoNum type="alphaLcParenR" startAt="2"/>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Mediante Acuerdo ACDO.SA2.HCT.260225/48.P.DA de 26 de febrero de 2025; el HCT, autorizó la actualización del  </a:t>
            </a:r>
            <a:r>
              <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 debido a necesidades complementarias de los OOAD surgidas posteriormente a la aprobación del Programa de Arrendamiento 2025, </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sin que esto modificara el presupuesto autorizado de total de $522’163,557.00.</a:t>
            </a:r>
            <a:endParaRPr lang="es-MX" sz="2100" dirty="0">
              <a:solidFill>
                <a:schemeClr val="bg1"/>
              </a:solidFill>
              <a:latin typeface="Montserrat SemiBold" panose="00000700000000000000" pitchFamily="2" charset="0"/>
            </a:endParaRPr>
          </a:p>
        </p:txBody>
      </p:sp>
      <p:sp>
        <p:nvSpPr>
          <p:cNvPr id="13" name="Rectángulo 12">
            <a:extLst>
              <a:ext uri="{FF2B5EF4-FFF2-40B4-BE49-F238E27FC236}">
                <a16:creationId xmlns:a16="http://schemas.microsoft.com/office/drawing/2014/main" id="{69B24CF7-3790-47B3-B835-910CF0CD787C}"/>
              </a:ext>
            </a:extLst>
          </p:cNvPr>
          <p:cNvSpPr/>
          <p:nvPr/>
        </p:nvSpPr>
        <p:spPr>
          <a:xfrm>
            <a:off x="5204268" y="7079103"/>
            <a:ext cx="6734845" cy="1948811"/>
          </a:xfrm>
          <a:prstGeom prst="rect">
            <a:avLst/>
          </a:prstGeom>
          <a:noFill/>
        </p:spPr>
        <p:txBody>
          <a:bodyPr wrap="none" lIns="91440" tIns="45720" rIns="91440" bIns="45720">
            <a:prstTxWarp prst="textWave2">
              <a:avLst/>
            </a:prstTxWarp>
            <a:spAutoFit/>
          </a:bodyPr>
          <a:lstStyle/>
          <a:p>
            <a:pPr algn="ctr"/>
            <a:r>
              <a:rPr lang="es-ES" sz="5400" b="0" cap="none" spc="-1500" dirty="0">
                <a:ln w="0"/>
                <a:blipFill dpi="0" rotWithShape="1">
                  <a:blip r:embed="rId5"/>
                  <a:srcRect/>
                  <a:stretch>
                    <a:fillRect/>
                  </a:stretch>
                </a:blipFill>
                <a:effectLst>
                  <a:outerShdw blurRad="38100" dist="19050" dir="2700000" algn="tl" rotWithShape="0">
                    <a:schemeClr val="dk1">
                      <a:alpha val="40000"/>
                    </a:schemeClr>
                  </a:outerShdw>
                </a:effectLst>
                <a:latin typeface="Eras Bold ITC" panose="020B0907030504020204" pitchFamily="34" charset="0"/>
              </a:rPr>
              <a:t>||||||||||||||||||||</a:t>
            </a:r>
          </a:p>
        </p:txBody>
      </p:sp>
    </p:spTree>
    <p:extLst>
      <p:ext uri="{BB962C8B-B14F-4D97-AF65-F5344CB8AC3E}">
        <p14:creationId xmlns:p14="http://schemas.microsoft.com/office/powerpoint/2010/main" val="300437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1BEDFD6F-2039-DA90-A3E8-B13F082E5C3A}"/>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7B9E87E5-BA9F-41C1-12AB-6D268FA4FD49}"/>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3" name="Gráfico 2" descr="Portapapeles parcialmente comprobado contorno">
            <a:extLst>
              <a:ext uri="{FF2B5EF4-FFF2-40B4-BE49-F238E27FC236}">
                <a16:creationId xmlns:a16="http://schemas.microsoft.com/office/drawing/2014/main" id="{0FA09F74-F42F-9C5F-7047-10F47DBDB3AE}"/>
              </a:ext>
            </a:extLst>
          </p:cNvPr>
          <p:cNvPicPr>
            <a:picLocks noChangeAspect="1"/>
          </p:cNvPicPr>
          <p:nvPr/>
        </p:nvPicPr>
        <p:blipFill>
          <a:blip r:embed="rId3">
            <a:clrChange>
              <a:clrFrom>
                <a:srgbClr val="000000">
                  <a:alpha val="0"/>
                </a:srgbClr>
              </a:clrFrom>
              <a:clrTo>
                <a:srgbClr val="000000">
                  <a:alpha val="0"/>
                </a:srgbClr>
              </a:clrTo>
            </a:clrChange>
            <a:duotone>
              <a:schemeClr val="accent3">
                <a:shade val="45000"/>
                <a:satMod val="135000"/>
              </a:schemeClr>
              <a:prstClr val="white"/>
            </a:duotone>
            <a:extLst>
              <a:ext uri="{96DAC541-7B7A-43D3-8B79-37D633B846F1}">
                <asvg:svgBlip xmlns:asvg="http://schemas.microsoft.com/office/drawing/2016/SVG/main" r:embed="rId4"/>
              </a:ext>
            </a:extLst>
          </a:blip>
          <a:stretch>
            <a:fillRect/>
          </a:stretch>
        </p:blipFill>
        <p:spPr>
          <a:xfrm>
            <a:off x="2378765" y="852484"/>
            <a:ext cx="774992" cy="774992"/>
          </a:xfrm>
          <a:prstGeom prst="rect">
            <a:avLst/>
          </a:prstGeom>
        </p:spPr>
      </p:pic>
      <p:sp>
        <p:nvSpPr>
          <p:cNvPr id="4" name="Marcador de número de diapositiva 3">
            <a:extLst>
              <a:ext uri="{FF2B5EF4-FFF2-40B4-BE49-F238E27FC236}">
                <a16:creationId xmlns:a16="http://schemas.microsoft.com/office/drawing/2014/main" id="{4A701475-66F0-11BD-7644-2994BB794FAD}"/>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5</a:t>
            </a:fld>
            <a:endParaRPr lang="es-MX" sz="2040" dirty="0">
              <a:solidFill>
                <a:srgbClr val="235C4F"/>
              </a:solidFill>
            </a:endParaRPr>
          </a:p>
        </p:txBody>
      </p:sp>
      <p:sp>
        <p:nvSpPr>
          <p:cNvPr id="6" name="CuadroTexto 10">
            <a:extLst>
              <a:ext uri="{FF2B5EF4-FFF2-40B4-BE49-F238E27FC236}">
                <a16:creationId xmlns:a16="http://schemas.microsoft.com/office/drawing/2014/main" id="{D12E9CE1-3046-3621-D4F8-8A69A8A509B0}"/>
              </a:ext>
            </a:extLst>
          </p:cNvPr>
          <p:cNvSpPr txBox="1"/>
          <p:nvPr/>
        </p:nvSpPr>
        <p:spPr>
          <a:xfrm>
            <a:off x="509866" y="1938331"/>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Justificación.</a:t>
            </a:r>
          </a:p>
        </p:txBody>
      </p:sp>
      <p:sp>
        <p:nvSpPr>
          <p:cNvPr id="7" name="Rectangle 2">
            <a:extLst>
              <a:ext uri="{FF2B5EF4-FFF2-40B4-BE49-F238E27FC236}">
                <a16:creationId xmlns:a16="http://schemas.microsoft.com/office/drawing/2014/main" id="{F08ADE9E-8D7A-1BB4-E2B1-D85958EDAD6C}"/>
              </a:ext>
            </a:extLst>
          </p:cNvPr>
          <p:cNvSpPr/>
          <p:nvPr/>
        </p:nvSpPr>
        <p:spPr>
          <a:xfrm>
            <a:off x="582613" y="2479959"/>
            <a:ext cx="14186332" cy="3221881"/>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Órgano de Operación Administrativa Desconcentrada Estatal en Coahuila (OOAD), al carecer de un inmueble propio o en posesión, y ante la inexistencia de un inmueble federal disponible, tuvo la necesidad de tomar en arrendamiento un inmueble con destino de Almacén Delegacional, con domicilio en Carretera Saltillo-Zacatecas Km. 22, Ex Hacienda La Encantada, C.P. 25307, Saltillo, Coahuila, a partir del 24 de mayo de 2023; ello, derivado del siniestro ocurrido el 28 de marzo del mismo año, al inmueble que venía ocupando con ese destino. </a:t>
            </a:r>
            <a:r>
              <a:rPr lang="es-MX" sz="1800" dirty="0">
                <a:solidFill>
                  <a:srgbClr val="8C1033"/>
                </a:solidFill>
                <a:latin typeface="Noto Sans Regular" panose="020B0502040504020204" pitchFamily="34" charset="0"/>
                <a:ea typeface="Noto Sans Regular" panose="020B0502040504020204" pitchFamily="34" charset="0"/>
                <a:cs typeface="Noto Sans Regular" panose="020B0502040504020204" pitchFamily="34" charset="0"/>
              </a:rPr>
              <a:t>Este inmueble fue proyectado en el Programa de Arrendamiento 2025, bajo la figura de Renovación sin Incremento.</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Mediante escrito del 15 de agosto de 2025, la arrendadora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solicitó al OOAD incremento de renta, por un monto de $708,750.00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pesos más el Impuesto al Valor Agregado, indicando que de lo contrario, no sería posible continuar con el arrendamiento para el año 2026.</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10" name="Rectangle 3">
            <a:extLst>
              <a:ext uri="{FF2B5EF4-FFF2-40B4-BE49-F238E27FC236}">
                <a16:creationId xmlns:a16="http://schemas.microsoft.com/office/drawing/2014/main" id="{B1646E4B-B5B7-3381-8E40-85C49386DE1B}"/>
              </a:ext>
            </a:extLst>
          </p:cNvPr>
          <p:cNvSpPr>
            <a:spLocks noChangeArrowheads="1"/>
          </p:cNvSpPr>
          <p:nvPr/>
        </p:nvSpPr>
        <p:spPr bwMode="auto">
          <a:xfrm>
            <a:off x="0" y="0"/>
            <a:ext cx="32385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900" b="0" i="0" u="none" strike="noStrike" cap="none" normalizeH="0" baseline="0">
              <a:ln>
                <a:noFill/>
              </a:ln>
              <a:solidFill>
                <a:srgbClr val="FFFFF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1" name="Rectangle 5">
            <a:extLst>
              <a:ext uri="{FF2B5EF4-FFF2-40B4-BE49-F238E27FC236}">
                <a16:creationId xmlns:a16="http://schemas.microsoft.com/office/drawing/2014/main" id="{3A0DE0C2-BCCE-64C6-2D3E-9277AD9B353E}"/>
              </a:ext>
            </a:extLst>
          </p:cNvPr>
          <p:cNvSpPr>
            <a:spLocks noChangeArrowheads="1"/>
          </p:cNvSpPr>
          <p:nvPr/>
        </p:nvSpPr>
        <p:spPr bwMode="auto">
          <a:xfrm>
            <a:off x="0" y="838200"/>
            <a:ext cx="582613"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MX" altLang="es-MX" sz="900" b="0" i="0" u="none" strike="noStrike" cap="none" normalizeH="0" baseline="0">
                <a:ln>
                  <a:noFill/>
                </a:ln>
                <a:solidFill>
                  <a:srgbClr val="FFFFFF"/>
                </a:solidFill>
                <a:effectLst/>
                <a:latin typeface="Roboto" panose="02000000000000000000" pitchFamily="2"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pic>
        <p:nvPicPr>
          <p:cNvPr id="1026" name="Picture 2" descr="Almacen Delegacional IMSS, Calera: Location, Map, About &amp; More">
            <a:extLst>
              <a:ext uri="{FF2B5EF4-FFF2-40B4-BE49-F238E27FC236}">
                <a16:creationId xmlns:a16="http://schemas.microsoft.com/office/drawing/2014/main" id="{1A9A7482-593B-D2E3-8699-2DA5DB3139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03124" y="5890931"/>
            <a:ext cx="3640202" cy="20476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2" name="Rectangle 2">
            <a:extLst>
              <a:ext uri="{FF2B5EF4-FFF2-40B4-BE49-F238E27FC236}">
                <a16:creationId xmlns:a16="http://schemas.microsoft.com/office/drawing/2014/main" id="{F58C9E13-E97F-6D9D-D267-01B521948A8D}"/>
              </a:ext>
            </a:extLst>
          </p:cNvPr>
          <p:cNvSpPr/>
          <p:nvPr/>
        </p:nvSpPr>
        <p:spPr>
          <a:xfrm>
            <a:off x="582613" y="5512749"/>
            <a:ext cx="10764260" cy="2425796"/>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tal virtud, mediante oficio 059001 100100/498/2025 del 21 de agosto de 2025, el OOAD solicitó a la Coordinación Técnica de Administración de Activos (CTAA), el cambio de la figura proyectada a Renovación con Incremento para el ejercicio 2025.</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Al efecto, la CTAA gestionó y obtuvo el Dictamen Valuatorio de Justipreciación de Renta con número Secuencial 02-25-681 y Genérico A-06104-A-ZNB, emitido por el Instituto de Administración y Avalúos de Bienes Nacionales el 15 de octubre de 2025,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por un monto de $766,000.00 pesos; cantidad superior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 la solicitada por la arrendadora.</a:t>
            </a:r>
          </a:p>
        </p:txBody>
      </p:sp>
    </p:spTree>
    <p:extLst>
      <p:ext uri="{BB962C8B-B14F-4D97-AF65-F5344CB8AC3E}">
        <p14:creationId xmlns:p14="http://schemas.microsoft.com/office/powerpoint/2010/main" val="206549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29A6EED7-524F-DEC5-F5B7-65345F554E1A}"/>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B301CF0-2311-8388-D100-5FC68345E47E}"/>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3" name="Gráfico 2" descr="Portapapeles parcialmente comprobado contorno">
            <a:extLst>
              <a:ext uri="{FF2B5EF4-FFF2-40B4-BE49-F238E27FC236}">
                <a16:creationId xmlns:a16="http://schemas.microsoft.com/office/drawing/2014/main" id="{F3EF4AAD-787C-5F6C-4F8D-AD4F4CB039E1}"/>
              </a:ext>
            </a:extLst>
          </p:cNvPr>
          <p:cNvPicPr>
            <a:picLocks noChangeAspect="1"/>
          </p:cNvPicPr>
          <p:nvPr/>
        </p:nvPicPr>
        <p:blipFill>
          <a:blip r:embed="rId3">
            <a:clrChange>
              <a:clrFrom>
                <a:srgbClr val="000000">
                  <a:alpha val="0"/>
                </a:srgbClr>
              </a:clrFrom>
              <a:clrTo>
                <a:srgbClr val="000000">
                  <a:alpha val="0"/>
                </a:srgbClr>
              </a:clrTo>
            </a:clrChange>
            <a:duotone>
              <a:schemeClr val="accent3">
                <a:shade val="45000"/>
                <a:satMod val="135000"/>
              </a:schemeClr>
              <a:prstClr val="white"/>
            </a:duotone>
            <a:extLst>
              <a:ext uri="{96DAC541-7B7A-43D3-8B79-37D633B846F1}">
                <asvg:svgBlip xmlns:asvg="http://schemas.microsoft.com/office/drawing/2016/SVG/main" r:embed="rId4"/>
              </a:ext>
            </a:extLst>
          </a:blip>
          <a:stretch>
            <a:fillRect/>
          </a:stretch>
        </p:blipFill>
        <p:spPr>
          <a:xfrm>
            <a:off x="2378765" y="852484"/>
            <a:ext cx="774992" cy="774992"/>
          </a:xfrm>
          <a:prstGeom prst="rect">
            <a:avLst/>
          </a:prstGeom>
        </p:spPr>
      </p:pic>
      <p:sp>
        <p:nvSpPr>
          <p:cNvPr id="4" name="Marcador de número de diapositiva 3">
            <a:extLst>
              <a:ext uri="{FF2B5EF4-FFF2-40B4-BE49-F238E27FC236}">
                <a16:creationId xmlns:a16="http://schemas.microsoft.com/office/drawing/2014/main" id="{8A64857B-AD20-EB6A-B28E-E3A9CED31D3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6</a:t>
            </a:fld>
            <a:endParaRPr lang="es-MX" sz="2040" dirty="0">
              <a:solidFill>
                <a:srgbClr val="235C4F"/>
              </a:solidFill>
            </a:endParaRPr>
          </a:p>
        </p:txBody>
      </p:sp>
      <p:sp>
        <p:nvSpPr>
          <p:cNvPr id="6" name="CuadroTexto 10">
            <a:extLst>
              <a:ext uri="{FF2B5EF4-FFF2-40B4-BE49-F238E27FC236}">
                <a16:creationId xmlns:a16="http://schemas.microsoft.com/office/drawing/2014/main" id="{98E14117-ACB9-03F9-7169-E7AB22C42952}"/>
              </a:ext>
            </a:extLst>
          </p:cNvPr>
          <p:cNvSpPr txBox="1"/>
          <p:nvPr/>
        </p:nvSpPr>
        <p:spPr>
          <a:xfrm>
            <a:off x="523721" y="1938331"/>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Solicitud.</a:t>
            </a:r>
          </a:p>
        </p:txBody>
      </p:sp>
      <p:sp>
        <p:nvSpPr>
          <p:cNvPr id="7" name="Rectangle 2">
            <a:extLst>
              <a:ext uri="{FF2B5EF4-FFF2-40B4-BE49-F238E27FC236}">
                <a16:creationId xmlns:a16="http://schemas.microsoft.com/office/drawing/2014/main" id="{F892C876-6E25-10B4-3B61-73D4EDF247FC}"/>
              </a:ext>
            </a:extLst>
          </p:cNvPr>
          <p:cNvSpPr/>
          <p:nvPr/>
        </p:nvSpPr>
        <p:spPr>
          <a:xfrm>
            <a:off x="509866" y="2551696"/>
            <a:ext cx="14186332" cy="1066805"/>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Por lo anterior, se solicita la autorización del H. Consejo Técnico, para </a:t>
            </a:r>
            <a:r>
              <a:rPr lang="es-MX" sz="1800" dirty="0">
                <a:solidFill>
                  <a:srgbClr val="8C1033"/>
                </a:solidFill>
                <a:latin typeface="Noto Sans Regular" panose="020B0502040504020204" pitchFamily="34" charset="0"/>
                <a:ea typeface="Noto Sans Regular" panose="020B0502040504020204" pitchFamily="34" charset="0"/>
                <a:cs typeface="Noto Sans Regular" panose="020B0502040504020204" pitchFamily="34" charset="0"/>
              </a:rPr>
              <a:t>modificar la figura proyectada de Renovación sin Incremento a Renovación con Incremento para el inmueble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cita, en el “Programa de Arrendamiento Inmobiliario para el año 2025, IMSS-Arrendatario: Régimen Ordinario.”</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10" name="Rectangle 3">
            <a:extLst>
              <a:ext uri="{FF2B5EF4-FFF2-40B4-BE49-F238E27FC236}">
                <a16:creationId xmlns:a16="http://schemas.microsoft.com/office/drawing/2014/main" id="{E6A50917-DBF3-CCD0-8E44-0B1764129F7D}"/>
              </a:ext>
            </a:extLst>
          </p:cNvPr>
          <p:cNvSpPr>
            <a:spLocks noChangeArrowheads="1"/>
          </p:cNvSpPr>
          <p:nvPr/>
        </p:nvSpPr>
        <p:spPr bwMode="auto">
          <a:xfrm>
            <a:off x="0" y="0"/>
            <a:ext cx="32385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900" b="0" i="0" u="none" strike="noStrike" cap="none" normalizeH="0" baseline="0">
              <a:ln>
                <a:noFill/>
              </a:ln>
              <a:solidFill>
                <a:srgbClr val="FFFFF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1" name="Rectangle 5">
            <a:extLst>
              <a:ext uri="{FF2B5EF4-FFF2-40B4-BE49-F238E27FC236}">
                <a16:creationId xmlns:a16="http://schemas.microsoft.com/office/drawing/2014/main" id="{203B54F2-A880-CAE0-9888-A70CAC06AFBD}"/>
              </a:ext>
            </a:extLst>
          </p:cNvPr>
          <p:cNvSpPr>
            <a:spLocks noChangeArrowheads="1"/>
          </p:cNvSpPr>
          <p:nvPr/>
        </p:nvSpPr>
        <p:spPr bwMode="auto">
          <a:xfrm>
            <a:off x="0" y="838200"/>
            <a:ext cx="582613"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MX" altLang="es-MX" sz="900" b="0" i="0" u="none" strike="noStrike" cap="none" normalizeH="0" baseline="0">
                <a:ln>
                  <a:noFill/>
                </a:ln>
                <a:solidFill>
                  <a:srgbClr val="FFFFFF"/>
                </a:solidFill>
                <a:effectLst/>
                <a:latin typeface="Roboto" panose="02000000000000000000" pitchFamily="2"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7668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a:extLst>
            <a:ext uri="{FF2B5EF4-FFF2-40B4-BE49-F238E27FC236}">
              <a16:creationId xmlns:a16="http://schemas.microsoft.com/office/drawing/2014/main" id="{DEAF840A-F90F-3B5A-4E78-C69F3CCF2446}"/>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5FBEEA9-A4EC-67F0-D3F6-E7F67237EBE9}"/>
              </a:ext>
            </a:extLst>
          </p:cNvPr>
          <p:cNvSpPr txBox="1">
            <a:spLocks/>
          </p:cNvSpPr>
          <p:nvPr/>
        </p:nvSpPr>
        <p:spPr>
          <a:xfrm>
            <a:off x="1102440" y="1179015"/>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III. Proyecto de Acuerdo </a:t>
            </a:r>
            <a:endParaRPr lang="en-US" dirty="0"/>
          </a:p>
        </p:txBody>
      </p:sp>
      <p:pic>
        <p:nvPicPr>
          <p:cNvPr id="3" name="Picture 15" descr="Apretón De Manos Reunión Acuerdo - Gráficos vectoriales gratis en Pixabay">
            <a:extLst>
              <a:ext uri="{FF2B5EF4-FFF2-40B4-BE49-F238E27FC236}">
                <a16:creationId xmlns:a16="http://schemas.microsoft.com/office/drawing/2014/main" id="{249B0F60-D6E1-4060-39CA-262BB6EC32A0}"/>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508103" y="1179015"/>
            <a:ext cx="665155" cy="632854"/>
          </a:xfrm>
          <a:prstGeom prst="rect">
            <a:avLst/>
          </a:prstGeom>
          <a:noFill/>
          <a:ln>
            <a:noFill/>
          </a:ln>
          <a:effectLst>
            <a:outerShdw blurRad="50800" dist="508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8D8C1AC-60E3-F5C0-F67F-D4262F0CBD85}"/>
              </a:ext>
            </a:extLst>
          </p:cNvPr>
          <p:cNvSpPr txBox="1"/>
          <p:nvPr/>
        </p:nvSpPr>
        <p:spPr>
          <a:xfrm>
            <a:off x="1102440" y="2527110"/>
            <a:ext cx="13779751" cy="1754286"/>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ES_tradnl" dirty="0">
                <a:solidFill>
                  <a:srgbClr val="245C4F"/>
                </a:solidFill>
                <a:latin typeface="Noto Sans" panose="020B0502040504020204" pitchFamily="34" charset="0"/>
                <a:ea typeface="Noto Sans" panose="020B0502040504020204" pitchFamily="34" charset="0"/>
                <a:cs typeface="Noto Sans" panose="020B0502040504020204" pitchFamily="34" charset="0"/>
              </a:rPr>
              <a:t>“Este Consejo Técnico, con fundamento en los artículos 251, fracciones IV y XXXVIII,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______ de 2025, así como del dictamen del Comité de Administración del propio Órgano de Gobierno, emitido en reunión celebrada el 20 del mismo mes y año, </a:t>
            </a:r>
            <a:r>
              <a:rPr lang="es-ES_tradnl" b="1" dirty="0">
                <a:solidFill>
                  <a:srgbClr val="245C4F"/>
                </a:solidFill>
                <a:latin typeface="Noto Sans" panose="020B0502040504020204" pitchFamily="34" charset="0"/>
                <a:ea typeface="Noto Sans" panose="020B0502040504020204" pitchFamily="34" charset="0"/>
                <a:cs typeface="Noto Sans" panose="020B0502040504020204" pitchFamily="34" charset="0"/>
              </a:rPr>
              <a:t>Acuerda: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Marcador de número de diapositiva 3">
            <a:extLst>
              <a:ext uri="{FF2B5EF4-FFF2-40B4-BE49-F238E27FC236}">
                <a16:creationId xmlns:a16="http://schemas.microsoft.com/office/drawing/2014/main" id="{217D0BD0-2DF4-9AEB-AF83-C335D0080BF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7</a:t>
            </a:fld>
            <a:endParaRPr lang="es-MX" sz="2040" dirty="0">
              <a:solidFill>
                <a:srgbClr val="235C4F"/>
              </a:solidFill>
            </a:endParaRPr>
          </a:p>
        </p:txBody>
      </p:sp>
      <p:sp>
        <p:nvSpPr>
          <p:cNvPr id="7" name="Rectángulo 1">
            <a:extLst>
              <a:ext uri="{FF2B5EF4-FFF2-40B4-BE49-F238E27FC236}">
                <a16:creationId xmlns:a16="http://schemas.microsoft.com/office/drawing/2014/main" id="{7AC16C51-54F1-45F7-3097-33866069A1CB}"/>
              </a:ext>
            </a:extLst>
          </p:cNvPr>
          <p:cNvSpPr/>
          <p:nvPr/>
        </p:nvSpPr>
        <p:spPr>
          <a:xfrm>
            <a:off x="1102439" y="4500194"/>
            <a:ext cx="13779751" cy="1754326"/>
          </a:xfrm>
          <a:prstGeom prst="rect">
            <a:avLst/>
          </a:prstGeom>
          <a:solidFill>
            <a:srgbClr val="235C4F"/>
          </a:solidFill>
        </p:spPr>
        <p:txBody>
          <a:bodyPr wrap="square">
            <a:spAutoFit/>
          </a:bodyPr>
          <a:lstStyle/>
          <a:p>
            <a:pPr algn="just">
              <a:spcAft>
                <a:spcPts val="880"/>
              </a:spcAft>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Primero.- </a:t>
            </a:r>
            <a:r>
              <a:rPr lang="es-MX" sz="1800" dirty="0">
                <a:solidFill>
                  <a:schemeClr val="bg1"/>
                </a:solidFill>
                <a:latin typeface="Noto Sans Regular" panose="020B0604020202020204" charset="0"/>
                <a:ea typeface="Noto Sans" panose="020B0502040504020204" pitchFamily="34" charset="0"/>
                <a:cs typeface="Noto Sans Regular" panose="020B0604020202020204" charset="0"/>
              </a:rPr>
              <a:t>Autorizar el cambio de figura proyectada de Renovación sin Incremento a Renovación con Incremento, del inmueble con domicilio en Carretera Saltillo-Zacatecas Km. 22, Ex Hacienda La Encantada, C.P. 25307, Saltillo, Coahuila, que aloja al Almacén Delegacional del Órgano de Operación Administrativa Desconcentrada Estatal en Coahuila, en el “Programa de Arrendamiento Inmobiliario para el año 2025, IMSS-Arrendatario: Régimen Ordinario”, autorizado por el H. Consejo Técnico mediante Acuerdo ACDO.SA2.HCT.240924/355.P.DA de 24 de septiembre de 2024, y actualizado con Acuerdo ACDO.SA2.HCT.260225/48.P.DA de 26 de febrero de 2025.</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endParaRPr>
          </a:p>
        </p:txBody>
      </p:sp>
      <p:sp>
        <p:nvSpPr>
          <p:cNvPr id="8" name="Rectángulo 12">
            <a:extLst>
              <a:ext uri="{FF2B5EF4-FFF2-40B4-BE49-F238E27FC236}">
                <a16:creationId xmlns:a16="http://schemas.microsoft.com/office/drawing/2014/main" id="{FC26D261-EFC8-3284-6805-F0EB995AA3B6}"/>
              </a:ext>
            </a:extLst>
          </p:cNvPr>
          <p:cNvSpPr/>
          <p:nvPr/>
        </p:nvSpPr>
        <p:spPr>
          <a:xfrm>
            <a:off x="1102439" y="6565543"/>
            <a:ext cx="13779751" cy="1200329"/>
          </a:xfrm>
          <a:prstGeom prst="rect">
            <a:avLst/>
          </a:prstGeom>
          <a:solidFill>
            <a:srgbClr val="235C4F"/>
          </a:solidFill>
        </p:spPr>
        <p:txBody>
          <a:bodyPr wrap="square">
            <a:spAutoFit/>
          </a:bodyPr>
          <a:lstStyle/>
          <a:p>
            <a:pPr algn="just">
              <a:spcAft>
                <a:spcPts val="880"/>
              </a:spcAft>
            </a:pPr>
            <a:r>
              <a:rPr 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Segundo.-</a:t>
            </a:r>
            <a:r>
              <a:rPr lang="es-MX" sz="1800" dirty="0">
                <a:solidFill>
                  <a:schemeClr val="bg1"/>
                </a:solidFill>
                <a:latin typeface="Noto Sans Regular" panose="020B0604020202020204" charset="0"/>
                <a:ea typeface="Noto Sans" panose="020B0502040504020204" pitchFamily="34" charset="0"/>
                <a:cs typeface="Noto Sans Regular" panose="020B0604020202020204" charset="0"/>
              </a:rPr>
              <a:t>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La Dirección de Administración incluirá el cambio de figura referido en el punto Primero de este Acuerdo como parte del informe de resultados del Programa de Arrendamiento Inmobiliario para el año 2025, IMSS-Arrendatario: Régimen Ordinario, que se presente durante el primer trimestre del ejercicio 2026, en cumplimiento de los Acuerdos ACDO.SA2.HCT.240924/355.P.DA y ACDO.SA2.HCT.260225/48.P.DA.”</a:t>
            </a:r>
            <a:endParaRPr lang="es-MX" sz="1800" dirty="0">
              <a:solidFill>
                <a:schemeClr val="bg1"/>
              </a:solidFill>
              <a:latin typeface="Noto Sans Regular" panose="020B0604020202020204" charset="0"/>
              <a:ea typeface="Noto Sans" panose="020B0502040504020204" pitchFamily="34" charset="0"/>
              <a:cs typeface="Noto Sans Regular" panose="020B0604020202020204" charset="0"/>
            </a:endParaRPr>
          </a:p>
        </p:txBody>
      </p:sp>
    </p:spTree>
    <p:extLst>
      <p:ext uri="{BB962C8B-B14F-4D97-AF65-F5344CB8AC3E}">
        <p14:creationId xmlns:p14="http://schemas.microsoft.com/office/powerpoint/2010/main" val="4210723743"/>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C985F9-5627-4741-9617-D752FE8E1959}">
  <ds:schemaRefs>
    <ds:schemaRef ds:uri="http://purl.org/dc/term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schemas.microsoft.com/sharepoint/v3"/>
    <ds:schemaRef ds:uri="http://purl.org/dc/dcmitype/"/>
  </ds:schemaRefs>
</ds:datastoreItem>
</file>

<file path=customXml/itemProps2.xml><?xml version="1.0" encoding="utf-8"?>
<ds:datastoreItem xmlns:ds="http://schemas.openxmlformats.org/officeDocument/2006/customXml" ds:itemID="{38041864-E57F-4E6F-9F8A-887294599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93DE11-4462-449F-B6B5-8898C267CF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3009</TotalTime>
  <Words>1143</Words>
  <Application>Microsoft Office PowerPoint</Application>
  <PresentationFormat>Personalizado</PresentationFormat>
  <Paragraphs>55</Paragraphs>
  <Slides>7</Slides>
  <Notes>7</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vt:i4>
      </vt:variant>
    </vt:vector>
  </HeadingPairs>
  <TitlesOfParts>
    <vt:vector size="17" baseType="lpstr">
      <vt:lpstr>Noto Son Bold</vt:lpstr>
      <vt:lpstr>Roboto</vt:lpstr>
      <vt:lpstr>Wingdings</vt:lpstr>
      <vt:lpstr>Eras Bold ITC</vt:lpstr>
      <vt:lpstr>Noto Sans Regular</vt:lpstr>
      <vt:lpstr>Calibri</vt:lpstr>
      <vt:lpstr>Noto Sans</vt:lpstr>
      <vt:lpstr>Arial</vt:lpstr>
      <vt:lpstr>Montserrat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Ximena Pérez Viveros</dc:creator>
  <cp:lastModifiedBy>Guillermo Enrique Gomez Parra</cp:lastModifiedBy>
  <cp:revision>161</cp:revision>
  <cp:lastPrinted>2025-02-04T23:53:36Z</cp:lastPrinted>
  <dcterms:created xsi:type="dcterms:W3CDTF">2024-12-28T21:44:20Z</dcterms:created>
  <dcterms:modified xsi:type="dcterms:W3CDTF">2025-10-21T23:16:28Z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