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6"/>
  </p:notesMasterIdLst>
  <p:handoutMasterIdLst>
    <p:handoutMasterId r:id="rId17"/>
  </p:handoutMasterIdLst>
  <p:sldIdLst>
    <p:sldId id="265" r:id="rId5"/>
    <p:sldId id="2142534931" r:id="rId6"/>
    <p:sldId id="2142534951" r:id="rId7"/>
    <p:sldId id="2142534945" r:id="rId8"/>
    <p:sldId id="2142534949" r:id="rId9"/>
    <p:sldId id="2142534952" r:id="rId10"/>
    <p:sldId id="2142534953" r:id="rId11"/>
    <p:sldId id="2142534954" r:id="rId12"/>
    <p:sldId id="2142534955" r:id="rId13"/>
    <p:sldId id="2142534956" r:id="rId14"/>
    <p:sldId id="2142534950" r:id="rId15"/>
  </p:sldIdLst>
  <p:sldSz cx="12192000" cy="6858000"/>
  <p:notesSz cx="7023100" cy="93091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83">
          <p15:clr>
            <a:srgbClr val="A4A3A4"/>
          </p15:clr>
        </p15:guide>
        <p15:guide id="2" pos="7460">
          <p15:clr>
            <a:srgbClr val="A4A3A4"/>
          </p15:clr>
        </p15:guide>
        <p15:guide id="3" orient="horz" pos="667">
          <p15:clr>
            <a:srgbClr val="A4A3A4"/>
          </p15:clr>
        </p15:guide>
        <p15:guide id="4" pos="2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5317"/>
    <a:srgbClr val="886940"/>
    <a:srgbClr val="C9AF8D"/>
    <a:srgbClr val="B38E5D"/>
    <a:srgbClr val="13322B"/>
    <a:srgbClr val="235B4F"/>
    <a:srgbClr val="AE2851"/>
    <a:srgbClr val="357B67"/>
    <a:srgbClr val="285C4D"/>
    <a:srgbClr val="6918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1"/>
    <p:restoredTop sz="94676"/>
  </p:normalViewPr>
  <p:slideViewPr>
    <p:cSldViewPr snapToGrid="0">
      <p:cViewPr varScale="1">
        <p:scale>
          <a:sx n="101" d="100"/>
          <a:sy n="101" d="100"/>
        </p:scale>
        <p:origin x="798" y="108"/>
      </p:cViewPr>
      <p:guideLst>
        <p:guide orient="horz" pos="2583"/>
        <p:guide pos="7460"/>
        <p:guide orient="horz" pos="667"/>
        <p:guide pos="21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E58E594-B308-EECB-34ED-8FA548E743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707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339C9F3-7DF9-4DCD-E920-1286EABC84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22DDEC6-90E2-4E7D-BCA8-DC33E4AC11D6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C248376-ABA0-1F3D-9273-A2CA5A8C61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842030"/>
            <a:ext cx="3043343" cy="46707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7A5674B-F828-FC7D-E8E8-C93C4940FD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F89F5F5-A842-42B1-AF2F-66B45E74EF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942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8FCEE7B-1A11-E64B-87B8-FF304E00D3FD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1" y="4421823"/>
            <a:ext cx="5618480" cy="418909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3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1043BD8-6F4D-6C48-83C7-0C46088375E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22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8766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D951D-F490-DA71-564A-0808E08F4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862EB67-1557-0B04-84A4-FFC5F48D9A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B5C7C2B-128D-1A99-5088-2B952A69B2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13E1684-31A0-68A5-E64E-6D9BEB242B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81020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77685-FAB2-2575-FD08-AC73DD4F0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2CD9FA8-F26D-5F9E-DB99-04049BF89C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FB785B8-CE46-FFDE-79B6-CE67B562D8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0A41E0-1C4A-AFAB-3228-E08B694FE0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84368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519BC-E79A-AF23-7368-8C7AB1555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7E45B91-BDC6-5379-E7E3-19D08D7183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3952946-62C1-4DA3-78B6-D0DE7F088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B6B1B58-DAF7-07B3-FBEB-AC434250BB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5052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F7431-6814-BBA5-E0B1-C3EFD278C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1F793B8-6C11-9616-AA92-EC938AEE17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985676D-740B-00E7-A7DD-4FEDA5A8DF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963CDF7-B280-9946-086A-539051918F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16518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547CA-AE9D-6F93-A7D2-0F0BA4744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A3FF820-7E2C-6CE8-0523-2BA5C37481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45E484B-7FEF-0002-BB44-CF4E79A603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1D576E9-6E72-0262-3BE5-001A81311D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91480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933D0-673B-82AD-A647-F14889FAF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F0AB46A-448F-1E9D-0E33-DC40F6251D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988D312-C3AF-3D92-C23E-F7F61A0567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99FAC5F-B70F-BF13-2016-AF95616A19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78684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291F8-86AE-2BE0-5AD8-DB3CD06A1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74FFB40-7E85-2ACA-44B1-4C74EBC80F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FFD53FB-855F-6D65-D08B-E5CEEAD158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02863EF-148B-0B38-53E7-66213FA9CD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46414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CF824-C1C0-60A3-8903-CF6D563AD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B72FB73-04F7-A0E3-DB2D-A434B0ED20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8D6362B-11FB-8A9A-104B-78532A5965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68AA888-D386-4CA2-583E-B12A0E5429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5288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9C46568-9A0F-9E64-BC87-BF46D10518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292" y="0"/>
            <a:ext cx="12210583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6FBEEE3-0D05-50A8-C1E9-2550904431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28A343-FF51-FA5C-AB98-9029B9FB25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E7D395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7314B55-AE71-01DA-FF18-89482BD0E7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28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F33AE54-4616-170F-8E4F-BA6C23341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56643" y="-4604"/>
            <a:ext cx="12307986" cy="686721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88A6B35-52FA-5071-6EFA-79E5AD12D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65F7409-B34B-85C4-28FF-11F1052F875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924A995-4673-D66E-A670-46FBFDF477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298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00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DD068B9-D484-2139-482A-A02DC7D11D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80" y="0"/>
            <a:ext cx="12182720" cy="686322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5568879-6EA8-7A79-BBB6-BC022F8D7C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D09ED0-A662-E6D4-2C12-7BACE2CA228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D66427C-AA37-F6D3-6178-FCA4BE35A1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47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75541AA-4DCD-E3AB-7CA2-7441695F9B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6127" y="0"/>
            <a:ext cx="1226425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1B14152-A22E-A963-326B-514653349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0B498021-A265-73D8-B535-9275EBD958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0D52E4C-DC4F-D77D-6091-4DE5279132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03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391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6141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466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50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7C5B589-5E66-56E5-4ACA-031338A7DD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9671" y="-3985"/>
            <a:ext cx="12251342" cy="686596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AEC9934-919E-AA21-62F7-EFFD5EE431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24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886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520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1F308A0-C540-424F-4653-6FA1AEB9A2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8867" y="0"/>
            <a:ext cx="12249735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0425502-DCE6-45FE-58CC-1A1218A2563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CF15665D-B3F9-0F3D-4FAB-DB8DC3C1D1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93318" y="1478071"/>
            <a:ext cx="8465671" cy="469889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="0" i="0">
                <a:solidFill>
                  <a:srgbClr val="40404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F7DF32D-7393-203E-B820-2D6364BE9A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18" y="251901"/>
            <a:ext cx="8465671" cy="884717"/>
          </a:xfrm>
          <a:prstGeom prst="rect">
            <a:avLst/>
          </a:prstGeom>
          <a:noFill/>
        </p:spPr>
        <p:txBody>
          <a:bodyPr/>
          <a:lstStyle>
            <a:lvl1pPr algn="l">
              <a:defRPr sz="4000" b="1" i="0">
                <a:solidFill>
                  <a:srgbClr val="155B4E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993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Imagen con título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2432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18D4196-544A-C0CB-21FD-9D00E48E5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372" y="0"/>
            <a:ext cx="12200744" cy="6857999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6A328305-04FC-2C4D-9755-D98C0EBEF1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3B9533E-5C50-5B23-B604-671EB27778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5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48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9E9641B-C145-30E9-4370-873A78FFA0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458"/>
            <a:ext cx="12192000" cy="686291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AED0853-8D73-8A40-B99E-E8E4F65254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A630D-6ED4-1AE3-4C5D-9264DD3305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08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787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85" r:id="rId2"/>
    <p:sldLayoutId id="2147483654" r:id="rId3"/>
    <p:sldLayoutId id="2147483657" r:id="rId4"/>
    <p:sldLayoutId id="2147483660" r:id="rId5"/>
    <p:sldLayoutId id="2147483661" r:id="rId6"/>
    <p:sldLayoutId id="2147483663" r:id="rId7"/>
    <p:sldLayoutId id="2147483662" r:id="rId8"/>
    <p:sldLayoutId id="2147483670" r:id="rId9"/>
    <p:sldLayoutId id="2147483664" r:id="rId10"/>
    <p:sldLayoutId id="2147483665" r:id="rId11"/>
    <p:sldLayoutId id="2147483667" r:id="rId12"/>
    <p:sldLayoutId id="2147483671" r:id="rId13"/>
    <p:sldLayoutId id="2147483668" r:id="rId14"/>
    <p:sldLayoutId id="2147483666" r:id="rId15"/>
    <p:sldLayoutId id="214748366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D47ADD9-4FBE-0BBE-EF0C-8376EB0FD3C1}"/>
              </a:ext>
            </a:extLst>
          </p:cNvPr>
          <p:cNvSpPr txBox="1">
            <a:spLocks/>
          </p:cNvSpPr>
          <p:nvPr/>
        </p:nvSpPr>
        <p:spPr>
          <a:xfrm>
            <a:off x="3286279" y="1490614"/>
            <a:ext cx="8346398" cy="1325563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algn="ctr"/>
            <a:r>
              <a:rPr lang="es-MX" dirty="0">
                <a:solidFill>
                  <a:srgbClr val="691831"/>
                </a:solidFill>
              </a:rPr>
              <a:t>Coordinación de Conservación y Servicios Generales</a:t>
            </a:r>
          </a:p>
        </p:txBody>
      </p:sp>
      <p:sp>
        <p:nvSpPr>
          <p:cNvPr id="2" name="Título 46">
            <a:extLst>
              <a:ext uri="{FF2B5EF4-FFF2-40B4-BE49-F238E27FC236}">
                <a16:creationId xmlns:a16="http://schemas.microsoft.com/office/drawing/2014/main" id="{993ADB58-0227-A835-6FB7-1E558B490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211" y="3534834"/>
            <a:ext cx="8822533" cy="506990"/>
          </a:xfrm>
        </p:spPr>
        <p:txBody>
          <a:bodyPr/>
          <a:lstStyle/>
          <a:p>
            <a:pPr algn="ctr"/>
            <a:r>
              <a:rPr lang="es-ES" sz="2800" dirty="0">
                <a:solidFill>
                  <a:srgbClr val="691831"/>
                </a:solidFill>
              </a:rPr>
              <a:t>Análisis de Inmuebles Arrendados</a:t>
            </a:r>
            <a:br>
              <a:rPr lang="es-ES" sz="2800" dirty="0">
                <a:solidFill>
                  <a:srgbClr val="691831"/>
                </a:solidFill>
              </a:rPr>
            </a:br>
            <a:endParaRPr lang="es-ES" sz="2800" dirty="0">
              <a:solidFill>
                <a:srgbClr val="691831"/>
              </a:solidFill>
            </a:endParaRPr>
          </a:p>
        </p:txBody>
      </p:sp>
      <p:sp>
        <p:nvSpPr>
          <p:cNvPr id="3" name="Google Shape;50;p2">
            <a:extLst>
              <a:ext uri="{FF2B5EF4-FFF2-40B4-BE49-F238E27FC236}">
                <a16:creationId xmlns:a16="http://schemas.microsoft.com/office/drawing/2014/main" id="{8F8ED8B8-4060-B286-982D-B983C8FAFD9B}"/>
              </a:ext>
            </a:extLst>
          </p:cNvPr>
          <p:cNvSpPr txBox="1"/>
          <p:nvPr/>
        </p:nvSpPr>
        <p:spPr>
          <a:xfrm>
            <a:off x="7106856" y="6058676"/>
            <a:ext cx="4675736" cy="464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/>
            <a:r>
              <a:rPr lang="es-MX" b="1" dirty="0">
                <a:solidFill>
                  <a:srgbClr val="691831"/>
                </a:solidFill>
                <a:latin typeface="Noto Sans"/>
                <a:ea typeface="Noto Sans"/>
                <a:cs typeface="Noto Sans"/>
              </a:rPr>
              <a:t>Ciudad de México, septiembre de 2026.</a:t>
            </a:r>
          </a:p>
          <a:p>
            <a:pPr marL="228600" indent="-50800" algn="r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</a:pPr>
            <a:endParaRPr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ítulo 46">
            <a:extLst>
              <a:ext uri="{FF2B5EF4-FFF2-40B4-BE49-F238E27FC236}">
                <a16:creationId xmlns:a16="http://schemas.microsoft.com/office/drawing/2014/main" id="{60E1916B-C1F5-EC9D-AD0A-6DF0574B9C98}"/>
              </a:ext>
            </a:extLst>
          </p:cNvPr>
          <p:cNvSpPr txBox="1">
            <a:spLocks/>
          </p:cNvSpPr>
          <p:nvPr/>
        </p:nvSpPr>
        <p:spPr>
          <a:xfrm>
            <a:off x="2647360" y="2816177"/>
            <a:ext cx="8822533" cy="506990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algn="ctr"/>
            <a:r>
              <a:rPr lang="es-ES" sz="2800">
                <a:solidFill>
                  <a:srgbClr val="691831"/>
                </a:solidFill>
              </a:rPr>
              <a:t>Coordinación Técnica de Administración de Activos</a:t>
            </a:r>
            <a:br>
              <a:rPr lang="es-ES" sz="2800">
                <a:solidFill>
                  <a:srgbClr val="691831"/>
                </a:solidFill>
              </a:rPr>
            </a:br>
            <a:endParaRPr lang="es-ES" sz="2800" dirty="0">
              <a:solidFill>
                <a:srgbClr val="6918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218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CDD33-E25A-8593-EB66-0E7CAF08F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9251A289-26FF-8DDA-FC40-CAF898195151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43873E8F-BF15-E9FA-EA9D-ADE84AC908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6192033"/>
              </p:ext>
            </p:extLst>
          </p:nvPr>
        </p:nvGraphicFramePr>
        <p:xfrm>
          <a:off x="546917" y="1506156"/>
          <a:ext cx="10265863" cy="450639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420711">
                  <a:extLst>
                    <a:ext uri="{9D8B030D-6E8A-4147-A177-3AD203B41FA5}">
                      <a16:colId xmlns:a16="http://schemas.microsoft.com/office/drawing/2014/main" val="1419340678"/>
                    </a:ext>
                  </a:extLst>
                </a:gridCol>
                <a:gridCol w="3410857">
                  <a:extLst>
                    <a:ext uri="{9D8B030D-6E8A-4147-A177-3AD203B41FA5}">
                      <a16:colId xmlns:a16="http://schemas.microsoft.com/office/drawing/2014/main" val="1791966498"/>
                    </a:ext>
                  </a:extLst>
                </a:gridCol>
                <a:gridCol w="1567543">
                  <a:extLst>
                    <a:ext uri="{9D8B030D-6E8A-4147-A177-3AD203B41FA5}">
                      <a16:colId xmlns:a16="http://schemas.microsoft.com/office/drawing/2014/main" val="906275079"/>
                    </a:ext>
                  </a:extLst>
                </a:gridCol>
                <a:gridCol w="1582057">
                  <a:extLst>
                    <a:ext uri="{9D8B030D-6E8A-4147-A177-3AD203B41FA5}">
                      <a16:colId xmlns:a16="http://schemas.microsoft.com/office/drawing/2014/main" val="4033914060"/>
                    </a:ext>
                  </a:extLst>
                </a:gridCol>
                <a:gridCol w="1284695">
                  <a:extLst>
                    <a:ext uri="{9D8B030D-6E8A-4147-A177-3AD203B41FA5}">
                      <a16:colId xmlns:a16="http://schemas.microsoft.com/office/drawing/2014/main" val="2435483370"/>
                    </a:ext>
                  </a:extLst>
                </a:gridCol>
              </a:tblGrid>
              <a:tr h="24107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Área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Servicio/Destino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 Inmuebles Arrendados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de m2 Rentables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Costo de Renta Anual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380072"/>
                  </a:ext>
                </a:extLst>
              </a:tr>
              <a:tr h="241074"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Unidades de Prestaciones Económicas y Sociales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Deportiva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42,004.90 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s-MX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559411"/>
                  </a:ext>
                </a:extLst>
              </a:tr>
              <a:tr h="241074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34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33,705.58 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s-MX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23.82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3353484"/>
                  </a:ext>
                </a:extLst>
              </a:tr>
              <a:tr h="241074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Guardería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2,617.28 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s-MX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2.45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145202"/>
                  </a:ext>
                </a:extLst>
              </a:tr>
              <a:tr h="31162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de Seguridad Social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9,745.38 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s-MX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6.51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9348016"/>
                  </a:ext>
                </a:extLst>
              </a:tr>
              <a:tr h="47166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Unidades de Incorporación y Recaudación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64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76,400.07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s-MX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104.27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25784617"/>
                  </a:ext>
                </a:extLst>
              </a:tr>
              <a:tr h="241074"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Unidades Administrativas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Delegacionales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66,102.79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s-MX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254.12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654278"/>
                  </a:ext>
                </a:extLst>
              </a:tr>
              <a:tr h="123366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Casas Delegados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2,003.30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s-MX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2.1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7396654"/>
                  </a:ext>
                </a:extLst>
              </a:tr>
              <a:tr h="123366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Terreno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     13.16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s-MX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0.02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004742"/>
                  </a:ext>
                </a:extLst>
              </a:tr>
              <a:tr h="123366"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Servicios Generales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Centros de Capacitación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2,026.94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s-MX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1.79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39959466"/>
                  </a:ext>
                </a:extLst>
              </a:tr>
              <a:tr h="241074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Almacenes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68,930.95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s-MX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77.45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97261080"/>
                  </a:ext>
                </a:extLst>
              </a:tr>
              <a:tr h="241074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Bodegas/Archivo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11,450.17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s-MX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7.04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38622260"/>
                  </a:ext>
                </a:extLst>
              </a:tr>
              <a:tr h="241074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Bodegas de Bienes Embargados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20,709.64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s-MX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61396473"/>
                  </a:ext>
                </a:extLst>
              </a:tr>
              <a:tr h="241074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Unidades de Atención Médica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Consultorios Médicos y/o </a:t>
                      </a:r>
                    </a:p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Puestos de Enfermería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5,449.38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s-MX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3.07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1188316"/>
                  </a:ext>
                </a:extLst>
              </a:tr>
              <a:tr h="241074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Unidades de Medicina Familiar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63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26,722.65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s-MX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20.5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314659"/>
                  </a:ext>
                </a:extLst>
              </a:tr>
              <a:tr h="24107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s-MX" sz="1600" b="1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600" b="1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261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600" b="1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367,882.19 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514.32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6351271"/>
                  </a:ext>
                </a:extLst>
              </a:tr>
            </a:tbl>
          </a:graphicData>
        </a:graphic>
      </p:graphicFrame>
      <p:sp>
        <p:nvSpPr>
          <p:cNvPr id="12" name="Título 2">
            <a:extLst>
              <a:ext uri="{FF2B5EF4-FFF2-40B4-BE49-F238E27FC236}">
                <a16:creationId xmlns:a16="http://schemas.microsoft.com/office/drawing/2014/main" id="{632514D0-DDCD-FF16-262A-08FC64A9EDE3}"/>
              </a:ext>
            </a:extLst>
          </p:cNvPr>
          <p:cNvSpPr txBox="1">
            <a:spLocks/>
          </p:cNvSpPr>
          <p:nvPr/>
        </p:nvSpPr>
        <p:spPr>
          <a:xfrm>
            <a:off x="2594741" y="1021244"/>
            <a:ext cx="5781675" cy="484912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latin typeface="Nort sans"/>
              </a:rPr>
              <a:t>Inmuebles Arrendados por Tipo de Servicios</a:t>
            </a:r>
          </a:p>
        </p:txBody>
      </p:sp>
      <p:sp>
        <p:nvSpPr>
          <p:cNvPr id="16" name="Título 2">
            <a:extLst>
              <a:ext uri="{FF2B5EF4-FFF2-40B4-BE49-F238E27FC236}">
                <a16:creationId xmlns:a16="http://schemas.microsoft.com/office/drawing/2014/main" id="{585C1848-0120-B4BD-E7EE-96A692DD01ED}"/>
              </a:ext>
            </a:extLst>
          </p:cNvPr>
          <p:cNvSpPr txBox="1">
            <a:spLocks/>
          </p:cNvSpPr>
          <p:nvPr/>
        </p:nvSpPr>
        <p:spPr>
          <a:xfrm>
            <a:off x="409575" y="309052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  <a:br>
              <a:rPr lang="es-MX" sz="2400" b="1" dirty="0">
                <a:solidFill>
                  <a:srgbClr val="285C4D"/>
                </a:solidFill>
                <a:latin typeface="Nort sans"/>
              </a:rPr>
            </a:br>
            <a:endParaRPr lang="es-MX" sz="2400" b="1" dirty="0">
              <a:solidFill>
                <a:srgbClr val="285C4D"/>
              </a:solidFill>
              <a:latin typeface="Nort sans"/>
            </a:endParaRPr>
          </a:p>
        </p:txBody>
      </p:sp>
      <p:sp>
        <p:nvSpPr>
          <p:cNvPr id="18" name="Enlatar 17">
            <a:extLst>
              <a:ext uri="{FF2B5EF4-FFF2-40B4-BE49-F238E27FC236}">
                <a16:creationId xmlns:a16="http://schemas.microsoft.com/office/drawing/2014/main" id="{9240501D-838B-B990-0329-C85F790472AF}"/>
              </a:ext>
            </a:extLst>
          </p:cNvPr>
          <p:cNvSpPr/>
          <p:nvPr/>
        </p:nvSpPr>
        <p:spPr>
          <a:xfrm>
            <a:off x="2971800" y="1931670"/>
            <a:ext cx="45719" cy="3806190"/>
          </a:xfrm>
          <a:prstGeom prst="ca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Enlatar 18">
            <a:extLst>
              <a:ext uri="{FF2B5EF4-FFF2-40B4-BE49-F238E27FC236}">
                <a16:creationId xmlns:a16="http://schemas.microsoft.com/office/drawing/2014/main" id="{B7791A3B-D819-24FA-2FD9-5A2607BCAE8C}"/>
              </a:ext>
            </a:extLst>
          </p:cNvPr>
          <p:cNvSpPr/>
          <p:nvPr/>
        </p:nvSpPr>
        <p:spPr>
          <a:xfrm>
            <a:off x="6290310" y="1931670"/>
            <a:ext cx="45719" cy="3806190"/>
          </a:xfrm>
          <a:prstGeom prst="ca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Enlatar 19">
            <a:extLst>
              <a:ext uri="{FF2B5EF4-FFF2-40B4-BE49-F238E27FC236}">
                <a16:creationId xmlns:a16="http://schemas.microsoft.com/office/drawing/2014/main" id="{B2D47909-C252-06C0-FD71-A415114DC465}"/>
              </a:ext>
            </a:extLst>
          </p:cNvPr>
          <p:cNvSpPr/>
          <p:nvPr/>
        </p:nvSpPr>
        <p:spPr>
          <a:xfrm>
            <a:off x="7940040" y="1931670"/>
            <a:ext cx="45719" cy="3806190"/>
          </a:xfrm>
          <a:prstGeom prst="ca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Enlatar 20">
            <a:extLst>
              <a:ext uri="{FF2B5EF4-FFF2-40B4-BE49-F238E27FC236}">
                <a16:creationId xmlns:a16="http://schemas.microsoft.com/office/drawing/2014/main" id="{79403A30-4658-6F96-3BA1-12711B8A362C}"/>
              </a:ext>
            </a:extLst>
          </p:cNvPr>
          <p:cNvSpPr/>
          <p:nvPr/>
        </p:nvSpPr>
        <p:spPr>
          <a:xfrm>
            <a:off x="9498330" y="1931670"/>
            <a:ext cx="45719" cy="3806190"/>
          </a:xfrm>
          <a:prstGeom prst="ca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Enlatar 21">
            <a:extLst>
              <a:ext uri="{FF2B5EF4-FFF2-40B4-BE49-F238E27FC236}">
                <a16:creationId xmlns:a16="http://schemas.microsoft.com/office/drawing/2014/main" id="{5B702980-401D-84D4-077F-DF53688D7232}"/>
              </a:ext>
            </a:extLst>
          </p:cNvPr>
          <p:cNvSpPr/>
          <p:nvPr/>
        </p:nvSpPr>
        <p:spPr>
          <a:xfrm rot="16200000">
            <a:off x="5634130" y="-2157745"/>
            <a:ext cx="45719" cy="10220145"/>
          </a:xfrm>
          <a:prstGeom prst="can">
            <a:avLst/>
          </a:prstGeom>
          <a:solidFill>
            <a:srgbClr val="357B6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Enlatar 22">
            <a:extLst>
              <a:ext uri="{FF2B5EF4-FFF2-40B4-BE49-F238E27FC236}">
                <a16:creationId xmlns:a16="http://schemas.microsoft.com/office/drawing/2014/main" id="{96BEB4D2-8B0C-BBC8-5EBC-9C1E044290DB}"/>
              </a:ext>
            </a:extLst>
          </p:cNvPr>
          <p:cNvSpPr/>
          <p:nvPr/>
        </p:nvSpPr>
        <p:spPr>
          <a:xfrm rot="16200000">
            <a:off x="5648209" y="-1656039"/>
            <a:ext cx="45719" cy="10220145"/>
          </a:xfrm>
          <a:prstGeom prst="can">
            <a:avLst/>
          </a:prstGeom>
          <a:solidFill>
            <a:srgbClr val="357B6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4" name="Enlatar 23">
            <a:extLst>
              <a:ext uri="{FF2B5EF4-FFF2-40B4-BE49-F238E27FC236}">
                <a16:creationId xmlns:a16="http://schemas.microsoft.com/office/drawing/2014/main" id="{BFEDFA1F-719F-4987-1BB7-6C9635FB6581}"/>
              </a:ext>
            </a:extLst>
          </p:cNvPr>
          <p:cNvSpPr/>
          <p:nvPr/>
        </p:nvSpPr>
        <p:spPr>
          <a:xfrm rot="16200000">
            <a:off x="5634128" y="-40400"/>
            <a:ext cx="45719" cy="10220145"/>
          </a:xfrm>
          <a:prstGeom prst="can">
            <a:avLst/>
          </a:prstGeom>
          <a:solidFill>
            <a:srgbClr val="357B6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5" name="Enlatar 24">
            <a:extLst>
              <a:ext uri="{FF2B5EF4-FFF2-40B4-BE49-F238E27FC236}">
                <a16:creationId xmlns:a16="http://schemas.microsoft.com/office/drawing/2014/main" id="{D8DD2B55-3AEA-B884-0FB1-E905D69BA4DA}"/>
              </a:ext>
            </a:extLst>
          </p:cNvPr>
          <p:cNvSpPr/>
          <p:nvPr/>
        </p:nvSpPr>
        <p:spPr>
          <a:xfrm rot="16200000">
            <a:off x="5634129" y="-998510"/>
            <a:ext cx="45719" cy="10220145"/>
          </a:xfrm>
          <a:prstGeom prst="can">
            <a:avLst/>
          </a:prstGeom>
          <a:solidFill>
            <a:srgbClr val="357B6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6" name="Enlatar 25">
            <a:extLst>
              <a:ext uri="{FF2B5EF4-FFF2-40B4-BE49-F238E27FC236}">
                <a16:creationId xmlns:a16="http://schemas.microsoft.com/office/drawing/2014/main" id="{E0548223-FB15-5159-4B10-A4AE19EA21D5}"/>
              </a:ext>
            </a:extLst>
          </p:cNvPr>
          <p:cNvSpPr/>
          <p:nvPr/>
        </p:nvSpPr>
        <p:spPr>
          <a:xfrm rot="16200000">
            <a:off x="5648210" y="604927"/>
            <a:ext cx="45719" cy="10220145"/>
          </a:xfrm>
          <a:prstGeom prst="can">
            <a:avLst/>
          </a:prstGeom>
          <a:solidFill>
            <a:srgbClr val="357B6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30D5E971-84CE-67C6-85C7-25CE72622FF8}"/>
              </a:ext>
            </a:extLst>
          </p:cNvPr>
          <p:cNvSpPr txBox="1"/>
          <p:nvPr/>
        </p:nvSpPr>
        <p:spPr>
          <a:xfrm>
            <a:off x="9597259" y="1120141"/>
            <a:ext cx="12790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Cifra en Millones de Pesos</a:t>
            </a:r>
          </a:p>
        </p:txBody>
      </p:sp>
    </p:spTree>
    <p:extLst>
      <p:ext uri="{BB962C8B-B14F-4D97-AF65-F5344CB8AC3E}">
        <p14:creationId xmlns:p14="http://schemas.microsoft.com/office/powerpoint/2010/main" val="827135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3D873-809B-7A98-0D16-EB80F4612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redondeado 25">
            <a:extLst>
              <a:ext uri="{FF2B5EF4-FFF2-40B4-BE49-F238E27FC236}">
                <a16:creationId xmlns:a16="http://schemas.microsoft.com/office/drawing/2014/main" id="{873F5985-1E9E-558B-6C38-BF87215D14B6}"/>
              </a:ext>
            </a:extLst>
          </p:cNvPr>
          <p:cNvSpPr/>
          <p:nvPr/>
        </p:nvSpPr>
        <p:spPr>
          <a:xfrm>
            <a:off x="6968368" y="1781819"/>
            <a:ext cx="5003822" cy="1919259"/>
          </a:xfrm>
          <a:prstGeom prst="roundRect">
            <a:avLst>
              <a:gd name="adj" fmla="val 12159"/>
            </a:avLst>
          </a:prstGeom>
          <a:gradFill flip="none" rotWithShape="1">
            <a:gsLst>
              <a:gs pos="0">
                <a:srgbClr val="A27D4C"/>
              </a:gs>
              <a:gs pos="72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9" name="Rectángulo redondeado 25">
            <a:extLst>
              <a:ext uri="{FF2B5EF4-FFF2-40B4-BE49-F238E27FC236}">
                <a16:creationId xmlns:a16="http://schemas.microsoft.com/office/drawing/2014/main" id="{0A828B01-821E-3111-5F72-09AD33802113}"/>
              </a:ext>
            </a:extLst>
          </p:cNvPr>
          <p:cNvSpPr/>
          <p:nvPr/>
        </p:nvSpPr>
        <p:spPr>
          <a:xfrm>
            <a:off x="2510374" y="1782522"/>
            <a:ext cx="1067015" cy="2949899"/>
          </a:xfrm>
          <a:prstGeom prst="roundRect">
            <a:avLst>
              <a:gd name="adj" fmla="val 12159"/>
            </a:avLst>
          </a:prstGeom>
          <a:gradFill flip="none" rotWithShape="1">
            <a:gsLst>
              <a:gs pos="0">
                <a:srgbClr val="235B4F">
                  <a:alpha val="70000"/>
                </a:srgbClr>
              </a:gs>
              <a:gs pos="72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2445A0EE-96F9-A139-DA6E-1E9C9D73C47D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AB4252FE-0C21-1D62-BE41-80C4FBE115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951435"/>
              </p:ext>
            </p:extLst>
          </p:nvPr>
        </p:nvGraphicFramePr>
        <p:xfrm>
          <a:off x="197134" y="1224870"/>
          <a:ext cx="6417945" cy="3693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9316">
                  <a:extLst>
                    <a:ext uri="{9D8B030D-6E8A-4147-A177-3AD203B41FA5}">
                      <a16:colId xmlns:a16="http://schemas.microsoft.com/office/drawing/2014/main" val="1476343786"/>
                    </a:ext>
                  </a:extLst>
                </a:gridCol>
                <a:gridCol w="1164438">
                  <a:extLst>
                    <a:ext uri="{9D8B030D-6E8A-4147-A177-3AD203B41FA5}">
                      <a16:colId xmlns:a16="http://schemas.microsoft.com/office/drawing/2014/main" val="599503582"/>
                    </a:ext>
                  </a:extLst>
                </a:gridCol>
                <a:gridCol w="3114191">
                  <a:extLst>
                    <a:ext uri="{9D8B030D-6E8A-4147-A177-3AD203B41FA5}">
                      <a16:colId xmlns:a16="http://schemas.microsoft.com/office/drawing/2014/main" val="1784223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s-MX" sz="1400" b="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Millones de pesos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MX" sz="1400" b="0" i="0" kern="1200" dirty="0">
                        <a:solidFill>
                          <a:srgbClr val="B38E5D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4985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Presupuesto Aprobado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584.87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b="0" kern="1200" dirty="0">
                          <a:solidFill>
                            <a:srgbClr val="B38E5D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Programa de Arrendamiento Inmobiliario</a:t>
                      </a:r>
                      <a:endParaRPr lang="es-MX" sz="1400" b="0" i="0" kern="1200" dirty="0">
                        <a:solidFill>
                          <a:srgbClr val="B38E5D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98760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Presupuesto Modificado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541.78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kern="1200" dirty="0">
                          <a:solidFill>
                            <a:srgbClr val="B38E5D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Reducción de $ 43 mdp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5380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Presupuesto Comprometido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199.63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kern="1200" dirty="0">
                          <a:solidFill>
                            <a:srgbClr val="B38E5D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Arrendamiento de Agosto a Diciembre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7357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Presupuesto Ejercido </a:t>
                      </a:r>
                      <a:r>
                        <a:rPr lang="es-MX" sz="800" b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1_/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306.92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kern="1200" dirty="0">
                          <a:solidFill>
                            <a:srgbClr val="B38E5D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Arrendamiento de Enero a Julio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7782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kern="1200" dirty="0">
                          <a:solidFill>
                            <a:schemeClr val="tx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Economías por Cancelaciones </a:t>
                      </a:r>
                      <a:endParaRPr lang="es-MX" sz="800" b="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10.98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kern="1200" dirty="0">
                          <a:solidFill>
                            <a:srgbClr val="B38E5D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Programa IMSS Bienestar $21.4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9741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kern="1200" dirty="0">
                          <a:solidFill>
                            <a:schemeClr val="tx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Recurso por Asignar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24.25</a:t>
                      </a:r>
                    </a:p>
                    <a:p>
                      <a:pPr algn="ctr"/>
                      <a:endParaRPr lang="es-MX" sz="1400" b="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kern="1200" dirty="0">
                          <a:solidFill>
                            <a:srgbClr val="B38E5D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Nuevos Arrendamientos, Sustituciones e incrementos en proceso.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0877589"/>
                  </a:ext>
                </a:extLst>
              </a:tr>
            </a:tbl>
          </a:graphicData>
        </a:graphic>
      </p:graphicFrame>
      <p:sp>
        <p:nvSpPr>
          <p:cNvPr id="3" name="Título 2">
            <a:extLst>
              <a:ext uri="{FF2B5EF4-FFF2-40B4-BE49-F238E27FC236}">
                <a16:creationId xmlns:a16="http://schemas.microsoft.com/office/drawing/2014/main" id="{DAE048E3-BDF8-ED6F-84CD-1E4E2F59DA02}"/>
              </a:ext>
            </a:extLst>
          </p:cNvPr>
          <p:cNvSpPr txBox="1">
            <a:spLocks/>
          </p:cNvSpPr>
          <p:nvPr/>
        </p:nvSpPr>
        <p:spPr>
          <a:xfrm>
            <a:off x="409575" y="309052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Presupuesto de Arrendamiento Inmobiliario </a:t>
            </a:r>
          </a:p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IMSS-Arrendatario 2026</a:t>
            </a:r>
            <a:br>
              <a:rPr lang="es-MX" sz="2400" b="1" dirty="0">
                <a:solidFill>
                  <a:srgbClr val="285C4D"/>
                </a:solidFill>
                <a:latin typeface="Nort sans"/>
              </a:rPr>
            </a:br>
            <a:endParaRPr lang="es-MX" sz="2400" b="1" dirty="0">
              <a:solidFill>
                <a:srgbClr val="285C4D"/>
              </a:solidFill>
              <a:latin typeface="Nort sans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3C7574EE-AEC8-717B-2D18-912581B121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86429"/>
              </p:ext>
            </p:extLst>
          </p:nvPr>
        </p:nvGraphicFramePr>
        <p:xfrm>
          <a:off x="7082897" y="1801676"/>
          <a:ext cx="5003822" cy="1806321"/>
        </p:xfrm>
        <a:graphic>
          <a:graphicData uri="http://schemas.openxmlformats.org/drawingml/2006/table">
            <a:tbl>
              <a:tblPr/>
              <a:tblGrid>
                <a:gridCol w="2211685">
                  <a:extLst>
                    <a:ext uri="{9D8B030D-6E8A-4147-A177-3AD203B41FA5}">
                      <a16:colId xmlns:a16="http://schemas.microsoft.com/office/drawing/2014/main" val="1218068432"/>
                    </a:ext>
                  </a:extLst>
                </a:gridCol>
                <a:gridCol w="1103809">
                  <a:extLst>
                    <a:ext uri="{9D8B030D-6E8A-4147-A177-3AD203B41FA5}">
                      <a16:colId xmlns:a16="http://schemas.microsoft.com/office/drawing/2014/main" val="2224966488"/>
                    </a:ext>
                  </a:extLst>
                </a:gridCol>
                <a:gridCol w="888228">
                  <a:extLst>
                    <a:ext uri="{9D8B030D-6E8A-4147-A177-3AD203B41FA5}">
                      <a16:colId xmlns:a16="http://schemas.microsoft.com/office/drawing/2014/main" val="703564800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1049883564"/>
                    </a:ext>
                  </a:extLst>
                </a:gridCol>
              </a:tblGrid>
              <a:tr h="4838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+mn-cs"/>
                        </a:rPr>
                        <a:t>Figura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B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Alcanzado</a:t>
                      </a:r>
                      <a:b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</a:br>
                      <a: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B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Aprobadas</a:t>
                      </a:r>
                    </a:p>
                    <a:p>
                      <a:pPr algn="ctr" rtl="0" fontAlgn="ctr">
                        <a:buNone/>
                      </a:pPr>
                      <a: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HCT</a:t>
                      </a:r>
                      <a:b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</a:br>
                      <a: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B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Alcanzado 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1760199"/>
                  </a:ext>
                </a:extLst>
              </a:tr>
              <a:tr h="20802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Total de Inmuebles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271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304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261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1839927"/>
                  </a:ext>
                </a:extLst>
              </a:tr>
              <a:tr h="2080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Renovación sin incremento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214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139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224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0632826"/>
                  </a:ext>
                </a:extLst>
              </a:tr>
              <a:tr h="2080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Renovación con incremento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28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83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25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5905005"/>
                  </a:ext>
                </a:extLst>
              </a:tr>
              <a:tr h="2080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Sustitución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9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50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7448020"/>
                  </a:ext>
                </a:extLst>
              </a:tr>
              <a:tr h="2080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Cancelación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12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10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6186676"/>
                  </a:ext>
                </a:extLst>
              </a:tr>
              <a:tr h="2080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Nuevo Arrendamiento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8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29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8334105"/>
                  </a:ext>
                </a:extLst>
              </a:tr>
            </a:tbl>
          </a:graphicData>
        </a:graphic>
      </p:graphicFrame>
      <p:sp>
        <p:nvSpPr>
          <p:cNvPr id="6" name="Google Shape;79;p8">
            <a:extLst>
              <a:ext uri="{FF2B5EF4-FFF2-40B4-BE49-F238E27FC236}">
                <a16:creationId xmlns:a16="http://schemas.microsoft.com/office/drawing/2014/main" id="{664F4BDB-65C7-FDC6-019C-992594C04F29}"/>
              </a:ext>
            </a:extLst>
          </p:cNvPr>
          <p:cNvSpPr txBox="1"/>
          <p:nvPr/>
        </p:nvSpPr>
        <p:spPr>
          <a:xfrm>
            <a:off x="7625669" y="1221048"/>
            <a:ext cx="411191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1" dirty="0">
                <a:solidFill>
                  <a:srgbClr val="886940"/>
                </a:solidFill>
                <a:latin typeface="Noto Sans"/>
                <a:ea typeface="Noto Sans"/>
                <a:cs typeface="Noto Sans"/>
                <a:sym typeface="Noto Sans"/>
              </a:rPr>
              <a:t>Figuras de Contratación 2026 Aprobadas por el HCT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MX" sz="1600" dirty="0">
              <a:solidFill>
                <a:srgbClr val="8869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9;p8">
            <a:extLst>
              <a:ext uri="{FF2B5EF4-FFF2-40B4-BE49-F238E27FC236}">
                <a16:creationId xmlns:a16="http://schemas.microsoft.com/office/drawing/2014/main" id="{500E82BC-D70A-7391-7F47-39AC61051F84}"/>
              </a:ext>
            </a:extLst>
          </p:cNvPr>
          <p:cNvSpPr txBox="1"/>
          <p:nvPr/>
        </p:nvSpPr>
        <p:spPr>
          <a:xfrm>
            <a:off x="1542655" y="5086073"/>
            <a:ext cx="2868925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000" b="1" dirty="0">
                <a:latin typeface="Noto Sans"/>
                <a:ea typeface="Noto Sans"/>
                <a:cs typeface="Noto Sans"/>
                <a:sym typeface="Noto Sans"/>
              </a:rPr>
              <a:t> Datos obtenidos del FINAT al 7-sep-2026.</a:t>
            </a:r>
            <a:endParaRPr lang="es-MX" sz="10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C75686E-F69D-1124-BCB0-F0AED1FF5212}"/>
              </a:ext>
            </a:extLst>
          </p:cNvPr>
          <p:cNvSpPr txBox="1"/>
          <p:nvPr/>
        </p:nvSpPr>
        <p:spPr>
          <a:xfrm>
            <a:off x="6927415" y="3701078"/>
            <a:ext cx="51310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Comprometido Anual Programa IMSS Bienestar $10.42 mdp</a:t>
            </a:r>
          </a:p>
          <a:p>
            <a:endParaRPr lang="es-MX" sz="1200" i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s-MX" sz="12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Ejercicio Recurso por Asignar: Oficinas Administrativas Nivel Central, Almacen Chihuahua, Subdelegación Colima y Chetumal, Sub Almacen de NL, Bodega de Bienes Embargados de Hidalgo y Nayarit; así como incrementos en proceso.</a:t>
            </a:r>
          </a:p>
          <a:p>
            <a:endParaRPr lang="es-MX" sz="1200" i="1" dirty="0"/>
          </a:p>
        </p:txBody>
      </p:sp>
    </p:spTree>
    <p:extLst>
      <p:ext uri="{BB962C8B-B14F-4D97-AF65-F5344CB8AC3E}">
        <p14:creationId xmlns:p14="http://schemas.microsoft.com/office/powerpoint/2010/main" val="1136846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3 Tabla">
            <a:extLst>
              <a:ext uri="{FF2B5EF4-FFF2-40B4-BE49-F238E27FC236}">
                <a16:creationId xmlns:a16="http://schemas.microsoft.com/office/drawing/2014/main" id="{3161AC65-89DF-F5E7-5288-734102F120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031881"/>
              </p:ext>
            </p:extLst>
          </p:nvPr>
        </p:nvGraphicFramePr>
        <p:xfrm>
          <a:off x="240027" y="1155716"/>
          <a:ext cx="11711943" cy="4767766"/>
        </p:xfrm>
        <a:graphic>
          <a:graphicData uri="http://schemas.openxmlformats.org/drawingml/2006/table">
            <a:tbl>
              <a:tblPr/>
              <a:tblGrid>
                <a:gridCol w="8543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00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0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80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89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24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24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4507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652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6523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507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78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6523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6523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63163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61813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618135">
                  <a:extLst>
                    <a:ext uri="{9D8B030D-6E8A-4147-A177-3AD203B41FA5}">
                      <a16:colId xmlns:a16="http://schemas.microsoft.com/office/drawing/2014/main" val="1085993942"/>
                    </a:ext>
                  </a:extLst>
                </a:gridCol>
                <a:gridCol w="618135">
                  <a:extLst>
                    <a:ext uri="{9D8B030D-6E8A-4147-A177-3AD203B41FA5}">
                      <a16:colId xmlns:a16="http://schemas.microsoft.com/office/drawing/2014/main" val="1789276231"/>
                    </a:ext>
                  </a:extLst>
                </a:gridCol>
              </a:tblGrid>
              <a:tr h="451411">
                <a:tc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695" marR="1695" marT="169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MX" sz="75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Unidades de Prestaciones Económicas y Sociales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5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Unidades de Incorporación y Recaudación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>
                        <a:alpha val="50196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MX" sz="75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Unidades Administrativas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MX" sz="75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Servicios Generales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75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Unidades de Atención Médica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695" marR="1695" marT="169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695" marR="1695" marT="169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8086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Órgano de Operación Administrativa Desconcentrada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Deportiva/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  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Guardería 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de Seguridad Social/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Delegacionales/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Casas Delegados/</a:t>
                      </a:r>
                      <a:b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Terreno/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Centros de Capacitación/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Almacenes/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Bodegas/Archivo 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Bodegas de Bienes Embargados/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Consultorios Médicos y o Puestos de Enfermería/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Unidades de Medicina Familiar/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 Inmuebles Arrendados/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Renta Mensual</a:t>
                      </a:r>
                    </a:p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 IVA</a:t>
                      </a:r>
                    </a:p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(</a:t>
                      </a:r>
                      <a:r>
                        <a:rPr lang="es-MX" sz="8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mdp</a:t>
                      </a: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)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Renta Anual</a:t>
                      </a:r>
                    </a:p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 IVA</a:t>
                      </a:r>
                    </a:p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(</a:t>
                      </a:r>
                      <a:r>
                        <a:rPr lang="es-MX" sz="8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mdp</a:t>
                      </a: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)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AGUASCALIENTES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1.13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13.54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2137.61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256.00 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630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8944.45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2160.67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14,128.73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BAJA CALIFORNIA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0.34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4.12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2468.65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2,468.65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BAJA CALIFORNIA SUR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0.47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5.64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258.84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1898.4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929.05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573.72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3,660.01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CAMPECHE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0.01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0.17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121.43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121.43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COAHUILA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1.92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23.1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4087.54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5913.85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6000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1926.4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1268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19,195.79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COLIMA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0.22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2.60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1034.5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341.51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258.66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336.36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859.99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2,831.02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0.29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3.53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42004.9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1925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1179.64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880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592.4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46,581.94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0.96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11.56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3113.94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3586.54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5953.32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1921.82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2006.75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16,582.37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NIVEL CENTRAL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FF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FF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FF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FF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FF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FF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FF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FF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FF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10.61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127.36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FF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FF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FF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FF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27362.32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FF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FF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FF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FF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FF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FF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FF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27,362.32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1.60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1917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759.58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2000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1950.88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5864.5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4362.59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1373.05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3008.46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19,319.06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GUANAJUATO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0.68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8.16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3309.82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2060.56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1264.35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2753.92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2390.48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11,779.13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GUERRERO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0.05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0.61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468.79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846.8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1,315.59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HIDALGO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1.56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18.66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303.12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5898.63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7235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13,436.75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3.04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36.44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9445.9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22961.4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312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747.23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1383.53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8767.02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43,617.08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3" name="Título 2">
            <a:extLst>
              <a:ext uri="{FF2B5EF4-FFF2-40B4-BE49-F238E27FC236}">
                <a16:creationId xmlns:a16="http://schemas.microsoft.com/office/drawing/2014/main" id="{676ED3DF-50D8-D74C-36E1-82E42EA16F44}"/>
              </a:ext>
            </a:extLst>
          </p:cNvPr>
          <p:cNvSpPr txBox="1">
            <a:spLocks/>
          </p:cNvSpPr>
          <p:nvPr/>
        </p:nvSpPr>
        <p:spPr>
          <a:xfrm>
            <a:off x="2698725" y="767019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latin typeface="Nort sans"/>
              </a:rPr>
              <a:t>Inmuebles Arrendados por Tipo de Servicios</a:t>
            </a: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903FAF0B-C2DB-2032-A7DD-3196A5CAFEC0}"/>
              </a:ext>
            </a:extLst>
          </p:cNvPr>
          <p:cNvSpPr txBox="1">
            <a:spLocks/>
          </p:cNvSpPr>
          <p:nvPr/>
        </p:nvSpPr>
        <p:spPr>
          <a:xfrm>
            <a:off x="409575" y="309052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00774B21-FDBA-CE85-BAD8-E9B7815C9C2C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8847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0A5BA-6716-3D00-74E4-AC0657CA2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A7AD5BFF-E692-BB13-6B9A-7228F7B3F47A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graphicFrame>
        <p:nvGraphicFramePr>
          <p:cNvPr id="2" name="3 Tabla">
            <a:extLst>
              <a:ext uri="{FF2B5EF4-FFF2-40B4-BE49-F238E27FC236}">
                <a16:creationId xmlns:a16="http://schemas.microsoft.com/office/drawing/2014/main" id="{7E529BE9-77C4-FE68-17C4-4B4FFD7C16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3368195"/>
              </p:ext>
            </p:extLst>
          </p:nvPr>
        </p:nvGraphicFramePr>
        <p:xfrm>
          <a:off x="240027" y="1239367"/>
          <a:ext cx="11711943" cy="4513852"/>
        </p:xfrm>
        <a:graphic>
          <a:graphicData uri="http://schemas.openxmlformats.org/drawingml/2006/table">
            <a:tbl>
              <a:tblPr/>
              <a:tblGrid>
                <a:gridCol w="8543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00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0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80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89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24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24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4507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652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6523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507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78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6523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6523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63163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61813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618135">
                  <a:extLst>
                    <a:ext uri="{9D8B030D-6E8A-4147-A177-3AD203B41FA5}">
                      <a16:colId xmlns:a16="http://schemas.microsoft.com/office/drawing/2014/main" val="1085993942"/>
                    </a:ext>
                  </a:extLst>
                </a:gridCol>
                <a:gridCol w="618135">
                  <a:extLst>
                    <a:ext uri="{9D8B030D-6E8A-4147-A177-3AD203B41FA5}">
                      <a16:colId xmlns:a16="http://schemas.microsoft.com/office/drawing/2014/main" val="1789276231"/>
                    </a:ext>
                  </a:extLst>
                </a:gridCol>
              </a:tblGrid>
              <a:tr h="478597">
                <a:tc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695" marR="1695" marT="169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MX" sz="75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Unidades de Prestaciones Económicas y Sociales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5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Unidades de Incorporación y Recaudación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>
                        <a:alpha val="50196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MX" sz="75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Unidades Administrativas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MX" sz="75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Servicios Generales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75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Unidades de Atención Médica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695" marR="1695" marT="169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695" marR="1695" marT="169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8086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Órgano de Operación Administrativa Desconcentrada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Deportiva/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  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Guardería 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de Seguridad Social/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Delegacionales/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Casas Delegados/</a:t>
                      </a:r>
                      <a:b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Terreno/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Centros de Capacitación/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Almacenes/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Bodegas/Archivo 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Bodegas de Bienes Embargados/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Consultorios Médicos y o Puestos de Enfermería/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Unidades de Medicina Familiar/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 Inmuebles Arrendados/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Renta Mensual</a:t>
                      </a:r>
                    </a:p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 IVA</a:t>
                      </a:r>
                    </a:p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(</a:t>
                      </a:r>
                      <a:r>
                        <a:rPr lang="es-MX" sz="8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mdp</a:t>
                      </a: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)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Renta Anual</a:t>
                      </a:r>
                    </a:p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 IVA</a:t>
                      </a:r>
                    </a:p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(</a:t>
                      </a:r>
                      <a:r>
                        <a:rPr lang="es-MX" sz="8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mdp</a:t>
                      </a: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)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EDO. MEX. OTE.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1.92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23.04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6023.13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6,023.13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EDO. MEX. PTE.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1.56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18.71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480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3087.95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1441.1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1158.69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770.24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7,124.98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MICHOACAN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0.39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4.69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1123.2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1459.79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3104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2100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7,786.99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MORELOS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0.02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0.24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317.15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317.15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NAYARIT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0.09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1.07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394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900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1,294.00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NUEVO LEON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0.23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2.72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882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2175.5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3,154.50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1.14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13.73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3942.18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1348.49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720.36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3898.15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2200.96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153.64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2100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402.87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14,766.65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0.39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4.73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4305.2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417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1234.98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1118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3861.8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10,936.98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QUERETARO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0.66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7.96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712.61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448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1112.76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481.76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1218.89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3,974.02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QUINTANA ROO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0.44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5.27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1225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490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1427.01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331.51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3,473.52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SAN LUIS POTOSI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0.07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0.80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826.48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333.41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246.7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1,406.59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1.01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12.08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480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6848.63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13.16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1496.13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745.38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856.2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723.41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11,291.91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  <p:sp>
        <p:nvSpPr>
          <p:cNvPr id="3" name="Título 2">
            <a:extLst>
              <a:ext uri="{FF2B5EF4-FFF2-40B4-BE49-F238E27FC236}">
                <a16:creationId xmlns:a16="http://schemas.microsoft.com/office/drawing/2014/main" id="{1C74596E-F87B-051A-F8EC-77A5BA9BA7C6}"/>
              </a:ext>
            </a:extLst>
          </p:cNvPr>
          <p:cNvSpPr txBox="1">
            <a:spLocks/>
          </p:cNvSpPr>
          <p:nvPr/>
        </p:nvSpPr>
        <p:spPr>
          <a:xfrm>
            <a:off x="2698725" y="774209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latin typeface="Nort sans"/>
              </a:rPr>
              <a:t>Inmuebles Arrendados por Tipo de Servicios</a:t>
            </a: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87B0CFD6-3889-5F64-7BF4-78144103C4B3}"/>
              </a:ext>
            </a:extLst>
          </p:cNvPr>
          <p:cNvSpPr txBox="1">
            <a:spLocks/>
          </p:cNvSpPr>
          <p:nvPr/>
        </p:nvSpPr>
        <p:spPr>
          <a:xfrm>
            <a:off x="409575" y="309052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</p:spTree>
    <p:extLst>
      <p:ext uri="{BB962C8B-B14F-4D97-AF65-F5344CB8AC3E}">
        <p14:creationId xmlns:p14="http://schemas.microsoft.com/office/powerpoint/2010/main" val="3564257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25FD2-A0FF-3374-A091-D00CABB21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160C889D-2492-4FA3-0F1F-3A781CFE4DA6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graphicFrame>
        <p:nvGraphicFramePr>
          <p:cNvPr id="2" name="3 Tabla">
            <a:extLst>
              <a:ext uri="{FF2B5EF4-FFF2-40B4-BE49-F238E27FC236}">
                <a16:creationId xmlns:a16="http://schemas.microsoft.com/office/drawing/2014/main" id="{EB94BDFE-50D8-FB4B-3203-374C439C8D5A}"/>
              </a:ext>
            </a:extLst>
          </p:cNvPr>
          <p:cNvGraphicFramePr>
            <a:graphicFrameLocks noGrp="1"/>
          </p:cNvGraphicFramePr>
          <p:nvPr/>
        </p:nvGraphicFramePr>
        <p:xfrm>
          <a:off x="240027" y="1239367"/>
          <a:ext cx="11711943" cy="4513852"/>
        </p:xfrm>
        <a:graphic>
          <a:graphicData uri="http://schemas.openxmlformats.org/drawingml/2006/table">
            <a:tbl>
              <a:tblPr/>
              <a:tblGrid>
                <a:gridCol w="8543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00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0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80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89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24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24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4507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652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6523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507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78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6523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6523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63163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61813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618135">
                  <a:extLst>
                    <a:ext uri="{9D8B030D-6E8A-4147-A177-3AD203B41FA5}">
                      <a16:colId xmlns:a16="http://schemas.microsoft.com/office/drawing/2014/main" val="1085993942"/>
                    </a:ext>
                  </a:extLst>
                </a:gridCol>
                <a:gridCol w="618135">
                  <a:extLst>
                    <a:ext uri="{9D8B030D-6E8A-4147-A177-3AD203B41FA5}">
                      <a16:colId xmlns:a16="http://schemas.microsoft.com/office/drawing/2014/main" val="1789276231"/>
                    </a:ext>
                  </a:extLst>
                </a:gridCol>
              </a:tblGrid>
              <a:tr h="478597">
                <a:tc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695" marR="1695" marT="169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MX" sz="75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Unidades de Prestaciones Económicas y Sociales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5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Unidades de Incorporación y Recaudación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>
                        <a:alpha val="50196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MX" sz="75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Unidades Administrativas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MX" sz="75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Servicios Generales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75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Unidades de Atención Médica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695" marR="1695" marT="169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695" marR="1695" marT="169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8086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Órgano de Operación Administrativa Desconcentrada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Deportiva/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  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Guardería 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de Seguridad Social/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Delegacionales/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Casas Delegados/</a:t>
                      </a:r>
                      <a:b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Terreno/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Centros de Capacitación/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Almacenes/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Bodegas/Archivo 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Bodegas de Bienes Embargados/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Consultorios Médicos y o Puestos de Enfermería/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Unidades de Medicina Familiar/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 Inmuebles Arrendados/</a:t>
                      </a:r>
                      <a:b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Renta Mensual</a:t>
                      </a:r>
                    </a:p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 IVA</a:t>
                      </a:r>
                    </a:p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(</a:t>
                      </a:r>
                      <a:r>
                        <a:rPr lang="es-MX" sz="8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mdp</a:t>
                      </a: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)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Renta Anual</a:t>
                      </a:r>
                    </a:p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 IVA</a:t>
                      </a:r>
                    </a:p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(</a:t>
                      </a:r>
                      <a:r>
                        <a:rPr lang="es-MX" sz="8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mdp</a:t>
                      </a: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)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EDO. MEX. OTE.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1.92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23.04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6023.13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6,023.13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EDO. MEX. PTE.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1.56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18.71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480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3087.95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1441.1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1158.69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770.24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7,124.98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MICHOACAN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0.39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4.69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1123.2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1459.79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3104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2100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7,786.99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MORELOS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0.02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0.24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317.15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317.15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NAYARIT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0.09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1.07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394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900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1,294.00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NUEVO LEON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0.23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2.72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882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2175.5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3,154.50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1.14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13.73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3942.18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1348.49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720.36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3898.15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2200.96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153.64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2100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402.87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14,766.65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0.39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4.73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4305.2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417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1234.98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1118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3861.8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10,936.98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QUERETARO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0.66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7.96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712.61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448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1112.76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481.76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1218.89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3,974.02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QUINTANA ROO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0.44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5.27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1225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490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1427.01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331.51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3,473.52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SAN LUIS POTOSI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0.07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0.80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826.48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333.41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246.7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1,406.59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1.01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12.08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480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6848.63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13.16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1496.13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745.38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856.2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723.41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11,291.91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  <p:sp>
        <p:nvSpPr>
          <p:cNvPr id="3" name="Título 2">
            <a:extLst>
              <a:ext uri="{FF2B5EF4-FFF2-40B4-BE49-F238E27FC236}">
                <a16:creationId xmlns:a16="http://schemas.microsoft.com/office/drawing/2014/main" id="{C661B2F3-B351-414B-A643-59BC2A6DBAF9}"/>
              </a:ext>
            </a:extLst>
          </p:cNvPr>
          <p:cNvSpPr txBox="1">
            <a:spLocks/>
          </p:cNvSpPr>
          <p:nvPr/>
        </p:nvSpPr>
        <p:spPr>
          <a:xfrm>
            <a:off x="2698725" y="774209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latin typeface="Nort sans"/>
              </a:rPr>
              <a:t>Inmuebles Arrendados por Tipo de Servicios</a:t>
            </a: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07A03199-3A38-56A6-C584-C241D1A238CB}"/>
              </a:ext>
            </a:extLst>
          </p:cNvPr>
          <p:cNvSpPr txBox="1">
            <a:spLocks/>
          </p:cNvSpPr>
          <p:nvPr/>
        </p:nvSpPr>
        <p:spPr>
          <a:xfrm>
            <a:off x="409575" y="309052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</p:spTree>
    <p:extLst>
      <p:ext uri="{BB962C8B-B14F-4D97-AF65-F5344CB8AC3E}">
        <p14:creationId xmlns:p14="http://schemas.microsoft.com/office/powerpoint/2010/main" val="3220731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7436B-18F9-089A-66AA-050CB6BE6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77848A4C-DEEA-8BAB-E638-A904B0C45296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7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84081F74-CC7D-942C-AC97-3F79DE15D39F}"/>
              </a:ext>
            </a:extLst>
          </p:cNvPr>
          <p:cNvSpPr txBox="1">
            <a:spLocks/>
          </p:cNvSpPr>
          <p:nvPr/>
        </p:nvSpPr>
        <p:spPr>
          <a:xfrm>
            <a:off x="438150" y="132493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857BD782-48AD-A095-3F5C-0098F6945F5A}"/>
              </a:ext>
            </a:extLst>
          </p:cNvPr>
          <p:cNvSpPr txBox="1">
            <a:spLocks/>
          </p:cNvSpPr>
          <p:nvPr/>
        </p:nvSpPr>
        <p:spPr>
          <a:xfrm>
            <a:off x="3205162" y="691054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con Incremento (1/3)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A6CFE9FA-C4AF-6FDF-6169-DD0DFD376C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6655571"/>
              </p:ext>
            </p:extLst>
          </p:nvPr>
        </p:nvGraphicFramePr>
        <p:xfrm>
          <a:off x="579949" y="1054099"/>
          <a:ext cx="11189687" cy="4728952"/>
        </p:xfrm>
        <a:graphic>
          <a:graphicData uri="http://schemas.openxmlformats.org/drawingml/2006/table">
            <a:tbl>
              <a:tblPr/>
              <a:tblGrid>
                <a:gridCol w="298630">
                  <a:extLst>
                    <a:ext uri="{9D8B030D-6E8A-4147-A177-3AD203B41FA5}">
                      <a16:colId xmlns:a16="http://schemas.microsoft.com/office/drawing/2014/main" val="3861449412"/>
                    </a:ext>
                  </a:extLst>
                </a:gridCol>
                <a:gridCol w="1146741">
                  <a:extLst>
                    <a:ext uri="{9D8B030D-6E8A-4147-A177-3AD203B41FA5}">
                      <a16:colId xmlns:a16="http://schemas.microsoft.com/office/drawing/2014/main" val="3483561664"/>
                    </a:ext>
                  </a:extLst>
                </a:gridCol>
                <a:gridCol w="2916128">
                  <a:extLst>
                    <a:ext uri="{9D8B030D-6E8A-4147-A177-3AD203B41FA5}">
                      <a16:colId xmlns:a16="http://schemas.microsoft.com/office/drawing/2014/main" val="3301401832"/>
                    </a:ext>
                  </a:extLst>
                </a:gridCol>
                <a:gridCol w="1367727">
                  <a:extLst>
                    <a:ext uri="{9D8B030D-6E8A-4147-A177-3AD203B41FA5}">
                      <a16:colId xmlns:a16="http://schemas.microsoft.com/office/drawing/2014/main" val="3889352194"/>
                    </a:ext>
                  </a:extLst>
                </a:gridCol>
                <a:gridCol w="591288">
                  <a:extLst>
                    <a:ext uri="{9D8B030D-6E8A-4147-A177-3AD203B41FA5}">
                      <a16:colId xmlns:a16="http://schemas.microsoft.com/office/drawing/2014/main" val="477630928"/>
                    </a:ext>
                  </a:extLst>
                </a:gridCol>
                <a:gridCol w="1039235">
                  <a:extLst>
                    <a:ext uri="{9D8B030D-6E8A-4147-A177-3AD203B41FA5}">
                      <a16:colId xmlns:a16="http://schemas.microsoft.com/office/drawing/2014/main" val="1427955497"/>
                    </a:ext>
                  </a:extLst>
                </a:gridCol>
                <a:gridCol w="842138">
                  <a:extLst>
                    <a:ext uri="{9D8B030D-6E8A-4147-A177-3AD203B41FA5}">
                      <a16:colId xmlns:a16="http://schemas.microsoft.com/office/drawing/2014/main" val="2744418259"/>
                    </a:ext>
                  </a:extLst>
                </a:gridCol>
                <a:gridCol w="1039235">
                  <a:extLst>
                    <a:ext uri="{9D8B030D-6E8A-4147-A177-3AD203B41FA5}">
                      <a16:colId xmlns:a16="http://schemas.microsoft.com/office/drawing/2014/main" val="596490471"/>
                    </a:ext>
                  </a:extLst>
                </a:gridCol>
                <a:gridCol w="1948565">
                  <a:extLst>
                    <a:ext uri="{9D8B030D-6E8A-4147-A177-3AD203B41FA5}">
                      <a16:colId xmlns:a16="http://schemas.microsoft.com/office/drawing/2014/main" val="1832376822"/>
                    </a:ext>
                  </a:extLst>
                </a:gridCol>
              </a:tblGrid>
              <a:tr h="1654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renta mensual sin IVA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Porcentaje de incremento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con incremento sin IVA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Observaciones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121550"/>
                  </a:ext>
                </a:extLst>
              </a:tr>
              <a:tr h="1861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Baja California Sur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Ignacio Allende No. 1135, esquina Félix Ortega y Marcelo Rubio Ruíz, Colonia Centro, C.P. 23000, La Paz, Baja California Sur.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 de Rehabilitación y  Medicina Física y Centro de Capacitación y Calidad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573.75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$28,665.00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30.00%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$37,264.50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40 del 05 de enero de 2026, a partir del 1 de enero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7389281"/>
                  </a:ext>
                </a:extLst>
              </a:tr>
              <a:tr h="1861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Michoacán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Francisco I. Madero Poniente </a:t>
                      </a:r>
                      <a:r>
                        <a:rPr lang="es-MX" sz="900" b="0" i="0" u="none" strike="noStrike" dirty="0" err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N°</a:t>
                      </a: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14,003, Colonia </a:t>
                      </a:r>
                      <a:r>
                        <a:rPr lang="es-MX" sz="900" b="0" i="0" u="none" strike="noStrike" dirty="0" err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Tacícuaro</a:t>
                      </a: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, C.P. 58332, </a:t>
                      </a:r>
                      <a:r>
                        <a:rPr lang="es-MX" sz="900" b="0" i="0" u="none" strike="noStrike" dirty="0" err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Tacícuaro</a:t>
                      </a: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, Michoacán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 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$55,000.00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$63,550.00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41 del 05 de enero de 2026, a partir del 1 de enero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9098765"/>
                  </a:ext>
                </a:extLst>
              </a:tr>
              <a:tr h="1861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J. Jesús González Ortega No.367, Barrio de la Pila, C.P. 99104, Sombrerete, Zacatecas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215.06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$12,155.00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29.00%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$15,732.22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39 del 05 de enero de 2026, a partir del 1 de enero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1877256"/>
                  </a:ext>
                </a:extLst>
              </a:tr>
              <a:tr h="1861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Baja California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Boulevard Lázaro Cárdenas No. 2209-C, Colonia Plutarco Elías Calles, Delegación González Ortega C.P 21379, Mexicali, Baja California.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2,468.65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$296,238.00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$330,000.00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42 del 05 de enero de 2026, a partir del 1 de enero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7339069"/>
                  </a:ext>
                </a:extLst>
              </a:tr>
              <a:tr h="1861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Norte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Azueta No. 207, Colonia Centro, C.P. 91000, Xalapa, Veracruz Norte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No. 54 IMSS-SNTSS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1,100.00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$47,300.00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$52,030.00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38 del 05 de enero de 2026, a partir del 1 de enero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9989368"/>
                  </a:ext>
                </a:extLst>
              </a:tr>
              <a:tr h="14481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Nivel Central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Tiburcio Montiel No. 15, Colonia San Miguel Chapultepec, C.P. 11850, Alcaldía Miguel Hidalgo, Ciudad de México, Nivel Central.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6,722.88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$1,564,052.30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$1,876,862.76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a partir del 1 de enero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4376394"/>
                  </a:ext>
                </a:extLst>
              </a:tr>
              <a:tr h="20674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Nuevo León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Capitán Alfonso de León No. 002, Colonia Centro, C.P. 67500, Montemorelos, Nuevo León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 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673.75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$49,232.40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$59,078.88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4082 del 30 de marzo de 2026, a partir del 1 de abril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8139689"/>
                  </a:ext>
                </a:extLst>
              </a:tr>
              <a:tr h="20674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D.F. Sur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Calzada de la Viga No. 1174, oficinas con local comercial en p.b., pisos 1, 2, 3 y fracción del 4, torres By C, Colonia El Triunfo, Alcaldía Iztapalapa, C.P. 09430, Ciudad de México, D.F. Sur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Delegacionales (Sede)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16,521.56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$4,997,999.03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$5,458,814.54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4081 del 30 de marzo de 2026, a partir del 1 de abril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114256"/>
                  </a:ext>
                </a:extLst>
              </a:tr>
              <a:tr h="596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Brisa y Sol No. 901, Fraccionamiento Comercial 2000, C.P. 87099, Ciudad Victoria, Tamaulipas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2,179.30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$43,836.00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105.00%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$90,000.00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4083 del 30 de marzo de 2026, a partir del 1 de abril de 2026. Convenio modificatorio 001/2026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37753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8883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0F91E-3FF1-6A71-A7F3-A2841E6FE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F08CFE78-76F1-B4D5-43DC-7C47B7440778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4E533FEA-F0EA-E9F3-4DF3-48DC6E6ACF77}"/>
              </a:ext>
            </a:extLst>
          </p:cNvPr>
          <p:cNvSpPr txBox="1">
            <a:spLocks/>
          </p:cNvSpPr>
          <p:nvPr/>
        </p:nvSpPr>
        <p:spPr>
          <a:xfrm>
            <a:off x="438150" y="132493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FF122DAE-5475-9AF3-4547-0E8BA817E37B}"/>
              </a:ext>
            </a:extLst>
          </p:cNvPr>
          <p:cNvSpPr txBox="1">
            <a:spLocks/>
          </p:cNvSpPr>
          <p:nvPr/>
        </p:nvSpPr>
        <p:spPr>
          <a:xfrm>
            <a:off x="2778100" y="686876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con Incremento (2/3)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A25322C-C05E-EACB-1812-7FEDC82786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9257740"/>
              </p:ext>
            </p:extLst>
          </p:nvPr>
        </p:nvGraphicFramePr>
        <p:xfrm>
          <a:off x="579948" y="1054099"/>
          <a:ext cx="11189687" cy="4684846"/>
        </p:xfrm>
        <a:graphic>
          <a:graphicData uri="http://schemas.openxmlformats.org/drawingml/2006/table">
            <a:tbl>
              <a:tblPr/>
              <a:tblGrid>
                <a:gridCol w="298630">
                  <a:extLst>
                    <a:ext uri="{9D8B030D-6E8A-4147-A177-3AD203B41FA5}">
                      <a16:colId xmlns:a16="http://schemas.microsoft.com/office/drawing/2014/main" val="3861449412"/>
                    </a:ext>
                  </a:extLst>
                </a:gridCol>
                <a:gridCol w="1146741">
                  <a:extLst>
                    <a:ext uri="{9D8B030D-6E8A-4147-A177-3AD203B41FA5}">
                      <a16:colId xmlns:a16="http://schemas.microsoft.com/office/drawing/2014/main" val="3483561664"/>
                    </a:ext>
                  </a:extLst>
                </a:gridCol>
                <a:gridCol w="2916128">
                  <a:extLst>
                    <a:ext uri="{9D8B030D-6E8A-4147-A177-3AD203B41FA5}">
                      <a16:colId xmlns:a16="http://schemas.microsoft.com/office/drawing/2014/main" val="3301401832"/>
                    </a:ext>
                  </a:extLst>
                </a:gridCol>
                <a:gridCol w="1367727">
                  <a:extLst>
                    <a:ext uri="{9D8B030D-6E8A-4147-A177-3AD203B41FA5}">
                      <a16:colId xmlns:a16="http://schemas.microsoft.com/office/drawing/2014/main" val="3889352194"/>
                    </a:ext>
                  </a:extLst>
                </a:gridCol>
                <a:gridCol w="591288">
                  <a:extLst>
                    <a:ext uri="{9D8B030D-6E8A-4147-A177-3AD203B41FA5}">
                      <a16:colId xmlns:a16="http://schemas.microsoft.com/office/drawing/2014/main" val="477630928"/>
                    </a:ext>
                  </a:extLst>
                </a:gridCol>
                <a:gridCol w="1039235">
                  <a:extLst>
                    <a:ext uri="{9D8B030D-6E8A-4147-A177-3AD203B41FA5}">
                      <a16:colId xmlns:a16="http://schemas.microsoft.com/office/drawing/2014/main" val="1427955497"/>
                    </a:ext>
                  </a:extLst>
                </a:gridCol>
                <a:gridCol w="842138">
                  <a:extLst>
                    <a:ext uri="{9D8B030D-6E8A-4147-A177-3AD203B41FA5}">
                      <a16:colId xmlns:a16="http://schemas.microsoft.com/office/drawing/2014/main" val="2744418259"/>
                    </a:ext>
                  </a:extLst>
                </a:gridCol>
                <a:gridCol w="1039235">
                  <a:extLst>
                    <a:ext uri="{9D8B030D-6E8A-4147-A177-3AD203B41FA5}">
                      <a16:colId xmlns:a16="http://schemas.microsoft.com/office/drawing/2014/main" val="596490471"/>
                    </a:ext>
                  </a:extLst>
                </a:gridCol>
                <a:gridCol w="1948565">
                  <a:extLst>
                    <a:ext uri="{9D8B030D-6E8A-4147-A177-3AD203B41FA5}">
                      <a16:colId xmlns:a16="http://schemas.microsoft.com/office/drawing/2014/main" val="1832376822"/>
                    </a:ext>
                  </a:extLst>
                </a:gridCol>
              </a:tblGrid>
              <a:tr h="1654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renta mensual sin IVA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Porcentaje de incremento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con incremento sin IVA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Observaciones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121550"/>
                  </a:ext>
                </a:extLst>
              </a:tr>
              <a:tr h="1861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D.F. Sur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Clavel Norte No. 6, Colonia San Pedro Mártir, C.P. 08400, Alcaldía Tlalpan, D.F. Sur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de Seguridad Social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$91,800.00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$103,458.60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4273 del 01 de abril de 2026, a partir del 1 de abril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9571840"/>
                  </a:ext>
                </a:extLst>
              </a:tr>
              <a:tr h="1861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Segunda de Selenio s/n, Fraccionamiento Ciudad Industrial, C.P. 34078, Durango, Durango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Almacén Delegacional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5,864.50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$322,550.22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$398,987.00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5600 del 30 de abril de 2026, a partir del 01 de mayo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3894010"/>
                  </a:ext>
                </a:extLst>
              </a:tr>
              <a:tr h="1861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Manuel Martínez Tinajero No. 611, Colonia Mascota, C.P. 47860, Ocotlán, Jalisco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No. 169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655.95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$55,000.00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$65,000.00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5601 del 30 de abril de 2026, a partir del 01 de mayo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4346278"/>
                  </a:ext>
                </a:extLst>
              </a:tr>
              <a:tr h="20674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Aguascalientes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Arroyo El Molino No. 301, Casa 163, Condominio Real del Molino, C.P. 20983, Jesús María, Aguascalientes.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Casa Delegado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256.00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$25,000.00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$27,542.50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7158 del 01 de junio de 2026, a partir del 01 de junio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8792464"/>
                  </a:ext>
                </a:extLst>
              </a:tr>
              <a:tr h="20674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Matamoros No. 516, Colonia Centro, C.P. 47650, Tepatitlán, Jalisco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 y Archivo del Hospital General de Zona No. 21. 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312.00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$24,000.00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$25,000.00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8143 del 26 de junio de 2026, a partir del 01 de julio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2066719"/>
                  </a:ext>
                </a:extLst>
              </a:tr>
              <a:tr h="1861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Ignacio Zaragoza No. 956 Sur, esquina Bienestar y Nezahualcóyotl, Avenida Bienestar Locales 4 y 5, C.P. 81200, Los Mochis, Sinaloa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 y Tienda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2,567.02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$250,000.00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$290,000.00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8306 del 01 de julio de 2026, a partir del 01 de julio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4931762"/>
                  </a:ext>
                </a:extLst>
              </a:tr>
              <a:tr h="1861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 Vicente Guerrero No. 875, Colonia La Asunción, C.P. 45550, Tlaquepaque, Jalisco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No. 54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1,565.00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$31,829.20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100.00%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$63,658.00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9796 del 31 de julio de 2026, a partir del 01 de agosto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509171"/>
                  </a:ext>
                </a:extLst>
              </a:tr>
              <a:tr h="1861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1 No. 2415 entre Calles 24 y 26, Colonia La Trinidad Chica, Córdoba, C.P. 94534, Veracruz Sur. 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1,126.65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$225,330.00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$244,866.11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9757 del 30 de julio de 2026, a partir del 01 de agosto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499891"/>
                  </a:ext>
                </a:extLst>
              </a:tr>
              <a:tr h="20674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Revolución No. 5, Colonia Centro, Tlatlauquitepec, C.P. 73900, Puebla, Puebla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No. 46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242.77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$7,048.00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63.00%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$11,500.00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8147 del 26 de junio de 2026, a partir del 01 de julio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046660"/>
                  </a:ext>
                </a:extLst>
              </a:tr>
              <a:tr h="1861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Campeche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Cordillera N° 34, Departamento 202, Fraccionamiento Lomas de la Eminencia, C.P. 24035, San Francisco de Campeche, Campeche.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Casa Delegado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121.43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$13,000.00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$13,910.00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9701 del 29 de julio de 2026, a partir del 01 de agosto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049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1572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D40B7-70BC-189A-AFB8-9ED701710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A53E7D9D-5424-3F96-7FD1-818284324EDA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B5F992B7-6B21-26A4-A9BA-2843EE3210F4}"/>
              </a:ext>
            </a:extLst>
          </p:cNvPr>
          <p:cNvSpPr txBox="1">
            <a:spLocks/>
          </p:cNvSpPr>
          <p:nvPr/>
        </p:nvSpPr>
        <p:spPr>
          <a:xfrm>
            <a:off x="438150" y="132493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9046DCA1-2403-8C11-A84A-FAEDBC8622EA}"/>
              </a:ext>
            </a:extLst>
          </p:cNvPr>
          <p:cNvSpPr txBox="1">
            <a:spLocks/>
          </p:cNvSpPr>
          <p:nvPr/>
        </p:nvSpPr>
        <p:spPr>
          <a:xfrm>
            <a:off x="2714600" y="715070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con Incremento (3/3)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43432E3D-67E6-D62D-935B-7AF44ACE66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7432905"/>
              </p:ext>
            </p:extLst>
          </p:nvPr>
        </p:nvGraphicFramePr>
        <p:xfrm>
          <a:off x="579948" y="1054098"/>
          <a:ext cx="11189687" cy="4140202"/>
        </p:xfrm>
        <a:graphic>
          <a:graphicData uri="http://schemas.openxmlformats.org/drawingml/2006/table">
            <a:tbl>
              <a:tblPr/>
              <a:tblGrid>
                <a:gridCol w="298630">
                  <a:extLst>
                    <a:ext uri="{9D8B030D-6E8A-4147-A177-3AD203B41FA5}">
                      <a16:colId xmlns:a16="http://schemas.microsoft.com/office/drawing/2014/main" val="3861449412"/>
                    </a:ext>
                  </a:extLst>
                </a:gridCol>
                <a:gridCol w="1146741">
                  <a:extLst>
                    <a:ext uri="{9D8B030D-6E8A-4147-A177-3AD203B41FA5}">
                      <a16:colId xmlns:a16="http://schemas.microsoft.com/office/drawing/2014/main" val="3483561664"/>
                    </a:ext>
                  </a:extLst>
                </a:gridCol>
                <a:gridCol w="2916128">
                  <a:extLst>
                    <a:ext uri="{9D8B030D-6E8A-4147-A177-3AD203B41FA5}">
                      <a16:colId xmlns:a16="http://schemas.microsoft.com/office/drawing/2014/main" val="3301401832"/>
                    </a:ext>
                  </a:extLst>
                </a:gridCol>
                <a:gridCol w="1367727">
                  <a:extLst>
                    <a:ext uri="{9D8B030D-6E8A-4147-A177-3AD203B41FA5}">
                      <a16:colId xmlns:a16="http://schemas.microsoft.com/office/drawing/2014/main" val="3889352194"/>
                    </a:ext>
                  </a:extLst>
                </a:gridCol>
                <a:gridCol w="591288">
                  <a:extLst>
                    <a:ext uri="{9D8B030D-6E8A-4147-A177-3AD203B41FA5}">
                      <a16:colId xmlns:a16="http://schemas.microsoft.com/office/drawing/2014/main" val="477630928"/>
                    </a:ext>
                  </a:extLst>
                </a:gridCol>
                <a:gridCol w="1039235">
                  <a:extLst>
                    <a:ext uri="{9D8B030D-6E8A-4147-A177-3AD203B41FA5}">
                      <a16:colId xmlns:a16="http://schemas.microsoft.com/office/drawing/2014/main" val="1427955497"/>
                    </a:ext>
                  </a:extLst>
                </a:gridCol>
                <a:gridCol w="842138">
                  <a:extLst>
                    <a:ext uri="{9D8B030D-6E8A-4147-A177-3AD203B41FA5}">
                      <a16:colId xmlns:a16="http://schemas.microsoft.com/office/drawing/2014/main" val="2744418259"/>
                    </a:ext>
                  </a:extLst>
                </a:gridCol>
                <a:gridCol w="1039235">
                  <a:extLst>
                    <a:ext uri="{9D8B030D-6E8A-4147-A177-3AD203B41FA5}">
                      <a16:colId xmlns:a16="http://schemas.microsoft.com/office/drawing/2014/main" val="596490471"/>
                    </a:ext>
                  </a:extLst>
                </a:gridCol>
                <a:gridCol w="1948565">
                  <a:extLst>
                    <a:ext uri="{9D8B030D-6E8A-4147-A177-3AD203B41FA5}">
                      <a16:colId xmlns:a16="http://schemas.microsoft.com/office/drawing/2014/main" val="1832376822"/>
                    </a:ext>
                  </a:extLst>
                </a:gridCol>
              </a:tblGrid>
              <a:tr h="4559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renta mensual sin IVA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Porcentaje de incremento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con incremento sin IVA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Observaciones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121550"/>
                  </a:ext>
                </a:extLst>
              </a:tr>
              <a:tr h="4559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Hidalgo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Boulevard Luis Donaldo Colosio No. 4604, Fraccionamiento del Palmar II, C.P. 42088, Pachuca, Hidalgo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Delegacionales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5,898.63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$519,079.44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50.00%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$746,015.16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5725 del 04 de mayo de 2026, a partir del 01 de mayo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064107"/>
                  </a:ext>
                </a:extLst>
              </a:tr>
              <a:tr h="6071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Florentino Martin No. 177, Colonia San Juan Bosco, C.P. 47380, Valle de Guadalupe, Jalisco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Atención Primaria a la Salud No. 134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199.52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$4,025.00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$4,427.50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10827 del 26 de agosto de 2026, a partir del 01 de septiembre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0256616"/>
                  </a:ext>
                </a:extLst>
              </a:tr>
              <a:tr h="6071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Hidalgo No. 307, Colonia Centro, C.P. 71980, Puerto Escondido, Oaxaca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No. 135 IMSS-SNTSS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515.33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$25,000.00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$27,000.00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11368 del 04 de septiembre de 2026, a partir del 01 de septiembre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9538913"/>
                  </a:ext>
                </a:extLst>
              </a:tr>
              <a:tr h="6071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Prolongación de Avenida Universidad No. 801, Agencia Candiani, C.P. 68130, Oaxaca, Oaxaca.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Archivo de Concentración y Bienes de Baja.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2,100.00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$175,000.00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$180,000.00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11369 del 04 de septiembre de 2026, a partir del 04 de septiembre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862761"/>
                  </a:ext>
                </a:extLst>
              </a:tr>
              <a:tr h="4559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Sur 33 No. 700, esquina Avenida Oriente 18, Colonia Centro, C.P. 94300, Orizaba, Veracruz Sur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1,268.01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$199,857.10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$226,765.00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9764 del 30 de julio de 2026, a partir del 01 de agosto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4352344"/>
                  </a:ext>
                </a:extLst>
              </a:tr>
              <a:tr h="6071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Norte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Sebastián Camacho No. 46, esquina José María Morelos, Colonia Centro, C.P. 91000, Xalapa, Veracruz Norte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Delegacionales (Área de Servicios Generales, Personal y Capacitación)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510.36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$48,077.70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$58,140.00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9788 del 31 de julio de 2026, a partir del 01 de agosto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14804"/>
                  </a:ext>
                </a:extLst>
              </a:tr>
              <a:tr h="3438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946" marR="1946" marT="194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900" b="0" i="0" u="none" strike="noStrike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946" marR="1946" marT="194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900" b="1" i="0" u="none" strike="noStrike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946" marR="1946" marT="194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</a:t>
                      </a:r>
                    </a:p>
                  </a:txBody>
                  <a:tcPr marL="1946" marR="1946" marT="1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56658.12</a:t>
                      </a:r>
                    </a:p>
                  </a:txBody>
                  <a:tcPr marL="1946" marR="1946" marT="1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$9,111,074.39</a:t>
                      </a:r>
                    </a:p>
                  </a:txBody>
                  <a:tcPr marL="1946" marR="1946" marT="1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946" marR="1946" marT="1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$10,469,602.77</a:t>
                      </a:r>
                    </a:p>
                  </a:txBody>
                  <a:tcPr marL="1946" marR="1946" marT="1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946" marR="1946" marT="1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46231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836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ABE07-0554-E8A1-17E1-75D086488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92A88BFC-6B62-D878-6CE5-D51AAC771EF1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08290A50-27A5-C553-55A5-E7AF7A278962}"/>
              </a:ext>
            </a:extLst>
          </p:cNvPr>
          <p:cNvSpPr txBox="1">
            <a:spLocks/>
          </p:cNvSpPr>
          <p:nvPr/>
        </p:nvSpPr>
        <p:spPr>
          <a:xfrm>
            <a:off x="347636" y="3896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2ECA3997-EF3D-6842-C9E6-892149EDE383}"/>
              </a:ext>
            </a:extLst>
          </p:cNvPr>
          <p:cNvSpPr txBox="1">
            <a:spLocks/>
          </p:cNvSpPr>
          <p:nvPr/>
        </p:nvSpPr>
        <p:spPr>
          <a:xfrm>
            <a:off x="2714598" y="1299580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Sustituciones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B3C4B1D6-99D1-C062-BC0D-4601831EF1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870490"/>
              </p:ext>
            </p:extLst>
          </p:nvPr>
        </p:nvGraphicFramePr>
        <p:xfrm>
          <a:off x="347636" y="1666803"/>
          <a:ext cx="11310964" cy="2362273"/>
        </p:xfrm>
        <a:graphic>
          <a:graphicData uri="http://schemas.openxmlformats.org/drawingml/2006/table">
            <a:tbl>
              <a:tblPr/>
              <a:tblGrid>
                <a:gridCol w="246051">
                  <a:extLst>
                    <a:ext uri="{9D8B030D-6E8A-4147-A177-3AD203B41FA5}">
                      <a16:colId xmlns:a16="http://schemas.microsoft.com/office/drawing/2014/main" val="658227860"/>
                    </a:ext>
                  </a:extLst>
                </a:gridCol>
                <a:gridCol w="1074012">
                  <a:extLst>
                    <a:ext uri="{9D8B030D-6E8A-4147-A177-3AD203B41FA5}">
                      <a16:colId xmlns:a16="http://schemas.microsoft.com/office/drawing/2014/main" val="1089287780"/>
                    </a:ext>
                  </a:extLst>
                </a:gridCol>
                <a:gridCol w="1865067">
                  <a:extLst>
                    <a:ext uri="{9D8B030D-6E8A-4147-A177-3AD203B41FA5}">
                      <a16:colId xmlns:a16="http://schemas.microsoft.com/office/drawing/2014/main" val="2385010921"/>
                    </a:ext>
                  </a:extLst>
                </a:gridCol>
                <a:gridCol w="693864">
                  <a:extLst>
                    <a:ext uri="{9D8B030D-6E8A-4147-A177-3AD203B41FA5}">
                      <a16:colId xmlns:a16="http://schemas.microsoft.com/office/drawing/2014/main" val="283988810"/>
                    </a:ext>
                  </a:extLst>
                </a:gridCol>
                <a:gridCol w="693864">
                  <a:extLst>
                    <a:ext uri="{9D8B030D-6E8A-4147-A177-3AD203B41FA5}">
                      <a16:colId xmlns:a16="http://schemas.microsoft.com/office/drawing/2014/main" val="2618338746"/>
                    </a:ext>
                  </a:extLst>
                </a:gridCol>
                <a:gridCol w="2402688">
                  <a:extLst>
                    <a:ext uri="{9D8B030D-6E8A-4147-A177-3AD203B41FA5}">
                      <a16:colId xmlns:a16="http://schemas.microsoft.com/office/drawing/2014/main" val="869052336"/>
                    </a:ext>
                  </a:extLst>
                </a:gridCol>
                <a:gridCol w="1126913">
                  <a:extLst>
                    <a:ext uri="{9D8B030D-6E8A-4147-A177-3AD203B41FA5}">
                      <a16:colId xmlns:a16="http://schemas.microsoft.com/office/drawing/2014/main" val="900120800"/>
                    </a:ext>
                  </a:extLst>
                </a:gridCol>
                <a:gridCol w="693864">
                  <a:extLst>
                    <a:ext uri="{9D8B030D-6E8A-4147-A177-3AD203B41FA5}">
                      <a16:colId xmlns:a16="http://schemas.microsoft.com/office/drawing/2014/main" val="1971473443"/>
                    </a:ext>
                  </a:extLst>
                </a:gridCol>
                <a:gridCol w="693864">
                  <a:extLst>
                    <a:ext uri="{9D8B030D-6E8A-4147-A177-3AD203B41FA5}">
                      <a16:colId xmlns:a16="http://schemas.microsoft.com/office/drawing/2014/main" val="2548493253"/>
                    </a:ext>
                  </a:extLst>
                </a:gridCol>
                <a:gridCol w="693864">
                  <a:extLst>
                    <a:ext uri="{9D8B030D-6E8A-4147-A177-3AD203B41FA5}">
                      <a16:colId xmlns:a16="http://schemas.microsoft.com/office/drawing/2014/main" val="1361012653"/>
                    </a:ext>
                  </a:extLst>
                </a:gridCol>
                <a:gridCol w="1126913">
                  <a:extLst>
                    <a:ext uri="{9D8B030D-6E8A-4147-A177-3AD203B41FA5}">
                      <a16:colId xmlns:a16="http://schemas.microsoft.com/office/drawing/2014/main" val="1936091616"/>
                    </a:ext>
                  </a:extLst>
                </a:gridCol>
              </a:tblGrid>
              <a:tr h="78579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 sustituido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renta mensual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renta mensual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fecha de sustitución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Observaciones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761776"/>
                  </a:ext>
                </a:extLst>
              </a:tr>
              <a:tr h="59056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1o. de Mayo Nº. 237, Colonia Centro, C.P. 73200, Nuevo Necaxa, Puebla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186.70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$3,966.26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Emiliano Zapata Nº. 12, Colonia El Naranjal, C.P. 73200, Nuevo Necaxa, Municipio Juan Galindo, Puebla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No. 18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473.00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$30,000.00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01-ago-26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9817502"/>
                  </a:ext>
                </a:extLst>
              </a:tr>
              <a:tr h="78579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Quintana Roo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Carmen Ochoa de Merino, </a:t>
                      </a:r>
                      <a:r>
                        <a:rPr lang="es-MX" sz="900" b="0" i="0" u="none" strike="noStrike" dirty="0" err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Nº</a:t>
                      </a: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. 149, Colonia Centro, Municipio de Othón y P. Blanco, Chetumal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1,225.00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$31,891.99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Benito Juárez No. 441, esquina Marciano González, Colonia David G. Gutiérrez R., C.P. 77013,Chetumal, Municipio Othón P. Blanco.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Sudelegacionales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657.18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$190,000.00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01-sep-26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3432" marR="3432" marT="3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4265070"/>
                  </a:ext>
                </a:extLst>
              </a:tr>
              <a:tr h="20011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3432" marR="3432" marT="3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900" b="0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3432" marR="3432" marT="3432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</a:t>
                      </a:r>
                    </a:p>
                  </a:txBody>
                  <a:tcPr marL="3432" marR="3432" marT="34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1411.70</a:t>
                      </a:r>
                    </a:p>
                  </a:txBody>
                  <a:tcPr marL="3432" marR="3432" marT="343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$35,858.25</a:t>
                      </a:r>
                    </a:p>
                  </a:txBody>
                  <a:tcPr marL="3432" marR="3432" marT="343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900" b="1" i="0" u="none" strike="noStrike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3432" marR="3432" marT="343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</a:t>
                      </a:r>
                    </a:p>
                  </a:txBody>
                  <a:tcPr marL="3432" marR="3432" marT="343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1130.18</a:t>
                      </a:r>
                    </a:p>
                  </a:txBody>
                  <a:tcPr marL="3432" marR="3432" marT="343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$220,000.00</a:t>
                      </a:r>
                    </a:p>
                  </a:txBody>
                  <a:tcPr marL="3432" marR="3432" marT="343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3432" marR="3432" marT="343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3432" marR="3432" marT="3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56212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1195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345C0-B08C-98A8-FE20-2479E93A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79466B1B-3B1A-6945-4247-3C95A0275B72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BED87FFE-86CF-E63A-ADA1-ABE4DB3DE716}"/>
              </a:ext>
            </a:extLst>
          </p:cNvPr>
          <p:cNvSpPr txBox="1">
            <a:spLocks/>
          </p:cNvSpPr>
          <p:nvPr/>
        </p:nvSpPr>
        <p:spPr>
          <a:xfrm>
            <a:off x="438150" y="132493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54F77507-6452-B0A6-F5BD-84BC366C09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9028777"/>
              </p:ext>
            </p:extLst>
          </p:nvPr>
        </p:nvGraphicFramePr>
        <p:xfrm>
          <a:off x="516131" y="960519"/>
          <a:ext cx="11361544" cy="5070476"/>
        </p:xfrm>
        <a:graphic>
          <a:graphicData uri="http://schemas.openxmlformats.org/drawingml/2006/table">
            <a:tbl>
              <a:tblPr/>
              <a:tblGrid>
                <a:gridCol w="312131">
                  <a:extLst>
                    <a:ext uri="{9D8B030D-6E8A-4147-A177-3AD203B41FA5}">
                      <a16:colId xmlns:a16="http://schemas.microsoft.com/office/drawing/2014/main" val="2536173519"/>
                    </a:ext>
                  </a:extLst>
                </a:gridCol>
                <a:gridCol w="1137715">
                  <a:extLst>
                    <a:ext uri="{9D8B030D-6E8A-4147-A177-3AD203B41FA5}">
                      <a16:colId xmlns:a16="http://schemas.microsoft.com/office/drawing/2014/main" val="2460960385"/>
                    </a:ext>
                  </a:extLst>
                </a:gridCol>
                <a:gridCol w="3047952">
                  <a:extLst>
                    <a:ext uri="{9D8B030D-6E8A-4147-A177-3AD203B41FA5}">
                      <a16:colId xmlns:a16="http://schemas.microsoft.com/office/drawing/2014/main" val="406362871"/>
                    </a:ext>
                  </a:extLst>
                </a:gridCol>
                <a:gridCol w="1429557">
                  <a:extLst>
                    <a:ext uri="{9D8B030D-6E8A-4147-A177-3AD203B41FA5}">
                      <a16:colId xmlns:a16="http://schemas.microsoft.com/office/drawing/2014/main" val="4136030476"/>
                    </a:ext>
                  </a:extLst>
                </a:gridCol>
                <a:gridCol w="594608">
                  <a:extLst>
                    <a:ext uri="{9D8B030D-6E8A-4147-A177-3AD203B41FA5}">
                      <a16:colId xmlns:a16="http://schemas.microsoft.com/office/drawing/2014/main" val="1645628243"/>
                    </a:ext>
                  </a:extLst>
                </a:gridCol>
                <a:gridCol w="805296">
                  <a:extLst>
                    <a:ext uri="{9D8B030D-6E8A-4147-A177-3AD203B41FA5}">
                      <a16:colId xmlns:a16="http://schemas.microsoft.com/office/drawing/2014/main" val="1942802162"/>
                    </a:ext>
                  </a:extLst>
                </a:gridCol>
                <a:gridCol w="805296">
                  <a:extLst>
                    <a:ext uri="{9D8B030D-6E8A-4147-A177-3AD203B41FA5}">
                      <a16:colId xmlns:a16="http://schemas.microsoft.com/office/drawing/2014/main" val="1039243911"/>
                    </a:ext>
                  </a:extLst>
                </a:gridCol>
                <a:gridCol w="781887">
                  <a:extLst>
                    <a:ext uri="{9D8B030D-6E8A-4147-A177-3AD203B41FA5}">
                      <a16:colId xmlns:a16="http://schemas.microsoft.com/office/drawing/2014/main" val="3510564530"/>
                    </a:ext>
                  </a:extLst>
                </a:gridCol>
                <a:gridCol w="2447102">
                  <a:extLst>
                    <a:ext uri="{9D8B030D-6E8A-4147-A177-3AD203B41FA5}">
                      <a16:colId xmlns:a16="http://schemas.microsoft.com/office/drawing/2014/main" val="1938092411"/>
                    </a:ext>
                  </a:extLst>
                </a:gridCol>
              </a:tblGrid>
              <a:tr h="39003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No.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OOAD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Dirección del inmueble arrendado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Servicio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Superficie rentable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Monto renta mensual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Fecha de cancelación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Monto anual con IVA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Observaciones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4736667"/>
                  </a:ext>
                </a:extLst>
              </a:tr>
              <a:tr h="4680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 dirty="0">
                          <a:effectLst/>
                          <a:latin typeface="Arial" panose="020B0604020202020204" pitchFamily="34" charset="0"/>
                        </a:rPr>
                        <a:t>Oaxaca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Calle Reforma No. 205, Colonia Centro, C.P. 68000, Oaxaca, Oaxaca 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Oficinas Administrativas de la Coordinación Bienestar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518.78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$50,000.00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02/01/2026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$696,000.00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 dirty="0">
                          <a:effectLst/>
                          <a:latin typeface="Arial" panose="020B0604020202020204" pitchFamily="34" charset="0"/>
                        </a:rPr>
                        <a:t>Programa IMSS Ordinario.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3370513"/>
                  </a:ext>
                </a:extLst>
              </a:tr>
              <a:tr h="4680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San Luis Potosí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Calle Patria No. 160, Fraccionamiento Morales, C.P. 78180, San Luis Potosí, San Luis Potosí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Oficinas Administrativas Bienestar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295.10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$12,943.00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 dirty="0">
                          <a:effectLst/>
                          <a:latin typeface="Arial" panose="020B0604020202020204" pitchFamily="34" charset="0"/>
                        </a:rPr>
                        <a:t>01/07/2026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$135,124.92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 dirty="0">
                          <a:effectLst/>
                          <a:latin typeface="Arial" panose="020B0604020202020204" pitchFamily="34" charset="0"/>
                        </a:rPr>
                        <a:t>Extinto Programa IMSS Bienestar.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814863"/>
                  </a:ext>
                </a:extLst>
              </a:tr>
              <a:tr h="4680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Oaxaca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Calle Melchor Ocampo No. 30 Barrio del Calvario Nochitlán, C.P. 69600, Oaxaca, Oaxaca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Consultorios CFE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140.74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$6,820.50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 07/01/2026</a:t>
                      </a:r>
                      <a:endParaRPr lang="es-MX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$94,941.36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Programa IMSS Ordinario.</a:t>
                      </a:r>
                      <a:endParaRPr kumimoji="0" lang="es-MX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1523041"/>
                  </a:ext>
                </a:extLst>
              </a:tr>
              <a:tr h="4680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Chihuahua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Avenida Morelos No. 654 Altos, Colonia Centro, C.P. 31500, Chihuahua, Chihuahua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Oficinas Administrativas EMS Bienestar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190.35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$5,043.69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02/01/2026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$70,208.16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 dirty="0">
                          <a:effectLst/>
                          <a:latin typeface="Arial" panose="020B0604020202020204" pitchFamily="34" charset="0"/>
                        </a:rPr>
                        <a:t>Extinto Programa IMSS Bienestar.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0069464"/>
                  </a:ext>
                </a:extLst>
              </a:tr>
              <a:tr h="4680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Veracruz Sur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Calle Transistmica No. 11436, Colonia Lázaro Cárdenas C.P. 96460, Coatzacoalcos, Veracruz Sur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Coordinación Médica Región II Bienestar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213.30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$12,000.00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 dirty="0">
                          <a:effectLst/>
                          <a:latin typeface="Arial" panose="020B0604020202020204" pitchFamily="34" charset="0"/>
                        </a:rPr>
                        <a:t>29/05/2026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$97,440.00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 dirty="0">
                          <a:effectLst/>
                          <a:latin typeface="Arial" panose="020B0604020202020204" pitchFamily="34" charset="0"/>
                        </a:rPr>
                        <a:t>Extinto Programa IMSS Bienestar.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9170433"/>
                  </a:ext>
                </a:extLst>
              </a:tr>
              <a:tr h="4680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Hidalgo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Boulevard Luis Donaldo Colosio No. 4604, Fraccionamiento El Palmar II, C.P. 42088, Pachuca De Soto, Hidalgo.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Oficinas Administrativas EGAS Bienestar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247.00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$21,736.00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 dirty="0">
                          <a:effectLst/>
                          <a:latin typeface="Arial" panose="020B0604020202020204" pitchFamily="34" charset="0"/>
                        </a:rPr>
                        <a:t>01/05/2026 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$260,832.00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 dirty="0">
                          <a:effectLst/>
                          <a:latin typeface="Arial" panose="020B0604020202020204" pitchFamily="34" charset="0"/>
                        </a:rPr>
                        <a:t>Extinto Programa IMSS Bienestar.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7313421"/>
                  </a:ext>
                </a:extLst>
              </a:tr>
              <a:tr h="4680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Zacatecas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 dirty="0">
                          <a:effectLst/>
                          <a:latin typeface="Arial" panose="020B0604020202020204" pitchFamily="34" charset="0"/>
                        </a:rPr>
                        <a:t>Mesa del Cerrillo, Conocido como Mesa de la Virgen, Zacatecas, Zacatecas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Antena de Radiocomunicación Bienestar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220.00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$6,048.00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29/05/2026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$42,094.08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 dirty="0">
                          <a:effectLst/>
                          <a:latin typeface="Arial" panose="020B0604020202020204" pitchFamily="34" charset="0"/>
                        </a:rPr>
                        <a:t>Extinto Programa IMSS Bienestar.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7996457"/>
                  </a:ext>
                </a:extLst>
              </a:tr>
              <a:tr h="4680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Puebla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Privada De Pacheco No. 5, Colonia La Guadalupana, C.P. 73310, Puebla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Oficinas Administrativas EMS Bienestar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255.97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$6,500.00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08/07/2026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$52,780.00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 dirty="0">
                          <a:effectLst/>
                          <a:latin typeface="Arial" panose="020B0604020202020204" pitchFamily="34" charset="0"/>
                        </a:rPr>
                        <a:t>Extinto Programa IMSS Bienestar.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9339307"/>
                  </a:ext>
                </a:extLst>
              </a:tr>
              <a:tr h="4680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Jalisco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Calle Javier Mina  No. 28, Colonia Centro, C.P. 49120, Gómez Farías, Jalisco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Unidad de Medicina Familiar No. 114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181.50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$3,152.00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07/07/2026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$21,937.92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Programa IMSS Ordinario.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0563799"/>
                  </a:ext>
                </a:extLst>
              </a:tr>
              <a:tr h="4680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 dirty="0">
                          <a:effectLst/>
                          <a:latin typeface="Arial" panose="020B0604020202020204" pitchFamily="34" charset="0"/>
                        </a:rPr>
                        <a:t>Jalisco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Calle Privada J. Isabel Valdivia No. 1, esquina Flavio Romero, Colonia Centro, C.P. 47300, Cañadas de Obregón, Jalisco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Unidad de Atención Primaria a la Salud No. 136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259.56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$3,000.00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31/07/2026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$17,400.00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Programa IMSS Ordinario.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3179092"/>
                  </a:ext>
                </a:extLst>
              </a:tr>
            </a:tbl>
          </a:graphicData>
        </a:graphic>
      </p:graphicFrame>
      <p:sp>
        <p:nvSpPr>
          <p:cNvPr id="10" name="Título 2">
            <a:extLst>
              <a:ext uri="{FF2B5EF4-FFF2-40B4-BE49-F238E27FC236}">
                <a16:creationId xmlns:a16="http://schemas.microsoft.com/office/drawing/2014/main" id="{81872EAD-1481-B1CF-6CFC-9F7CC1086204}"/>
              </a:ext>
            </a:extLst>
          </p:cNvPr>
          <p:cNvSpPr txBox="1">
            <a:spLocks/>
          </p:cNvSpPr>
          <p:nvPr/>
        </p:nvSpPr>
        <p:spPr>
          <a:xfrm>
            <a:off x="2651100" y="593296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Inmuebles Cancelados</a:t>
            </a:r>
          </a:p>
        </p:txBody>
      </p:sp>
    </p:spTree>
    <p:extLst>
      <p:ext uri="{BB962C8B-B14F-4D97-AF65-F5344CB8AC3E}">
        <p14:creationId xmlns:p14="http://schemas.microsoft.com/office/powerpoint/2010/main" val="4169466522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6FD03E494956F4E9A1D342D76580B0A" ma:contentTypeVersion="1" ma:contentTypeDescription="Crear nuevo documento." ma:contentTypeScope="" ma:versionID="3d3e1c2ac676938f0249d38581db97c6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fa58ab6bdef439119b64b6b50b7cac5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4E2ED3F0-4B99-442C-8047-AA6F46AD1E5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EF777AF-8B6C-4EE6-9887-7B5A952A5EDC}">
  <ds:schemaRefs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88D0F52-0AA8-4726-AEF1-14A38C2C08CC}">
  <ds:schemaRefs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b08e6078-b6a6-4e37-b77a-f467d32c54e5}" enabled="0" method="" siteId="{b08e6078-b6a6-4e37-b77a-f467d32c54e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429</TotalTime>
  <Words>4411</Words>
  <Application>Microsoft Office PowerPoint</Application>
  <PresentationFormat>Panorámica</PresentationFormat>
  <Paragraphs>1903</Paragraphs>
  <Slides>11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Aptos</vt:lpstr>
      <vt:lpstr>Arial</vt:lpstr>
      <vt:lpstr>Calibri</vt:lpstr>
      <vt:lpstr>Nort sans</vt:lpstr>
      <vt:lpstr>Noto Sans</vt:lpstr>
      <vt:lpstr>Noto Sans Medium</vt:lpstr>
      <vt:lpstr>Noto Sans SemiBold</vt:lpstr>
      <vt:lpstr>Diseño personalizado</vt:lpstr>
      <vt:lpstr>Análisis de Inmuebles Arrendados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 Carlos Lizcano Arias</dc:creator>
  <cp:lastModifiedBy>Guillermo Enrique Gomez Parra</cp:lastModifiedBy>
  <cp:revision>29</cp:revision>
  <cp:lastPrinted>2026-06-13T01:36:03Z</cp:lastPrinted>
  <dcterms:created xsi:type="dcterms:W3CDTF">2025-12-30T21:08:16Z</dcterms:created>
  <dcterms:modified xsi:type="dcterms:W3CDTF">2026-09-08T16:51:07Z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0x01010046FD03E494956F4E9A1D342D76580B0A</vt:lpwstr>
  </property>
</Properties>
</file>