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8"/>
  </p:notesMasterIdLst>
  <p:handoutMasterIdLst>
    <p:handoutMasterId r:id="rId9"/>
  </p:handoutMasterIdLst>
  <p:sldIdLst>
    <p:sldId id="2142534953" r:id="rId5"/>
    <p:sldId id="2142534954" r:id="rId6"/>
    <p:sldId id="2142534955" r:id="rId7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1"/>
    <p:restoredTop sz="94676"/>
  </p:normalViewPr>
  <p:slideViewPr>
    <p:cSldViewPr snapToGrid="0">
      <p:cViewPr>
        <p:scale>
          <a:sx n="75" d="100"/>
          <a:sy n="75" d="100"/>
        </p:scale>
        <p:origin x="1758" y="64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F7431-6814-BBA5-E0B1-C3EFD278C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1F793B8-6C11-9616-AA92-EC938AEE17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985676D-740B-00E7-A7DD-4FEDA5A8DF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963CDF7-B280-9946-086A-539051918F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651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A547CA-AE9D-6F93-A7D2-0F0BA474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A3FF820-7E2C-6CE8-0523-2BA5C3748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45E484B-7FEF-0002-BB44-CF4E79A60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D576E9-6E72-0262-3BE5-001A81311D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148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933D0-673B-82AD-A647-F14889FA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F0AB46A-448F-1E9D-0E33-DC40F6251D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988D312-C3AF-3D92-C23E-F7F61A056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9FAC5F-B70F-BF13-2016-AF95616A1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7868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7436B-18F9-089A-66AA-050CB6BE6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7848A4C-DEEA-8BAB-E638-A904B0C45296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84081F74-CC7D-942C-AC97-3F79DE15D39F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857BD782-48AD-A095-3F5C-0098F6945F5A}"/>
              </a:ext>
            </a:extLst>
          </p:cNvPr>
          <p:cNvSpPr txBox="1">
            <a:spLocks/>
          </p:cNvSpPr>
          <p:nvPr/>
        </p:nvSpPr>
        <p:spPr>
          <a:xfrm>
            <a:off x="3205162" y="691054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(1/3)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A6CFE9FA-C4AF-6FDF-6169-DD0DFD376C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655571"/>
              </p:ext>
            </p:extLst>
          </p:nvPr>
        </p:nvGraphicFramePr>
        <p:xfrm>
          <a:off x="579949" y="1054099"/>
          <a:ext cx="11189687" cy="4728952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165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Allende No. 1135, esquina Félix Ortega y Marcelo Rubio Ruíz, Colonia Centro, C.P. 23000, La Paz, Baja California Sur.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 de Rehabilitación y  Medicina Física y Centro de Capacitación y Calidad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573.75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$28,665.00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$37,264.50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7389281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Michoacán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Francisco I. Madero Poniente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N°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 14,003, Colonia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Tacícuaro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C.P. 58332, </a:t>
                      </a:r>
                      <a:r>
                        <a:rPr lang="es-MX" sz="900" b="0" i="0" u="none" strike="noStrike" dirty="0" err="1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Tacícuaro</a:t>
                      </a: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, Michoacán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$63,550.00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41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098765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Zacatecas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J. Jesús González Ortega No.367, Barrio de la Pila, C.P. 99104, Sombrerete, Zacatecas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215.06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$12,155.00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$15,732.22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39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1877256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Baja California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Lázaro Cárdenas No. 2209-C, Colonia Plutarco Elías Calles, Delegación González Ortega C.P 21379, Mexicali, Baja California.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2,468.65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$296,238.00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$330,000.00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42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7339069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Azueta No. 207, Colonia Centro, C.P. 91000, Xalapa, 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54 IMSS-SNTSS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$47,300.00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$52,030.00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38 del 05 de enero de 2026,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9989368"/>
                  </a:ext>
                </a:extLst>
              </a:tr>
              <a:tr h="14481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Nivel Central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Tiburcio Montiel No. 15, Colonia San Miguel Chapultepec, C.P. 11850, Alcaldía Miguel Hidalgo, Ciudad de México, Nivel Central.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6,722.88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$1,564,052.30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$1,876,862.76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a partir del 1 de enero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4376394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Nuevo León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Capitán Alfonso de León No. 002, Colonia Centro, C.P. 67500, Montemorelos, Nuevo León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673.75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$49,232.40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$59,078.88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4082 del 30 de marzo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39689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Calzada de la Viga No. 1174, oficinas con local comercial en p.b., pisos 1, 2, 3 y fracción del 4, torres By C, Colonia El Triunfo, Alcaldía Iztapalapa, C.P. 09430, Ciudad de México, 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(Sede)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16,521.56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$4,997,999.03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$5,458,814.54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4081 del 30 de marzo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2114256"/>
                  </a:ext>
                </a:extLst>
              </a:tr>
              <a:tr h="59663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Tamaulipas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Brisa y Sol No. 901, Fraccionamiento Comercial 2000, C.P. 87099, Ciudad Victoria, Tamaulipas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2,179.30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$43,836.00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105.00%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4083 del 30 de marzo de 2026, a partir del 1 de abril de 2026. Convenio modificatorio 001/2026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7753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8883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0F91E-3FF1-6A71-A7F3-A2841E6FE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F08CFE78-76F1-B4D5-43DC-7C47B7440778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4E533FEA-F0EA-E9F3-4DF3-48DC6E6ACF77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FF122DAE-5475-9AF3-4547-0E8BA817E37B}"/>
              </a:ext>
            </a:extLst>
          </p:cNvPr>
          <p:cNvSpPr txBox="1">
            <a:spLocks/>
          </p:cNvSpPr>
          <p:nvPr/>
        </p:nvSpPr>
        <p:spPr>
          <a:xfrm>
            <a:off x="2778100" y="686876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(2/3)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9A25322C-C05E-EACB-1812-7FEDC82786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257740"/>
              </p:ext>
            </p:extLst>
          </p:nvPr>
        </p:nvGraphicFramePr>
        <p:xfrm>
          <a:off x="579948" y="1054099"/>
          <a:ext cx="11189687" cy="4684846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16545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Clavel Norte No. 6, Colonia San Pedro Mártir, C.P. 08400, Alcaldía Tlalpan, D.F.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Centro de Seguridad Social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$91,800.00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$103,458.60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4273 del 01 de abril de 2026, a partir del 1 de abril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57184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Durango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Segunda de Selenio s/n, Fraccionamiento Ciudad Industrial, C.P. 34078, Durango, Durango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solidFill>
                            <a:srgbClr val="000000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Almacén Delegacional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5,864.50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$322,550.22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$398,987.00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5600 del 30 de abril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389401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Manuel Martínez Tinajero No. 611, Colonia Mascota, C.P. 47860, Ocotlán,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169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655.95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5601 del 30 de abril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4346278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Aguascalientes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Arroyo El Molino No. 301, Casa 163, Condominio Real del Molino, C.P. 20983, Jesús María, Aguascalientes.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256.00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$27,542.50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7158 del 01 de junio de 2026, a partir del 01 de junio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8792464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Matamoros No. 516, Colonia Centro, C.P. 47650, Tepatitlán,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Bienes Embargados y Archivo del Hospital General de Zona No. 21.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312.00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4.00%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8143 del 26 de junio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2066719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Sinaloa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Ignacio Zaragoza No. 956 Sur, esquina Bienestar y Nezahualcóyotl, Avenida Bienestar Locales 4 y 5, C.P. 81200, Los Mochis, Sinaloa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 y Tienda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2,567.02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$290,000.00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8306 del 01 de julio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4931762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 Vicente Guerrero No. 875, Colonia La Asunción, C.P. 45550, Tlaquepaque,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54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1,565.00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$31,829.20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$63,658.00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9796 del 31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509171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1 No. 2415 entre Calles 24 y 26, Colonia La Trinidad Chica, Córdoba, C.P. 94534, Veracruz Sur. 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1,126.65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$225,330.00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9.00%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$244,866.11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9757 del 30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9499891"/>
                  </a:ext>
                </a:extLst>
              </a:tr>
              <a:tr h="20674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18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Puebla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Revolución No. 5, Colonia Centro, Tlatlauquitepec, C.P. 73900, Puebla, Puebla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Medicina Familiar No. 46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242.77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$7,048.00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63.00%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$11,500.00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8147 del 26 de junio de 2026, a partir del 01 de julio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046660"/>
                  </a:ext>
                </a:extLst>
              </a:tr>
              <a:tr h="18610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Campeche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Cordillera N° 34, Departamento 202, Fraccionamiento Lomas de la Eminencia, C.P. 24035, San Francisco de Campeche, Campeche.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Casa Delegado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121.43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7.00%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$13,910.00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9701 del 29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04900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157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D40B7-70BC-189A-AFB8-9ED701710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A53E7D9D-5424-3F96-7FD1-818284324EDA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5F992B7-6B21-26A4-A9BA-2843EE3210F4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sp>
        <p:nvSpPr>
          <p:cNvPr id="10" name="Título 2">
            <a:extLst>
              <a:ext uri="{FF2B5EF4-FFF2-40B4-BE49-F238E27FC236}">
                <a16:creationId xmlns:a16="http://schemas.microsoft.com/office/drawing/2014/main" id="{9046DCA1-2403-8C11-A84A-FAEDBC8622EA}"/>
              </a:ext>
            </a:extLst>
          </p:cNvPr>
          <p:cNvSpPr txBox="1">
            <a:spLocks/>
          </p:cNvSpPr>
          <p:nvPr/>
        </p:nvSpPr>
        <p:spPr>
          <a:xfrm>
            <a:off x="2714600" y="715070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Renovaciones con Incremento (3/3)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3432E3D-67E6-D62D-935B-7AF44ACE66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432905"/>
              </p:ext>
            </p:extLst>
          </p:nvPr>
        </p:nvGraphicFramePr>
        <p:xfrm>
          <a:off x="579948" y="1054098"/>
          <a:ext cx="11189687" cy="4140202"/>
        </p:xfrm>
        <a:graphic>
          <a:graphicData uri="http://schemas.openxmlformats.org/drawingml/2006/table">
            <a:tbl>
              <a:tblPr/>
              <a:tblGrid>
                <a:gridCol w="298630">
                  <a:extLst>
                    <a:ext uri="{9D8B030D-6E8A-4147-A177-3AD203B41FA5}">
                      <a16:colId xmlns:a16="http://schemas.microsoft.com/office/drawing/2014/main" val="3861449412"/>
                    </a:ext>
                  </a:extLst>
                </a:gridCol>
                <a:gridCol w="1146741">
                  <a:extLst>
                    <a:ext uri="{9D8B030D-6E8A-4147-A177-3AD203B41FA5}">
                      <a16:colId xmlns:a16="http://schemas.microsoft.com/office/drawing/2014/main" val="3483561664"/>
                    </a:ext>
                  </a:extLst>
                </a:gridCol>
                <a:gridCol w="2916128">
                  <a:extLst>
                    <a:ext uri="{9D8B030D-6E8A-4147-A177-3AD203B41FA5}">
                      <a16:colId xmlns:a16="http://schemas.microsoft.com/office/drawing/2014/main" val="3301401832"/>
                    </a:ext>
                  </a:extLst>
                </a:gridCol>
                <a:gridCol w="1367727">
                  <a:extLst>
                    <a:ext uri="{9D8B030D-6E8A-4147-A177-3AD203B41FA5}">
                      <a16:colId xmlns:a16="http://schemas.microsoft.com/office/drawing/2014/main" val="3889352194"/>
                    </a:ext>
                  </a:extLst>
                </a:gridCol>
                <a:gridCol w="591288">
                  <a:extLst>
                    <a:ext uri="{9D8B030D-6E8A-4147-A177-3AD203B41FA5}">
                      <a16:colId xmlns:a16="http://schemas.microsoft.com/office/drawing/2014/main" val="477630928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1427955497"/>
                    </a:ext>
                  </a:extLst>
                </a:gridCol>
                <a:gridCol w="842138">
                  <a:extLst>
                    <a:ext uri="{9D8B030D-6E8A-4147-A177-3AD203B41FA5}">
                      <a16:colId xmlns:a16="http://schemas.microsoft.com/office/drawing/2014/main" val="2744418259"/>
                    </a:ext>
                  </a:extLst>
                </a:gridCol>
                <a:gridCol w="1039235">
                  <a:extLst>
                    <a:ext uri="{9D8B030D-6E8A-4147-A177-3AD203B41FA5}">
                      <a16:colId xmlns:a16="http://schemas.microsoft.com/office/drawing/2014/main" val="596490471"/>
                    </a:ext>
                  </a:extLst>
                </a:gridCol>
                <a:gridCol w="1948565">
                  <a:extLst>
                    <a:ext uri="{9D8B030D-6E8A-4147-A177-3AD203B41FA5}">
                      <a16:colId xmlns:a16="http://schemas.microsoft.com/office/drawing/2014/main" val="1832376822"/>
                    </a:ext>
                  </a:extLst>
                </a:gridCol>
              </a:tblGrid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No.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OOAD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Dirección del inmueble arrendado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Servicio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Superficie rentable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renta mensual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Porcentaje de incremento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Monto de renta con incremento sin IVA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Observaciones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121550"/>
                  </a:ext>
                </a:extLst>
              </a:tr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Hidalgo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Boulevard Luis Donaldo Colosio No. 4604, Fraccionamiento del Palmar II, C.P. 42088, Pachuca, Hidalgo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5,898.63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$519,079.44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$746,015.16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5725 del 04 de mayo de 2026, a partir del 01 de mayo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8064107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Florentino Martin No. 177, Colonia San Juan Bosco, C.P. 47380, Valle de Guadalupe, Jalisco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Unidad de Atención Primaria a la Salud No. 134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199.52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$4,025.00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10.00%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$4,427.50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10827 del 26 de agosto de 2026, a partir del 01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0256616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22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Avenida Hidalgo No. 307, Colonia Centro, C.P. 71980, Puerto Escondido, 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Tienda No. 135 IMSS-SNTSS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515.33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8.00%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$27,000.00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11368 del 04 de septiembre de 2026, a partir del 01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9538913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23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Oaxaca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Prolongación de Avenida Universidad No. 801, Agencia Candiani, C.P. 68130, Oaxaca, Oaxaca.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Bodega de Archivo de Concentración y Bienes de Baja.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2,100.00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$175,000.00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$180,000.00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11369 del 04 de septiembre de 2026, a partir del 04 de septiembre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862761"/>
                  </a:ext>
                </a:extLst>
              </a:tr>
              <a:tr h="4559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24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Sur 33 No. 700, esquina Avenida Oriente 18, Colonia Centro, C.P. 94300, Orizaba, Veracruz Sur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Subdelegacionales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1,268.01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$199,857.10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13.00%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$226,765.00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9764 del 30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4352344"/>
                  </a:ext>
                </a:extLst>
              </a:tr>
              <a:tr h="60715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25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Calle Sebastián Camacho No. 46, esquina José María Morelos, Colonia Centro, C.P. 91000, Xalapa, Veracruz Norte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Oficinas Administrativas Delegacionales (Área de Servicios Generales, Personal y Capacitación)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510.36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$48,077.70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21.00%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$58,140.00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Se autoriza incremento mediante oficio 9788 del 31 de julio de 2026, a partir del 01 de agosto de 2026.</a:t>
                      </a:r>
                    </a:p>
                  </a:txBody>
                  <a:tcPr marL="1946" marR="1946" marT="19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14804"/>
                  </a:ext>
                </a:extLst>
              </a:tr>
              <a:tr h="3438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0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946" marR="1946" marT="194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s-MX" sz="900" b="1" i="0" u="none" strike="noStrike">
                        <a:effectLst/>
                        <a:latin typeface="Noto Sans" panose="020B0502040504020204" pitchFamily="34" charset="0"/>
                        <a:ea typeface="Noto Sans" panose="020B0502040504020204" pitchFamily="34" charset="0"/>
                        <a:cs typeface="Noto Sans" panose="020B0502040504020204" pitchFamily="34" charset="0"/>
                      </a:endParaRPr>
                    </a:p>
                  </a:txBody>
                  <a:tcPr marL="1946" marR="1946" marT="194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1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TOTAL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56658.12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$9,111,074.39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$10,469,602.77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900" b="0" i="0" u="none" strike="noStrike" dirty="0">
                          <a:effectLst/>
                          <a:latin typeface="Noto Sans" panose="020B0502040504020204" pitchFamily="34" charset="0"/>
                          <a:ea typeface="Noto Sans" panose="020B0502040504020204" pitchFamily="34" charset="0"/>
                          <a:cs typeface="Noto Sans" panose="020B0502040504020204" pitchFamily="34" charset="0"/>
                        </a:rPr>
                        <a:t> </a:t>
                      </a:r>
                    </a:p>
                  </a:txBody>
                  <a:tcPr marL="1946" marR="1946" marT="19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4623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836043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427</TotalTime>
  <Words>1668</Words>
  <Application>Microsoft Office PowerPoint</Application>
  <PresentationFormat>Panorámica</PresentationFormat>
  <Paragraphs>271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1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26</cp:revision>
  <cp:lastPrinted>2026-06-13T01:36:03Z</cp:lastPrinted>
  <dcterms:created xsi:type="dcterms:W3CDTF">2025-12-30T21:08:16Z</dcterms:created>
  <dcterms:modified xsi:type="dcterms:W3CDTF">2026-09-08T16:46:39Z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