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5"/>
  </p:notesMasterIdLst>
  <p:handoutMasterIdLst>
    <p:handoutMasterId r:id="rId26"/>
  </p:handoutMasterIdLst>
  <p:sldIdLst>
    <p:sldId id="2142534973" r:id="rId5"/>
    <p:sldId id="2142534956" r:id="rId6"/>
    <p:sldId id="2142534957" r:id="rId7"/>
    <p:sldId id="2142534958" r:id="rId8"/>
    <p:sldId id="2142534959" r:id="rId9"/>
    <p:sldId id="2142534960" r:id="rId10"/>
    <p:sldId id="2142534961" r:id="rId11"/>
    <p:sldId id="2142534962" r:id="rId12"/>
    <p:sldId id="2142534963" r:id="rId13"/>
    <p:sldId id="2142534964" r:id="rId14"/>
    <p:sldId id="2142534965" r:id="rId15"/>
    <p:sldId id="2142534966" r:id="rId16"/>
    <p:sldId id="2142534967" r:id="rId17"/>
    <p:sldId id="2142534968" r:id="rId18"/>
    <p:sldId id="2142534969" r:id="rId19"/>
    <p:sldId id="2142534970" r:id="rId20"/>
    <p:sldId id="2142534971" r:id="rId21"/>
    <p:sldId id="2142534972" r:id="rId22"/>
    <p:sldId id="2142534974" r:id="rId23"/>
    <p:sldId id="2142534975" r:id="rId24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886940"/>
    <a:srgbClr val="C9AF8D"/>
    <a:srgbClr val="B38E5D"/>
    <a:srgbClr val="13322B"/>
    <a:srgbClr val="235B4F"/>
    <a:srgbClr val="AE2851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676"/>
  </p:normalViewPr>
  <p:slideViewPr>
    <p:cSldViewPr snapToGrid="0">
      <p:cViewPr varScale="1">
        <p:scale>
          <a:sx n="101" d="100"/>
          <a:sy n="101" d="100"/>
        </p:scale>
        <p:origin x="798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B0EAE-9EB3-13A7-32D2-148865380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BFA5ED3-E542-E859-55D1-A0D1D13D3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A50B289-F2D9-BE96-016D-BFB085027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CE7877-6DED-A719-9671-7BC43894E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768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291F8-86AE-2BE0-5AD8-DB3CD06A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74FFB40-7E85-2ACA-44B1-4C74EBC80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FFD53FB-855F-6D65-D08B-E5CEEAD15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2863EF-148B-0B38-53E7-66213FA9C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641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72EE7-9A9C-0CCD-AA65-A1DBE7232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9566821-21C9-F29D-D10F-A5AC2F07C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499BC2E-36C7-2CCC-15D6-744E4273C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C4590E-8D6A-257D-C676-A7F6995F68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972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A6BD2-4065-806E-05F3-5AC0DF493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3EB8F2-5B04-150E-B369-1BD54EB95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BE6D9DE-22F4-617B-260F-14DA898CC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C5C730-A209-D8E5-7C33-3AED5E321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669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3581C-FB94-F988-8843-5D7FBC120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583E2FD-1F4F-0F3A-300C-1A44F31CD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6CBF356-C34B-423E-8830-A9A2D8DB3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C7930A-8E83-CBA6-A2FD-FF66AD670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492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83618-FD42-5374-666B-33392032B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57DF663-664B-585B-F1E9-53ECCBBDC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BE091A3-F1F0-BB17-233C-F82C71C11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C52700-F2AE-0DD1-0468-EA4F7F7E00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884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FDA55-45B8-8CA2-AC3C-2156FC50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0F5200A-9866-C9BD-4BE1-88DD11A9F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BAEB3E3-D4AD-9076-1DC4-CDC57EBD3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56EB68-6127-5A42-E503-56A82D655E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724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098E7-1D11-1847-AE49-02E72E728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B76D0F0-B773-471C-FCF0-1E55E8D3A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6CB2BC-479B-BFBB-0A34-535951258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34B784-10E9-52F4-4290-8D8A0211E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621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CB31C-FBA1-327F-8A40-67B86B502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F490163-145D-39CD-2CA3-AC7F6623E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92E7C0B-FB6F-985D-9535-46E1C1C2F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FF6F68-983E-BF07-8FD2-870B95584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108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9E260-C672-FEB4-C9B0-A4FA93C0C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CCCE87-4BEB-745D-E739-7A21CC396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A058EC9-1925-7DDC-4F7F-7526134CA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032C7C-574A-C355-774B-BE723AD13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938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A19A9-415E-BEED-80C2-C4BE775A2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A9BEF05-4B91-DD3C-99C3-8B3644690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69D84A9-7048-C52F-9B9E-C71914B4E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1C46B6-788F-12AD-6E5C-61DE5863E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521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1AC3B-5A9A-79F4-9FD5-CAA027332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D3D12CB-36C5-BD72-9819-2A2FF2AAB5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074EC26-C0B3-A005-59A3-24624495F2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2A2E3F-1754-23A5-0C38-3879F82C64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365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FB434-2E07-B0C2-688D-3772A6818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CA80B28-6D1D-2D18-76BA-B269F3A31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ACC1249-427D-5B1C-DACF-49EEAFE41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86D9DC-07A1-D768-9ABC-39314498A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633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2E532-6A58-35E0-F464-1F2E22E65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E587AF7-BF5B-5E2D-F70B-1441DE89A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CC5806C-3A4D-572A-DF96-8025C03E9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99B3CD-1838-0F8D-A1F4-7A933F8D63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150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C1DFF-B020-697C-ACAB-48F0CED7B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354625-421D-B50C-A15E-C93E1B9F9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2AC202-0FED-FB06-8EE3-3E1F95175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13C8C1-087A-2D86-54E7-9E1E152FBF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011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BB80F-67E9-D015-8FC4-BA5571CD9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8BCF351-000C-6E70-4CBF-C0E613999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CACA1B6-7458-BA2D-1CF4-3D13FCE08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05742EA-3316-D0C2-5454-B7D9A116D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437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32CD4-22D3-7E79-D560-A9DCA3F95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3720FA-D1FF-7B4E-011D-51081757C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8F0B430-6828-C8D0-89D5-493C81682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8CB00B-2A2C-0050-9366-EC6050C464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464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323F-8B7F-5B8C-991A-4401ACD8C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143DE4-45B4-B801-9DDA-E007D8F06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6F9FC16-2335-E4E2-121A-BEABB2578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2C1193-9574-0509-403F-449FA88E2D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6823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B4394-1E60-3E05-7522-10CD6B2F4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F69F5C-44AB-08BE-E43E-1E78DEF93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BC3BD6-32AC-A9C5-2928-2A6A6ACE1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644827-CAFD-CA6A-67B2-E43F20A64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6941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CDC9-BCB4-7CAE-6AD9-671B8C9A0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384D10C-9B1E-D8A2-E7FC-9A54076F25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96FBB2F-B701-0C14-44D0-F3734EFF3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118B96-84C8-BA45-999E-50969D7E5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04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9F5E1-93D0-D65F-A0FE-B81EBE459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B93D2DF4-B94C-7079-0429-1B6F6BFE65F4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9F4EF36C-FF5E-9FCB-442D-4BF2785BCF85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5B29970C-5F23-86AD-C0F2-FC89C7A7528D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60DC5E1-9F7B-F599-7243-502A70135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929038"/>
              </p:ext>
            </p:extLst>
          </p:nvPr>
        </p:nvGraphicFramePr>
        <p:xfrm>
          <a:off x="438150" y="1180956"/>
          <a:ext cx="11153774" cy="467900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a Zacatecas No. 701, Fraccionamiento Las Hadas, C.P. 20140, 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 la Subdelegación Metropolitana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1,233.63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$173,535.00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$2,082,420.03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Ecuador No. 205, Planta Baja, Colonia Las Americas, C.P. 20230, 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 la Subdelegación Metropolitana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903.98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$109,771.38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$1,317,256.56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Ecuador No. 205, Planta Alta, Colonia Las Americas, C.P. 20230, 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$67,987.60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$815,851.20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Julio Díaz Torre N° 105, Lote 3, Manzana 28 Interior D y E, Fraccionamiento Ciudad Industrial, C.P. 20290, Aguascalientes, Aguascalientes.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Coordinación de Abastecimiento y Equipamiento, Almacén Delegacional y 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8,944.45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$674,411.53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$8,092,938.36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Mangana No. 201, Fraccionamiento Vista Alegre, C.P. 20290, Aguascalientes, Aguascalientes.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2,160.67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$75,000.00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$900,000.00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Tecnológico No. 1810, Colonia Guaymitas, C.P. 23407, San José del Cabo, 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Auxiliares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147.84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$28,681.41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$344,176.87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Venustiano Carranza No. 114 entre Ignacio Zaragoza y Hugo Cervantes del Rio, Colonia Centro, C.P. 23600, Ciudad Constitución, Comondú 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Auxiliares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Valentín Gómez Farías No. 166, entre Republica y Manuel Torre Iglesias, Colonia Esterito, C.P. 23060, La Paz, 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929.05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$49,719.40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$596,632.78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22 s/n, Lote 008, Manzana 13 C, Colonia Desarrollo Aeropuerto, C.P. 23435, Los Cabos, Baja California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para recepción, resguardo y distribución de materiales terápeuticos y diversos.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1,898.40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$4,176,000.00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Constitución, esquina Calle Jiménez, Zona Centro, C.P. 27080, Torreón,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1,268.00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$213,277.60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$2,559,331.20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Isidro López Zertuche No. 2791-B, Colonia Universidad, C.P. 25260, Saltillo,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1,953.85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$189,399.00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$2,272,788.00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Independencia y Calle Leona Vicario S/N, C.P. 27000, Torreón,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3,960.00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$421,299.99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$5,055,599.93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440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ABE07-0554-E8A1-17E1-75D086488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92A88BFC-6B62-D878-6CE5-D51AAC771EF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08290A50-27A5-C553-55A5-E7AF7A278962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2ECA3997-EF3D-6842-C9E6-892149EDE383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(2/20)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34C3399-29BD-7BBD-7D6A-7D65152DC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128931"/>
              </p:ext>
            </p:extLst>
          </p:nvPr>
        </p:nvGraphicFramePr>
        <p:xfrm>
          <a:off x="438150" y="1180956"/>
          <a:ext cx="11153774" cy="4718668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Benito Juárez No. 523, Colonia Roma, C.P. 25000, Monclova,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$107,077.28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$1,284,927.36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Presidente Cárdenas No. 197 Oriente, Zona Centro, C.P. 25000, Saltillo,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2,974.54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$103,858.28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$1,246,299.36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Egipto esquina José Sarmiento S/N, Fraccionamiento Virreyes Obrera, C.P. 25220, Saltillo,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 y Oficina de Servicios Generales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1,926.40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$96,280.00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$1,155,360.00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Saltillo-Zacatecas Km. 22, Puente La Encantada, C.P. 25950, Saltillo, Coahuila.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$793,440.00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$9,521,280.00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de los Maestros No. 324, Colonia Huertas del Sol, C.P. 28050, Colima, 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336.36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$22,924.27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$275,091.22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Mayo No. 33, Colonia Centro, C.P. 28100, Tecomán, 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341.51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$16,258.06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$195,096.73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Lic. Gustavo Díaz Ordaz No. 120, Colonia El Moralete, C.P. 28060, Colima, 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1,034.50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León Felipe No. 346, Colonia Real Vista Hermosa II, C.P. 28018, Colima, Colima.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258.66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de los Deportistas No. 1144, Colonia El Tecolote, C.P. 28090, Colima, Colima.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859.99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$98,600.00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$1,183,200.00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5a. Avenida Oriente S/N Colonia Los Manguitos, antes Calzada a La Ciudad Deportiva S/N, "Panchón Contreras", C.P. 29010, Tuxtla Gutiérrez,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Deportiva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42,004.90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$9,416.96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$113,003.53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11a. Calle Poniente No. 8-A, Zona Centro, C.P. 30700, Tapachula,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de Prestaciones Médicas, Coordinación de Atención y Orientación al Derechohabiente, y Coordinación de Calidad y Competitividad)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$61,248.00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$734,976.00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Segunda Calle Oriente y Séptima Avenida Sur No. 12, Colonia Centro, C.P. 30700, Tapachula,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$37,155.96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$445,871.52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19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91079-BCC3-958D-1227-00D0E5A8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59A58FB5-E3BD-5F53-0F38-1CB7C23117E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E2B56B7E-6FC2-CA35-9DC0-FE0537444652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7E5173E-49A9-EAFA-1914-92204735DA44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(3/20)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EC32653-EB1F-977D-E76D-D365E99E2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992018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Central Sur  No. 1989, Colonia San Francisco, C.P. 29000, Tuxtla Gutiérrez,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1,087.00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Carlos Maciel No. 119, Fraccionamiento Santos (San Roque), C.P. 29040, Tuxtla Gutiérrez,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592.40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$542,880.00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2a. Calle Sur Poniente esquina Calle Privada No. 188, Barrio de las Flores, C.P. 30019, Comitán de Domínguez,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270.50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Central Norte No. 125, Colonia Centro, C.P. 30700, Tapachula,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$46,052.00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$552,624.00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Central Poniente No. 150, Colonia Juan Sabines Gutíerrez, C.P. 29770, Bochil,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130.66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Vicente Guerrero No. 6, Colonia Centro, C.P. 29520, Pichucalco,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195.20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2a. Calle Sur Poniente esquina Calle Privada No. 190, Fraccionamiento Las Orquídeas, C.P. 30068, Comitán de Domínguez,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216.28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$6,090.00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$73,080.00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Benito Juárez No. 97, Colonia Centro, C.P. 31150, San Francisco del Oro,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1,293.24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$12,942.12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$155,305.44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Fernando Montes de Oca, Lote 6, Manzana 8, Barrio Profortarah, Localidad de Creel, Municipio Bocoyna,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136.39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$9,064.24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$108,770.88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Álvaro Obregón S/N Colonia Centro, Municipio de Ascención, C.P. 31820, Rodrigo de Quevedo,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$4,263.00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$51,156.00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14 Poniente No. 700, Colonia Sector Poniente, C.P. 33000, Ciudad Delicias,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$17,308.36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$207,700.32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Paseo de la Victoria No. 2515, Fraccionamiento Jardines del Bosque, C.P. 32539, Ciudad Juárez,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Juárez 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1,129.04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$457,920.00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$5,495,040.00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40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66FB-2781-4D69-B2DF-55C066A7B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F8916A65-0222-4F29-D55C-BE5A92F6D51C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6C38A7A5-3EF5-8E47-F3A6-78C7CCB85BFE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6F09EA94-214C-1EE8-B71F-D5805363DAB6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(4/20)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FCA214C-C2F7-5ED0-FB27-9D27D5F48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079888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Tecnológico No. 343, Colonia Barrio Lerdo, C.P. 31520, Ciudad Cuauhtémoc,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$23,578.16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$282,937.92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Pedro de Lille No. 3, Colonia Centro, C.P. 33890, Hidalgo del Parral,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$39,132.60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$469,591.20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Fernando Baeza No. 206, Sector Oriente, C.P. 33000, Ciudad Delicias,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757.50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$25,344.84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$304,138.08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21 Nº. 1109, Colonia Santo Niño,,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Nº.14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1,181.40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$24,409.82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$292,917.86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Oscar Flores Sánchez Nº. 2250, Colonia Jardines de San Jose, C.P. 32695, Ciudad Juárez,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Nº. 97 y Oficinas Administrativas (Coordinación de Prestaciones Económicas y Sociales)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1,932.54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$67,536.72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$810,440.64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General Rosalio Hernández Nº. 21 y Ferrocarriles Nacionales de México,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 (Bienes No Terapéuticos)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1,423.63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$49,003.04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$588,036.48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Privada Santa Rosa  Nºs. 21 y 23,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  (Bienes Terapéuticos) y Coordinación de Abastecimiento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3,107.15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$103,899.75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$1,246,797.00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53 A N°. 5 Colonia Arquitectos, C.P. 31350,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1,010.83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$28,127.68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$337,532.16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Sierra Mohinora Nº. 6011, Fraccionamiento La Cuesta, C.P. 32650, Ciudad Juárez,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910.99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$30,955.76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$371,469.12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Privada Santa Rosa  Nº 19, Colonia Centro,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 (Bienes de Laboratorio y Lácteos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1,422.54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$30,769.31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$369,231.76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Río Pánuco N° 224, Colonia Cuauhtémoc, C.P. 06500, Alcaldía Cuauhtémoc,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2,398.34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$1,002,240.00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$12,026,880.00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Hamburgo N° 18, Colonia Juárez, C.P. 06600, Alcaldía Cuauhtémoc,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2,347.31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$650,957.78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$7,811,493.36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420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4245A-164F-F785-BC51-D1F28AFAB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30B09FAE-D03B-52B1-3F2B-B061403951A0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9AB5A34C-3605-B479-AEB4-6507F6E06D4F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DE17547B-6AB7-F1B7-DAD7-0D0B2FA0CBF4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(5/20)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6640626-D488-B739-A442-8C6BDDF0D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732750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Revolución No.1586, Colonia San Ángel, C.P. 01000, Alcaldía Álvaro Obregón,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3,940.44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$1,799,999.38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$21,599,992.51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Cozumel N° 43, Colonia Roma Norte, C.P. 06700, Alcaldía Cuauhtémoc,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3,329.68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$1,502,457.75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$18,029,493.02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Hamburgo N° 64, Colonia Juárez, C.P. 06600, Alcaldía Cuauhtémoc, Ciudad de México,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5,133.67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$2,346,292.54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$28,155,510.44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Havre No. 7 Colonia Juárez, C.P. 06600, Alcaldía Cuauhtémoc, Ciudad de México,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del Programa IMSS- Bienestar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3,490.00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$1,133,811.24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$13,605,734.84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Morelos N°. 106, Colonia  Refugio, C.P. 34800, Villa Unión,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180.52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Morelos N°. 416 Oriente, Colonia Centro, C.P. 35800, Cuencame,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157.41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$6,960.00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$83,520.00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Allende No. 31, Colonia Centro, C.P. 35700, Nazas,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238.65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al Mezquital, No. 219, Fraccionamiento Real del Mezquital, C.P. 34199, Durango,Durango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2,083.82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$208,536.01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$2,502,432.09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Leandro Fernandez S/N. Colonia en Nombre de Dios, Nombre de Dios, C.P. 34840, Durango,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134.35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$6,380.00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$76,560.00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Miguel Hidalgo No. 110 Sur, Colonia Centro, C.P. 35000, Gómez Palacio,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N°. 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759.58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$40,600.00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Juárez N° 104 Sur, Planta Baja,  Mezzanine y Pisos 1°, 2° y 3º, Colonia Centro, C.P. 34000, Durango,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1,950.88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$3,758,400.00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Juárez No. 77, Zona Centro, C.P. 35590, Santa María del Oro,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213.71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$208,800.00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572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A9EEA-FA04-0B04-6F9C-C69B3B984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0B180F61-CA7B-DBB7-78A6-29F74BBC62FD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758744FC-E669-6B51-C333-B16CB2380580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445724EE-DE9B-BA5C-70DA-D7A2F956D92A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(6/20)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14CDB48-47BF-FFE5-0A7A-C602428EE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143149"/>
              </p:ext>
            </p:extLst>
          </p:nvPr>
        </p:nvGraphicFramePr>
        <p:xfrm>
          <a:off x="438150" y="1180956"/>
          <a:ext cx="11153774" cy="467900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Bruno Martínez No. 379 Norte, Colonia Victoria de Durango, C.P. 34000, Durango, Durango.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Centro de Capacitación y Calidad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$290,707.60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$3,488,491.20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Libramiento Períferico No. 1675 Norte, Colonia Plácido Domingo, C.P. 35159, Ciudad Lerdo,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Archivo de Concentración, Bienes Adjudicados y Bienes de Baja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4,362.59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$121,808.75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$1,461,704.96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Níspero No. 214, Fraccionamiento Campestre Jacarandas, C.P. 34106, Durango,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Embargados, Bienes Adjudicados, Bienes de Baja y Archivo de Concentración de la Subdelegación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1,373.05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$112,520.00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$1,350,240.00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Venustiano Carranza No. 205, Colonia San Miguel, C.P. 37235, León,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1,044.78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$53,559.33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$642,712.01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Lázaro Cárdenas del Río No. 100, Colonia Tres Guerras, C.P. 38080,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749.08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$584,640.00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Guanajuato No. 43, Colonia Santa Teresa, C.P. 36260,Guanajuato,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821.84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$765,600.00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Adolfo López Mateos Poniente, No. 406, Zona Centro, C.P. 38000,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Médicos. Extensión Unidad de la Medicina Familiar Nº. 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2,390.48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$91,060.00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$1,092,720.00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Paseo de Guanajuato N° 110, Colonia Jardines de Celaya, Primera Sección, C.P. 38080,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789.02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$50,762.47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$609,149.64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Aldama Nº. 321-B, Zona Centro, C.P. 36700, Salamanca,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1,271.54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$70,528.00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$846,336.00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Aztecas N°.  107, Colonia Parque Central, Zona Centro, C.P. 38000,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$67,950.34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$815,404.09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Francisco Eduardo Tres Guerra N°. 735 (171), Zona Centro, C.P. 36500, Irapuato,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20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1,379.04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$59,617.96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$715,415.48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Isaac Newton Nº. 112, Colonia El Peluchan, C.P. 37119, León,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 Álmacen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2,343.20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$104,400.00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$1,252,800.00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0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089BA-205F-A919-8D69-3B8992944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30DDEF8-52BA-1501-C4B5-2FD4D0E6132D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5E88EFDF-55D6-1201-CCD9-C0C9698B5C5D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E60E1D80-3EC8-2EF7-6BDB-0413ABFF7E62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(7/20)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11BFACF-0CD5-9AA6-131C-CF992A30B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392341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Río Conchos Nº. 434, Colonia San Miguel, C.P. 37390, León,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1,183.00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$835,200.00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Vicente Suárez S/N, Colonia Petacalco, Municipio La Unión de Isidoro, Montes de Oca Suárez, C.P. 40811, Petacalco,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$4,919.56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$59,034.72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Costado de Carretera a Ayutla Municipio Juan R. Escudero, C.P. 39840, Tierra Colorada,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323.49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$7,030.76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$84,369.12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Ignacio Allende No. 4 Colonia Centro, C.P. 40930, Atoyac de Álvarez,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152.97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Cuauhtémoc Nº. 11, Colonia Centro, C.P. 40400, Teloloapan,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184.58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$6,380.00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$76,560.00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Lote 11 Manzana 1, Súper Manzana XXVI, Colonia Centro, C.P. 40880, Zihuatanejo,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468.79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$26,796.00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$321,552.00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Cerrada De Frambuesa N.° 2, Piso 2, Fraccionamiento La Huerta, Colonia Centro, C.P. 42300, Pachuca, 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303.12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$18,629.60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$223,555.20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Acayuca No. 277, Colonia Pequeña Propiedad, C.P. 42191, Zapotlán de Juárez, Hidalgo.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7,235.00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$671,408.00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$8,056,896.00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Nebulosa No. 10, Colonia Puerta del Sol, C.P. 45380, Amatitan,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217.20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$8,252.82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$99,033.84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45, Colonia Centro, C.P. 45350, Arenal,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No. 10, Colonia Centro, C.P. 49820,  Atenquique,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723.34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$6,412.48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$76,949.76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González Gallo S/N 9, Colonia Chapala Centro, C.P. 45900, Chapala, Jalisco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518.27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$15,080.00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$180,960.00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75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784F-4513-7D86-564D-0E5729A4B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07D8A748-64C6-B0A3-5759-C2687609A8A2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345FDFC0-B3C7-4202-77A5-C61370321A9B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9EBEB12-452C-AECE-CB87-E1386E34245E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(8/20)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F77D0A3-9395-4E59-29B0-7BB53763F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926761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Ramón Corona N°. 55, Colonia Centro, C.P. 45700, Acatlán de Juárez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$6,165.52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$73,986.19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Mariano Bárcenas y Privada Veracruz, Sector Hidalgo, C.P. 44280,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1,704.63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$22,620.00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$271,440.00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Allende  N°. 97, Colonia Centro, C.P. 47300, Yahualica de González,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Francisco I. Madero No. 295, Colonia Centro, C.P. 46900, Mascota,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179.72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$6,959.59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$83,515.13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Negrete  N°. 129, Colonia Centro, C.P. 47900, Jamay,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 N°. 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403.10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$8,700.00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$104,400.00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Jesús María No. 80, Colonia Centro, C.P. 47950, Jesús María,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386.99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$208,800.00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Emeterio Jiménez N°. 9, Colonia Centro, C.P. 46350, San Martín Bolaños,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$4,872.00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$58,464.00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Guanajuato N°. 92, Colonia Centro, C.P. 49541, Valle de Juárez,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$3,248.00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$38,976.00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Guadalupe Victoria S/N, Colonia Centro, C.P. 47540, Ojuelos,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136.50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$1,406.33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$16,875.91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Mayo S/N, Colonia Centro, C.P. 47690,  San Diego de Alejandría,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$913.38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$10,960.61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Prolongación 5 de Mayo No. 9, Colonia El Tepeyac, C.P. 47574, Unión de San Antonio,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$5,916.00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$70,992.00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Allende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36, Colonia Centro, C.P. 47250, Villa Hidalgo,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$2,606.52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$31,278.24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14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6200B-8E62-9D4D-8AD4-CB704DA40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F94080D5-F697-13F7-58A9-4DE5CC81C45F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CC0EBBE0-2795-7956-909E-253BFB45C1F4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9991BD8C-C619-7C73-98F2-CF8B95D54B8A}"/>
              </a:ext>
            </a:extLst>
          </p:cNvPr>
          <p:cNvSpPr txBox="1">
            <a:spLocks/>
          </p:cNvSpPr>
          <p:nvPr/>
        </p:nvSpPr>
        <p:spPr>
          <a:xfrm>
            <a:off x="3019398" y="813733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(9/20)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0FCEC69-D2D1-921A-FF82-BE4202172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532090"/>
              </p:ext>
            </p:extLst>
          </p:nvPr>
        </p:nvGraphicFramePr>
        <p:xfrm>
          <a:off x="438150" y="1180956"/>
          <a:ext cx="11153774" cy="4795392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73,  Colonia Centro, C.P. 46560, San Juanito de Escobedo,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142.53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$1,113.95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$13,367.38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Ramón Corona N°.  363, Colonia Centro, C.P. 49400, Tizapan El Alto,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$4,936.96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$59,243.52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Reforma No. 160, Colonia Centro, C.P. 47930, Degollado,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197.50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$9,744.00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$116,928.00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San Felipe N°.  1066, Sector Hidalgo, C.P. 44200,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del Hospital General Regional N°. 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$10,511.34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$126,136.08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Juan Pablo II No. 55, Colonia El Capullo, C.P. 45150, Zapopan,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Comunitario de Salud 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990.53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Moctezuma N°.  655, Colonia La Florida, C.P. 47800, Ocotlán,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585.62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$10,127.15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$121,525.78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Calzada Independencia N°. 580, Sector Libertad, Colonia La Perla, C.P. 44360,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5,968.00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$220,806.00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$2,649,672.00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Cristóbal Colon N°. 750, Colonia Centro, C.P. 49000, Ciudad Guzmán,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1833.98 OAS</a:t>
                      </a:r>
                      <a:b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1058.30 TIENDA</a:t>
                      </a:r>
                      <a:b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2892.28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$127,600.00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$1,531,200.00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20 de Noviembre Nº 330, Colonia Centro El Pitillal, C.P. 48290, Puerto Vallarta,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323.23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Periférico Sur N°. 8000, Colonia Santa María Tequepexpan, C.P. 45601, Tlaquepaque,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22,961.40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$2,107,720.00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$25,292,640.00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195, Colonia Centro, C.P. 48900, Autlán de Navarro,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Abastecimiento del Hospital General de Zona Nº. 20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$5,040.20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$60,482.40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8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C5F68-6C2E-BC41-B667-610055B33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5DE5EFEC-A7A0-F212-1D6B-FD80CB426A04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BFB02CCA-BECF-049D-38F0-B4F127CB7D3B}"/>
              </a:ext>
            </a:extLst>
          </p:cNvPr>
          <p:cNvSpPr txBox="1">
            <a:spLocks/>
          </p:cNvSpPr>
          <p:nvPr/>
        </p:nvSpPr>
        <p:spPr>
          <a:xfrm>
            <a:off x="328586" y="136545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397CF4BE-B74A-E9F8-9367-426A8A646B02}"/>
              </a:ext>
            </a:extLst>
          </p:cNvPr>
          <p:cNvSpPr txBox="1">
            <a:spLocks/>
          </p:cNvSpPr>
          <p:nvPr/>
        </p:nvSpPr>
        <p:spPr>
          <a:xfrm>
            <a:off x="2990823" y="658750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(10/20)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508A89F-C768-3A04-0F6D-03C156043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289613"/>
              </p:ext>
            </p:extLst>
          </p:nvPr>
        </p:nvGraphicFramePr>
        <p:xfrm>
          <a:off x="447675" y="1025973"/>
          <a:ext cx="11153774" cy="495907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Recursos Hidráulicos No. 2, Colonia La Loma, Municipio de Tlalnepantla de Baz, C.P. 54060, Estado de México Oriente.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6,023.13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$1,921,378.47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$23,056,541.64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Rayón S/N. Colonia Centro, Villa Guerrero, C.P. 51760,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170.90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$15,463.03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$185,556.38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San Pablo No. 117, Colonia San Antonio, Valle de Bravo, C.P. 51200,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599.34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$66,120.00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$793,440.00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Josefa Ortiz de Domínguez Nº. 210 Sur, Barrio San Sebastián, C.P. 50090,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(Departamento de Construcción y Planeación Inmobiliaria, Órgano Interno de Control, Auditoría, Queja y Responsabilidades, Oficina de Seguridad y Resguardo, Coordinación de Competitividad, Departamento de relaciones laborales y Departamento de Capacitación y Transparencia)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849.00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$145,000.00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$1,740,000.00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José María Pino Suárez No. 202, Col. Santa Clara, C.P. 50090,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de Servicios Jurídicos)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592.10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$835,200.00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Miguel Hidalgo y Costilla Nº. 400 esquina José María Pino Suárez, Colonia 5 de Mayo, C.P. 50090,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$110,200.00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Francisco  I. Madero Nº. 40, El Carmen Totoltepec, C.P. 50245, Metepec,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1,158.69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$30,450.00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$365,400.00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Lomas Verdes No. 414, Colonia Santiago Occipaco, C.P. 53230, Naucalpan de Juárez, Estado de México Poniente.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2,845.57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$1,067,200.00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$12,806,400.00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No. 800, Colonia La Providencia, C.P. 52177, Metepec,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No. 608, Colonia San Sebastian, C.P. 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242.38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Dr. Ramón Macias esquina con Calle Profesor Santos Campos Nº. 34, Colonia Santa Rosa, C.P. 60360, Los Reyes de Salgado,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1,459.79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$417,600.00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Dr. Alonso Martínez Nº. 660 Sur, Planta Baja y Piso 2, Fraccionamiento Jardinadas, C.P. 59626, Zamora,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050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F0DA7-53A1-3B3C-C284-906F6E452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0D5DFC8-B40C-EB97-2AF2-4D693ECDBF27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8369461-0F48-E9C2-6F4E-3B29CE45912C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247D3F16-C8D9-5C97-B014-E81FD377F77B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(11/20)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B458DE1-FE0B-67DD-03DA-12F708FF3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659791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Dr. Emilio Garcia Norte Nº. 90, Colonia José María Morelos, C.P. 61518, Zitácuaro,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1,271.00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$110,200.00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Chiapas esquina Francisco Sarabia Nº. 93 Interior 113, Colonia Centro, C.P. 60500,  Uruapan,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$34,202.68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$410,432.17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Pino Suárez Sur No. 44,Colonia Centro, C.P. 59600, Zamora,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Madero Poniente Nº. 3980, esquina Calle Sin Nombre del Fraccionamiento Hacienda San Diego, C.P. 58111, Morelia,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623.20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$730,800.00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Reforma Nº. 1 Colonia Casasano, C.P. 62748, Cuautla, 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146.15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$9,860.00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$118,320.00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Paraíso Nº. 24, Colonia Barrio de San Miguel, C.P. 62520, Tepoztlán, 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$9,995.88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$119,950.59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Niño Obrero N°. 319, Colonia Ciudad Industrial, C.P. 63173, Tepic, 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$765,600.00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Halcón N°. 7, Colonia Tecolote, C.P. 63135, Tepic, 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Km. 178 de la Carretera Central, Colonia Centro, C.P. 67865, San Rafael Galeana, 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Benito Juárez  N°. 2000,  Fraccionamiento La Hacienda, C.P. 67150, Guadalupe, 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$38,660.29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$463,923.53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Huinala No. 100, Colonia Ex Hacienda de la Encarnación, C.P. 66633, Apodaca, 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1,501.75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$111,708.00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$1,340,496.00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Ciudad Alemán-Oaxaca Km 176.5, Colonia Barrio Asunción, C.P. 68725, Ixtlán de Juárez,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212.87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$9,860.00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$118,320.00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475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B4E05-AED1-349A-CEFA-453C820CE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A7F8A838-AABE-571A-9A56-64CFF5FC12B8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33166B3B-8978-5F27-1B72-D20E68B7ED8E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6DC60119-9497-0778-5683-758238388BC3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(12/20)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773FD0A-0CC0-5BC0-7CFE-075DD9FA8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050739"/>
              </p:ext>
            </p:extLst>
          </p:nvPr>
        </p:nvGraphicFramePr>
        <p:xfrm>
          <a:off x="438150" y="1180956"/>
          <a:ext cx="11153774" cy="467900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Pino Suárez Nº. 33, Colonia San José, C.P. 68200, San Pedro y San Pablo Villa Etla,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$9,860.00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$118,320.00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No. 1404, esquina González Ortega,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  Nº. 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1,348.49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$150,800.00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$1,809,600.00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Heroíca Escuela Naval Militar Nº. 703,Colonia Reforma, C.P. 68050,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720.36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$87,823.41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$1,053,880.97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Violetas Nº. 1007, Colonia Reforma, C.P. 68050,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1,660.96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$220,400.00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$2,644,800.00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Armenta y  López Nº. 821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2,708.87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$168,604.46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$2,023,253.49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5 de Mayo Nº. 1298, Tuxtepec, C.P. 68300,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762.64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$23,000.38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$276,004.51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Reforma No. 905,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Prestaciones Médicas y Coordinación Medica Delegacional)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$88,160.00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$1,057,920.00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Arista Nº. 185,Colonia La Piragua, CP. 68300, Tuxtepec,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110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$17,732.12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$212,785.44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Hombres Ilustres Nº. 910, Colonia Centro, C.P. 70300, Matías Romero,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151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744.70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$24,360.00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$292,320.00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Morelos Nº. 21, Colonia Centro, C.P. 69800, Asunción Tlaxiaco,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52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968.08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$14,845.68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$178,148.16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Murguía Nº. 509 esquina Libres,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33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973.07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$54,877.28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$658,527.36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Privada de Araucaria No. 110 B, Fraccionamiento El Chopo, C.P.68040, Oaxaca, Oaxaca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153.64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1427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3B3BC-E877-3582-1CB3-0B28BD70B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1A9D46BB-3E81-E560-2F0A-406A613F282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507008AB-B62F-627B-323E-7F98DA984E62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8EB5047-AF10-D772-06D9-971C696DF7DC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(13/20)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F92461C-4AD7-4A90-C5A1-44204079D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049808"/>
              </p:ext>
            </p:extLst>
          </p:nvPr>
        </p:nvGraphicFramePr>
        <p:xfrm>
          <a:off x="438150" y="1180956"/>
          <a:ext cx="11153774" cy="481616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Morelos No. 207, Colonia Centro, C.P. 70805, Miahuatlán de Porfirio Díaz, Oaxaca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 Equipo Multidisciplinario Región 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267.73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$7,857.75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$94,293.00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Daniel Soto No. 115, Colonia Lázaro Cardenas, C.P. 68320, San Juan Bautista Tuxtepec, Oaxaca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159.01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Nardos Nº. 31, Colonia Bugambilias, C.P. 72580, Puebla,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667.43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$1,044,000.00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Manuel Ávila Camacho Nº. 1102 esquina con Calle 11 Sur, Colonia Centro, C.P. 74200, Atlixco,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2,478.60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$26,989.27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$323,871.21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Avenida 7 Poniente 114-B, Colonia Centro, C.P. 72760, San Pedro Cholula,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Benito Juárez Nº. 28, Colonia Centro Plaza Puig Locales 6-13, 18-26, 28 y 29, C.P. 74400, Izucar de Matamoros,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415.27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$28,590.68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$343,088.19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4 Norte No. 120, Colonia Ignacio Zaragoza, C.P. 75770, Tehuacán,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819.71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3 Sur Nº. 2108, Colonia El Carmen, C.P. 72530, Puebla,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(Conservación, Jefatura 8, Seguridad en el Trabajo, Departamento de Guarderías, Coordinación de Competitividad y Calidad, Departamento de Relaciones Laborales)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$49,552.11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$594,625.37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Gran Avenida México 86 No. 2602, Colonia Morelos, C.P. 72080, Puebla, Puebla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4,305.20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$72,920.41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$875,044.89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Boulevard Bernardo Quintana No. 4100, Colonia Alamos 3a. Sección, C.P. 76160,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de Finanzas, Contraloria Interna y Prestaciones Médicas)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1,112.76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$360,190.35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$4,322,284.17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Tecnológico Nº. 100, Piso 8, Colonia Centro, C.P. 76000, Santiago de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$109,504.00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$1,314,048.00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Melchor Ocampo Nº. 66, Colonia Centro, C.P. 76000,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712.61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$113,680.00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$1,364,160.00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37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FFA8-00FB-AF99-8519-42A76A15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5747C6EE-F648-5643-E16B-C25F1D22014F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2EBB350-5C65-5CAA-6D37-63CD2D048F19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561A7BE5-6D7B-50C3-5309-7787EBF0A49A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(14/20)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18CEAA5-306F-0A9B-1392-AF530E051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487401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Pino Suárez Sur Nº. 97, Colonia Ramos Millán, C.P. 76807, San Juan del Rio,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418.89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$18,676.00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$224,112.00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Artículo 27 Constitucional  Nº. 9, Colonia Casa Blanca, C.P. 76030,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$26,025.62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$312,307.45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27 de Septiembre No. 31-A, Zona Centro, C.P. 76800, San Juan del Río,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481.76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$35,346.73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$424,160.77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 61 Nº. 476, entre Calle 66 Y 68, Colonia Centro, C.P. 77200, Felipe Carrillo Puerto, 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331.51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Calzada Veracruz No. 247, Colonia Adolfo López Mateos, C.P. 77010, Othon Puente Blanco, Chetumal, 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490.00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$37,816.00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$453,792.00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Cancún - Puerto Morelos Km. 21, Manzana 01 Lote 1 - 11, Colonia Supermanzana 47, C.P. 77580, Benito Juárez, Quintana Roo.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 Zona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1,427.01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$358,403.46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$4,300,841.52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Juan Barragan No. 25, Colonia Centro, C.P. 79300, Ciudad del Maíz,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246.70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$8,746.40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$104,956.80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Matamoros No. 300, Colonia Centro, C.P. 79610, Matehuala,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$20,381.05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$244,572.59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Mayo Nº. 107 Locales 23 y 25,Colonia Centro, C.P. 79610, Río Verde,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124.48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$5,316.71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$63,800.51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Mariano Arista Nº. 965,Colonia Tequisquiapan, C.P. 78250, San Luis Potosí,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para la Coordinación Delegacional de Informática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333.41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$32,480.00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$389,760.00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Benito Juárez y Avenida  Rosales, Colonia Centro, C.P. 81910, Sinaloa de Leyva,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 Medico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238.41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$18,770.32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$225,243.84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Escuela Poste Nº. 9, Colonia Luis Donaldo Colosio, C.P. 80700, Cósala,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669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0444A-B4B5-5A63-A86B-46B0D2F0F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919C1E9E-60AB-6C09-5815-21B9ED2A39EC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3ED2CE4D-FEA0-9ED0-E77E-FC401F2B531B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F77568E4-DAD8-4CFB-5960-0873739F06F9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(15/20)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59DDBF1-FD5C-5914-9FFD-B630D1463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062441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de la Amistad Nos.1168, 1170, 1172 y 1174, Colonia Centro, C.P. 82000, Mazatlán,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 Médico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$34,220.00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$410,640.00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Francisco I. Madero Oriente No. 526, Colonia Centro, C.P. 80200,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$214,895.80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$2,578,749.60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Blas Valenzuela Nº.20, esquina  Avenida Ignacio Zaragoza,  Colonia Centro, C.P. 81000, Guasave,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1,801.00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$49,756.89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$597,082.67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Rafael Buelna No. 760 D, Colonia Lomas de Mazatlán, C.P. 82110, Mazatlán,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$73,006.92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$876,083.04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Rio Ameca Nº. 1533, Fraccionamiento Los Pinos, C.P. 80128,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$9,032.94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$108,395.32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Los Mochis Topolobampo Km. 12, Predio Bachomobampo Sindicatura Topolobampo, C.P. 81377, Ahome, Los Mochis, 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404.79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$30,160.00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$361,920.00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Rio Ameca Nº. 1533-A,  entre  Pascual Orozco y Lerdo de Tejada, Colonia Los Pinos, C.P. 80128,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Instituciones para Disposición Final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345.38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$7,752.33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$93,027.92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Juan de Dios Bátiz No. 771 Poniente, Colonia Morelos, C.P. 80170,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de la Subdelegación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451.41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$556,800.00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Ruperto L. Paliza N°. 168 Norte, Colonia Centro, C.P. 80000,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Terreno (Salida de Emergencia Guardería)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$2,313.25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$27,758.99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Culiacán-Mazatlán (tramo Culiacán-El Dorado) No. 4625 Poniente, Interior 9 y 10 Sur, Colonia Centro de Agronegocios "Parque Industrial Agroindustrias", C.P. 80300, El Diez, Culiacán, Sinaloa.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1,496.13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$164,873.53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$1,978,482.31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Francisco Zarco No. 117 Oriente, Colonia Miguel Alemán, C.P. 80200, Culiacán, Sinaloa.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$15,781.46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$189,377.56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14 de Abril y Alberto Gutiérrez Nº. 270, Colonia Balderrama, C.P. 83180, Hermosillo,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1,714.19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$428,504.00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$5,142,048.00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863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12A94-2BD8-4DCE-2786-F7F64E370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37CD4D05-85A7-D53E-7AEB-3B88C172C459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A052361D-7D01-2C71-CB2A-A99AC54209F8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D679CA4A-958D-75A6-9EC7-AB599BC99128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(16/20)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181F7A1-296F-333E-1513-0288D4D8C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041233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Zaragoza y Libertas S/N, Colonia Centro, C.P. 83960, Pitiquito,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$5,110.96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$61,331.52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Huatabampo Adyacente a la Calle Principal, Colonia Centro, C.P. 82252, Yavaros, Sonora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 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$3,712.00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$44,544.00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Tabasco 851 y 855 Sur, Colonia Centro, C.P. 85000,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 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$36,341.64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$436,099.68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10 S/N entre Avenida 19 y 20, Colonia Centro, C.P. 84200, Agua Prieta,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$26,633.60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$319,603.20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Internacional Km. 6.5 Nº. 13, Parque Industrial de Nogales, C.P. 84200, Nogales,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1,173.31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$47,401.20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$568,814.40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Jalisco No. 202 Norte, esquina con Allende, Colonia Centro, C.P. 85000,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1,668.00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$214,578.19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$2,574,938.30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Internacional Km. 6.5 Nº. 271 3a, Parque Industrial de Nogales, C.P. 84200, Nogales,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1,051.70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$43,092.00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$517,104.00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Aquiles Serdán Nº. 75, Locales 8, 9, 11 y 13, Colonia Centro, C.P. 85400, Guaymas,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835.69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$31,306.37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$375,676.44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José María Morelos y Pavón entre Mariano Escobedo y Ramón Corona S/N, Colonia Constitución, C.P. 85820, Navojoa,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$116,116.00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$1,393,392.00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Segunda y Avenida 19 Nº. 1899, Colonia Centro, C.P. 84200, Agua Prieta,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$19,858.72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$238,304.69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14 de Abril Nº. 293 y Alberto Gutiérrez, Fraccionamiento Balderrama, C.P. 83180, Hermosillo,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1,130.70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$254,620.00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$3,055,440.00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Febrero Nº. 805 esquina con Avenida Allende, Colonia Centro, C.P. 85000,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1,366.00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$25,282.20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$303,386.40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236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BE09B-E3DE-6EAC-F62D-20B19CC0A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B648A055-8525-6810-80DD-76364E001A43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D3C8E86-E0A9-AA0A-E4A5-D82BD185A055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FB30E54C-EADD-70B1-BBC1-D66672CEA8AB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(17/20)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3FB5560-8FA0-D1F6-6CAC-7FA09B1A8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864179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al Varadero Km. 2.5, Fraccionamiento Las Playitas, C.P. 85400, Guaymas,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732.66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$7,340.48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$88,085.76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Mariano Jiménez No. 746 entre Guelatao y 5 de Mayo, Colonia Centro, C.P. 85820, Navojoa,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$12,625.44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$151,505.28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Talleres, Lote 17, Mz. XI, Nº. 2147, Parque Industrial, C.P. 85000, Cajeme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 Bienes de Grupos Diversos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$51,861.38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$622,336.61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Salamanca entre Cedros y Cartonerano 101, Colonia Amapolas, C.P.  83020, Hermosillo,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2,049.81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$38,330.43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$459,965.10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Azaleas No. 102 Lote 10 Manzana 4, Fraccionamiento Real del Ángel, Colonia Sabina, C.P. 86153, Villahermosa, Tabasco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264.10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Mina S/N, Zona Centro, C.P. 87555, Estación Ramírez,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127.20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$5,499.27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$65,991.24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Eulalio González Nº. 1004, Colonia Centro, C.P. 88390, Ciudad Mier,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$4,214.28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$50,571.36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Independencia Nº. 313 Zona Centro, C.P. 89670, Villa de Aldama,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 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$8,373.75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$100,485.00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Pablo A. Gutiérrez S/N, Zona Centro, C.P. 89110, Cuauhtémoc Ver,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165.26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$5,888.21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$70,658.48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Mil Cumbres Nº. 350, Planta Baja y Alta, Colonia Mil Cumbres, C.P. 88740, Reynosa,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378.24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$44,838.64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$538,063.68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Álvaro Obregón  Nº. 238 Planta Baja y Pisos 1º y 2º, Colonia Jardín, C.P. 87330, Matamoros,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1,374.00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$102,589.70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$1,231,076.45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Tercera Avenida esquina Avenida Cuauhtémoc N° 204, Colonia Americana, C.P. 89190, Tampico,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47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295.14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$61,480.00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$737,760.00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922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AAAE7-E3CA-B8BB-326B-D5F4C75DB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F23BAA88-663F-C888-149C-C18C35A68F5E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7279C66A-C70A-071A-28A7-DFD9C9364945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C6424511-A6DB-96D0-7474-46314C46DE45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(18/20)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DA7C81B-EAF6-6F9B-3E20-418B02D65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585841"/>
              </p:ext>
            </p:extLst>
          </p:nvPr>
        </p:nvGraphicFramePr>
        <p:xfrm>
          <a:off x="438150" y="1180956"/>
          <a:ext cx="11153774" cy="467900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Diaz Mirón Nº. 604, Zona Centro, C.P. 89000, Tampico,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830.65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$29,002.97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$348,035.64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Santiago No. 3310, Manzana 4, Lote 8, Fracionamiento Las Villas, Finca Santo Domingo, C.P. 87029, Ciudad Victoria,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356.53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Juárez No. 75-B San Esteban Tizatlán, Colonia Centro, C.P. 90062, Tlaxcala, 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1,320.92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$143,350.48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$1,720,205.76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6 Nº. 1710, Colonia Xicoténcatl, C.P. 90062, Tlaxcala, 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(Departamento de Construcción y Planeación Inmobiliaria)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749.68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$49,300.00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$591,600.00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Libertad  Nº. 47, Colonia Centro, C.P. 91300, Banderilla,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19 (Ampliación)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429.70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Melchor Ocampo esquina Aldama, Zona Centro, C.P. 93600, Martínez de la Torre,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707.12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$46,769.04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$561,228.51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Adolfo Ruíz Cortínez esquina Sinaloa S/N, Colonia México, C.P. 93310, Poza Rica,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802.75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$110,200.00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José María La Fragua No. 2100 esquina Dr. Alfredo Iglesias y Avenida Delfino Valenzuela, Fraccionamiento Reforma, C.P. 91919, Veracruz Norte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2,053.88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$451,745.76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$5,420,949.12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Melchor Ocampo N°. 4-302 Colonia Centro, C.P. 92800, Tuxpan,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auxiliares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$4,112.20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$49,346.40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Mariano Matamoros Nº. 626, Fraccionamiento Los Pinos, C.P. 91870, Veracruz, Veracruz Norte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55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$51,040.00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$612,480.00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Unión No. 21, Colonia Santa Lucia Dos, C.P. 91637, La Estanzuela, Emiliano Zapata, Veracruz, Veracruz Norte.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2,014.38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$193,720.00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$2,324,640.00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Constitución No. 7, Colonia Progreso, C.P. 92700, Chicontepec, Veracruz, Veracruz Norte.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Coordinación Médica Región 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185.41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$16,008.00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$192,096.00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955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2B063-B8DE-CD88-CCA0-92894E3B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6703E0F4-5592-8125-AA95-509C0D6D5752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EB556888-328A-F87F-14BB-02CE2ECA074B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FBE90CFD-F470-FE04-1515-DFDC70781510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(19/20)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229E36A-0EFB-8889-11C2-CB0E95CA8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400986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Balderas esquina Úrsulo Galván No. 45, Planta Baja, Colonia Centro, C.P. 91000, Xalpa, Veracruz, Veracruz Norte.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 la Coordinación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290.96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$17,877.99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$214,535.88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Ogarrio Nº. 315, Colonia Cuatro Caminos, C.P. 96660, Agua Dulce,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$194,880.00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 Poniente s/n entre Calles 14 y 16, Colonia Guillermo Lira, C.P. 94108, Huatusco,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$23,894.77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$286,737.24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Independencia Nº.901, Colonia Libertad Congreso Allende, C.P. 96380, Coatzacoalcos,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Independencia No. 1409, Colonia Luis Echeverria, C.P. 95110, Tierra Blanca,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537.29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$29,817.57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$357,810.82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Reforma No. 606-A, Colonia Centro, C.P. 95400, Cosamaloapan,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228.65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$8,004.00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$96,048.00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Poniente 32 No. 1507 entre Calle Norte 3 y 5, Colonia San Juan Bautista, C.P. 94310, Orizaba,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$127,600.00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$1,531,200.00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Sur 9 Nº. 670, entre Oriente 14 y 14 Colonia Centro, C.P. 94300, Orizaba,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$32,706.20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$392,474.40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Norte 10 No. 860 entre Oriente 19 y 17, Colonia Centro, C.P. 94300, Orizaba,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197.94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$204,000.00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Chepinque No. 108-A, Colonia Lomas de la Soledad, C.P. 98040, Zacatecas,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578.82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$23,478.40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$281,740.80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Nº. 359, Colonia Centro, C.P. 99000, Fresnillo,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706.95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$75,400.00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$904,800.00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31, Zona Centro, C.P. 96420, Rio Grande,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$14,253.62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$171,043.39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684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8EE46-2D5C-0C64-B379-02E544E7A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364B8D18-D7F2-DB87-FA8B-96F61E1CCD4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E46B8D4E-BF95-F69A-19BF-338E9103D8DA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56165535-FEFC-C6D5-54E3-967FB8C0499C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(20/20)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2354DEB-02B4-E412-EA8C-67E05EC11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52341"/>
              </p:ext>
            </p:extLst>
          </p:nvPr>
        </p:nvGraphicFramePr>
        <p:xfrm>
          <a:off x="438150" y="1180956"/>
          <a:ext cx="11153774" cy="2848713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Constitución N°. 102, Colonia Lomas de la Soledad, C.P 98040, Zacatecas,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1,067.17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$19,393.55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$232,722.63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Panamericana Km. 117+500 S/N, Fraccionamiento San Isidro, C.P. 98613, Guadalupe,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 Bienes en Dación de Pago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1,412.02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$40,600.00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San Ramón, Lote 001, Colonia Las Margaritas, C.P. 98606, Guadalupe,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Archivo de Concentración y Bienes de Baja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963.40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$66,230.20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$794,762.40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Montes Apalaches No. 26, Fraccionamiento La Cima, C.P. 98610, Guadalupe,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$162,000.00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Juan Aldama No. 201 esquina Calle Hidalgo, Colonia Calera Víctor Rosales Centro, C.P. 98500, Municipio de Calera,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Grupo Multidisciplinario Región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$9,279.88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$111,358.61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Norte D.F.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Carretones Nº. 10 y San Pablo Nº. 31, Colonia Merced, C.P. 06090, México, D.F.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4,192.92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$187,854.18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$2,254,250.18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D.F.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Yucatán No. 15, Colonia Hipódromo Condesa, Alcaldía Cuauhtémoc, C.P. 06700Ciudad de México, D.F.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No. 6 y Oficinas Delegacionales por 2,500.00 m2 (Diversas áreas)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7,074.50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$1,400,148.40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$16,801,780.76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5056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9025</Words>
  <Application>Microsoft Office PowerPoint</Application>
  <PresentationFormat>Panorámica</PresentationFormat>
  <Paragraphs>1858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Aptos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34</cp:revision>
  <cp:lastPrinted>2026-06-13T01:36:03Z</cp:lastPrinted>
  <dcterms:created xsi:type="dcterms:W3CDTF">2025-12-30T21:08:16Z</dcterms:created>
  <dcterms:modified xsi:type="dcterms:W3CDTF">2026-09-08T22:44:26Z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