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7"/>
  </p:notesMasterIdLst>
  <p:handoutMasterIdLst>
    <p:handoutMasterId r:id="rId28"/>
  </p:handoutMasterIdLst>
  <p:sldIdLst>
    <p:sldId id="2142534956" r:id="rId5"/>
    <p:sldId id="2142534957" r:id="rId6"/>
    <p:sldId id="2142534958" r:id="rId7"/>
    <p:sldId id="2142534959" r:id="rId8"/>
    <p:sldId id="2142534960" r:id="rId9"/>
    <p:sldId id="2142534961" r:id="rId10"/>
    <p:sldId id="2142534962" r:id="rId11"/>
    <p:sldId id="2142534963" r:id="rId12"/>
    <p:sldId id="2142534965" r:id="rId13"/>
    <p:sldId id="2142534966" r:id="rId14"/>
    <p:sldId id="2142534967" r:id="rId15"/>
    <p:sldId id="2142534968" r:id="rId16"/>
    <p:sldId id="2142534969" r:id="rId17"/>
    <p:sldId id="2142534970" r:id="rId18"/>
    <p:sldId id="2142534971" r:id="rId19"/>
    <p:sldId id="2142534972" r:id="rId20"/>
    <p:sldId id="2142534964" r:id="rId21"/>
    <p:sldId id="2142534973" r:id="rId22"/>
    <p:sldId id="2142534974" r:id="rId23"/>
    <p:sldId id="2142534975" r:id="rId24"/>
    <p:sldId id="2142534976" r:id="rId25"/>
    <p:sldId id="2142534977" r:id="rId26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17"/>
    <a:srgbClr val="886940"/>
    <a:srgbClr val="C9AF8D"/>
    <a:srgbClr val="B38E5D"/>
    <a:srgbClr val="13322B"/>
    <a:srgbClr val="235B4F"/>
    <a:srgbClr val="AE2851"/>
    <a:srgbClr val="357B67"/>
    <a:srgbClr val="285C4D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/>
    <p:restoredTop sz="94676"/>
  </p:normalViewPr>
  <p:slideViewPr>
    <p:cSldViewPr snapToGrid="0">
      <p:cViewPr varScale="1">
        <p:scale>
          <a:sx n="101" d="100"/>
          <a:sy n="101" d="100"/>
        </p:scale>
        <p:origin x="798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291F8-86AE-2BE0-5AD8-DB3CD06A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74FFB40-7E85-2ACA-44B1-4C74EBC80F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FFD53FB-855F-6D65-D08B-E5CEEAD15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02863EF-148B-0B38-53E7-66213FA9C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641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ECFB-F347-741C-2805-90568C54F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FB494C6-CA4C-E0B1-1DD7-26C001110B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C221BDC-6EF6-6F31-F01A-E502FA6E6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55BE24-0E73-CA4A-BBD8-3200ADEBC4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3367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EFDDD-0961-850E-2F47-206BEFC77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5FEC869-F603-4297-3604-C034C5A800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3FEB8AB-1DDC-7A74-ED60-1C2BD183B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7169C0-1CE2-2662-F75C-C59649265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219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D0364-3336-CFD0-683B-9A4602046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A33BCDA-F6FD-E3B7-2576-9A56F0B05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3C46780-0A83-1220-15E1-2A44DBC6E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2554D5-91D7-949A-5882-DD2372545E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746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1D5B0-77F4-DA8D-6C49-79722A7A5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CCCCBD3-2AD5-1053-E8F4-6A88751B5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54E4163-9E3A-08E4-8457-7EC223895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04AC0B-4178-42ED-F8A9-B8DB70070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810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DA510-AF2F-89D3-3E70-2A321F8BA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AF42C3F-FE13-F8A6-3453-19B73B829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5615306-3931-884F-7B71-E3B7B8567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405004-FFF0-9402-F6D2-134BC1194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6805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14556-1C74-CD83-1428-3D7445E3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58942C2-4F7A-B8BF-E7A2-7B267AC895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870EB19-39E7-D0EF-B3BD-BB21102AD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A19444-AD0A-FF85-7501-C68E28D6B1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29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0781-8D4D-8545-DAA9-54E6BED71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2F40BE0-4C8D-DF36-3F76-ADFEB894D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5922B44-040E-EC21-D02E-7FC505A00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3C3FB3-85AA-286A-5E2C-34B97B482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867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6C266-C3A5-8BEA-0495-744B6C541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FF64C72-2E2A-66DC-7355-A94C08075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A494868-51A7-E7FB-273F-91CD5E526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A54DD2-5306-B34A-D956-75E9F08C79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392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193AF-E014-0D18-36EC-18A875204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63F86AC-C13A-568B-4510-780011B1B1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424C749-A315-61A5-BA00-4BE88BBBF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B1553AF-15C5-9BC3-E52B-79971F3E3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8815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B65C3-E9D4-C4B8-CF41-7A605279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D1B558B-BC29-3F6D-F69A-863520451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9FF0DF3-EF32-BF2E-5359-0761384D3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5445903-D38C-3C2B-248C-169BF55CA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729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6DD99-98E3-A77A-EA46-3C812F90D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B5B1D1-AA10-9ED2-84C8-10D8DC5186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1CD4FFB-ACD3-8E97-EBDB-DFA26D794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7E8E89-324E-4C6E-B871-5A4E87F5EB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988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2AB85-482B-BB49-3E9E-DE5240A99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D3800C5-4C0D-385A-5CF8-BF16CCB64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B08B998-7895-EF9B-9535-8B959854FC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BF915E-CF23-93B2-3958-07FB93A35D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407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9E0A6-5532-43B9-D682-2493B9CEE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E1F5F5C-3471-06A5-7FF6-8240E8C58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46A1DAE-569E-4B6E-BC4E-C421EA82A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297031-5413-6B22-B7DB-609FCEB10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011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7840-B2AD-9213-2565-8C99D707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AC3B59E-BD08-1FB3-D83D-8E9C0FBF34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EB4981D-6987-2E68-F456-B030EAFDC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E587DD-A378-7DF9-93D8-A584EE1690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0641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55F1D-13EE-5077-BF97-0B0F6C7C3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A77480F-64AC-0D4F-2D84-E6EBD8CAF7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17BD8BC-CF99-F277-1E06-FDEFFD08D6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0C8ADA-575E-83B4-C25D-50D47CABE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616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74679-D9B4-CC63-D097-A8CA1CEA5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E2B48D9-4448-8B22-51D8-C54BCC52B8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51F9AFF-F122-6608-DDC3-436528E64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1F0637-4C9C-E1A8-F595-02A0B93220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259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EADFC-4981-8CA0-5324-CB8892BD4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C9DEF93-893C-A3F4-2FBB-6C0EB1118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3695162-540C-4DC1-E8D6-F5727FFB0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1A04874-065B-9524-2543-A168FB7064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8733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F414B-D42F-F030-D1E1-8BD8FE9B6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2B5C2E5-E6B8-A70E-688C-78157C4AB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35D3CC-9FE0-D9B2-4096-06C461E2CE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73CBF4-B852-2D97-70B1-A941376455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8556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15686-8031-1750-FBA7-54FCA108F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5AF3E16-5D6F-99EC-FB45-AF61C3EFA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76FDFE9-18C9-DD74-49C8-A323E1D741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EE1F8F-BEE8-25BF-10F3-F04DC4442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2479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AF08C-C79B-0E66-3497-BE66716E4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E60351A-7501-2BD1-5D88-DC1DE7BDC1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BD19FD7-662E-EEA3-52BD-505ED70C0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DFA712B-367D-6DCF-3618-8C739F6363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944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ED6CA-3FE4-7ABA-E25D-A7E34522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43EC5E2-A9DD-7164-7E61-1315DC502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7AE0BA1-ED4D-E7CE-1AB6-AC91992AAE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C7E15B-5E2F-2D92-2C4B-C96ECEFDF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316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ABE07-0554-E8A1-17E1-75D086488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92A88BFC-6B62-D878-6CE5-D51AAC771EF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08290A50-27A5-C553-55A5-E7AF7A278962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2ECA3997-EF3D-6842-C9E6-892149EDE383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34C3399-29BD-7BBD-7D6A-7D65152DC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783738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a Zacatecas No. 701, Fraccionamiento Las Hadas, C.P. 20140, 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 la Subdelegación Metropolitana Norte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1,233.63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$173,535.00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$2,082,420.03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Ecuador No. 205, Planta Baja, Colonia Las Americas, C.P. 20230, 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 la Subdelegación Metropolitana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903.98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$109,771.38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$1,317,256.56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Ecuador No. 205, Planta Alta, Colonia Las Americas, C.P. 20230, 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Capacitación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$67,987.60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$815,851.20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Julio Díaz Torre N° 105, Lote 3, Manzana 28 Interior D y E, Fraccionamiento Ciudad Industrial, C.P. 20290, Aguascalientes, Aguascalientes.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Coordinación de Abastecimiento y Equipamiento, Almacén Delegacional y Archivo de Concentración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8,944.45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$674,411.53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$8,092,938.36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Arroyo El Molino N° 301, Casa 163, Condominio Real del Molino, C.P. 20983, Jesús María, 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256.00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$27,542.50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$330,510.00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Mangana No. 201, Fraccionamiento Vista Alegre, C.P. 20290, Aguascalientes, Aguascalientes.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2,160.67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$75,000.00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$900,000.00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Lázaro Cárdenas No. 2209-C, Colonia Plutarco Elías Calles Deleg. Gonzalez Ortega C.P 21379, Mexicali, Baja California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2,468.65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$382,800.00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$4,593,600.00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Ignacio Allende No. 1135, esquina Félix Ortega y Marcelo Rubio Ruíz, Colonia Centro, C.P. 23000, La Paz, 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 de Rehabilitación y  Medicina Física y Centro de Capacitación y Calidad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573.72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$43,226.82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$518,721.84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Tecnológico No. 1810, Colonia Guaymitas, C.P. 23407, San José del Cabo, 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Auxiliares Subdelegacionales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147.84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$28,681.41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$344,176.87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Venustiano Carranza No. 114 entre Ignacio Zaragoza y Hugo Cervantes del Rio, Colonia Centro, C.P. 23600, Ciudad Constitución, Comondú 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Auxiliares Subdelegacionales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111.00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$10,440.00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Valentín Gómez Farías No. 166, entre Republica y Manuel Torre Iglesias, Colonia Esterito, C.P. 23060, La Paz, 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y Archivo de Concentración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929.05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$49,719.40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$596,632.78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22 s/n, Lote 008, Manzana 13 C, Colonia Desarrollo Aeropuerto, C.P. 23435, Los Cabos, Baja California Sur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para recepción, resguardo y distribución de materiales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terápeuticos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y diversos.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1,898.40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$348,000.00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$4,176,000.00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195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15B1C-BD56-9EF1-CC65-CE9A8FA5A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D5B10269-5CF2-6F9D-2E2C-3C3EC4499844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CA44F485-77A3-933F-1922-9C361728FB9A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93D63D57-D9F8-4DB6-0C5D-37F0DF2A6EC4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(2/21)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CE8D44C-7BEF-49CF-F2F9-227C4C0B4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463041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Cordillera N° 34, Departamento 202, Fraccionamiento Lomas de la Eminencia, C.P. 24035, San Francisco de Campeche, Campeche.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121.43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$13,910.00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$166,920.00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Constitución, esquina Calle Jiménez, Zona Centro, C.P. 27080, Torreón,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1,268.00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$213,277.60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$2,559,331.20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Isidro López Zertuche No. 2791-B, Colonia Universidad, C.P. 25260, Saltillo,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1,953.85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$189,399.00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$2,272,788.00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Independencia y Calle Leona Vicario S/N, C.P. 27000, Torreón,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3,960.00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$421,299.99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$5,055,599.93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Benito Juárez No. 523, Colonia Roma, C.P. 25000, Monclova,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1,113.00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$107,077.28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$1,284,927.36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Presidente Cárdenas No. 197 Oriente, Zona Centro, C.P. 25000, Saltillo,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2,974.54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$103,858.28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$1,246,299.36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Egipto esquina José Sarmiento S/N, Fraccionamiento Virreyes Obrera, C.P. 25220, Saltillo, 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 y Oficina de Servicios Generales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1,926.40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$96,280.00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$1,155,360.00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Saltillo-Zacatecas Km. 22, Puente La Encantada, C.P. 25950, Saltillo, Coahuila.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Almacen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$793,440.00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$9,521,280.00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de los Maestros No. 324, Colonia Huertas del Sol, C.P. 28050, Colima, 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Capacitación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336.36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$22,924.27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$275,091.22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 de Mayo No. 33, Colonia Centro, C.P. 28100, Tecomán, 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341.51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$16,258.06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$195,096.73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Lic. Gustavo Díaz Ordaz No. 120, Colonia El Moralete, C.P. 28060, Colima, 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1,034.50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León Felipe No. 346, Colonia Real Vista Hermosa II, C.P. 28018, Colima, Colima.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258.66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04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2FB75-6054-6A92-67B7-383468B8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55836255-4B1D-AE46-DEA7-09E48C60BF76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FD104781-DCBE-91F9-59A6-2A6FD157EF33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8AD8DDD1-A294-677B-C7A4-8E528C9E2455}"/>
              </a:ext>
            </a:extLst>
          </p:cNvPr>
          <p:cNvSpPr txBox="1">
            <a:spLocks/>
          </p:cNvSpPr>
          <p:nvPr/>
        </p:nvSpPr>
        <p:spPr>
          <a:xfrm>
            <a:off x="3038448" y="766180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(3/21)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15CE807-3E22-7477-151D-B9A336463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332049"/>
              </p:ext>
            </p:extLst>
          </p:nvPr>
        </p:nvGraphicFramePr>
        <p:xfrm>
          <a:off x="438150" y="1095231"/>
          <a:ext cx="11153774" cy="481616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de los Deportistas No. 1144, Colonia El Tecolote, C.P. 28090, Colima, Colima.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Sub-almacén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859.99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$98,600.00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$1,183,200.00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5a. Avenida Oriente S/N Colonia Los Manguitos, antes Calzada a La Ciudad Deportiva S/N, "Panchón Contreras", C.P. 29010, Tuxtla Gutiérrez,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Deportiva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42,004.90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$9,416.96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$113,003.53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11a. Calle Poniente No. 8-A, Zona Centro, C.P. 30700, Tapachula,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(Jefatura de Prestaciones Médicas, Coordinación de Atención y Orientación al Derechohabiente, y Coordinación de Calidad y Competitividad)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$61,248.00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$734,976.00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Segunda Calle Oriente y Séptima Avenida Sur No. 12, Colonia Centro, C.P. 30700, Tapachula,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$37,155.96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$445,871.52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Central Sur  No. 1989, Colonia San Francisco, C.P. 29000, Tuxtla Gutiérrez,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1,087.00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Carlos Maciel No. 119, Fraccionamiento Santos (San Roque), C.P. 29040, Tuxtla Gutiérrez, 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592.40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$542,880.00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2a. Calle Sur Poniente esquina Calle Privada No. 188, Barrio de las Flores, C.P. 30019, Comitán de Domínguez,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270.50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Central Norte No. 125, Colonia Centro, C.P. 30700, Tapachula,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$46,052.00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$552,624.00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Central Poniente No. 150, Colonia Juan Sabines Gutíerrez, C.P. 29770, Bochil,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130.66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Vicente Guerrero No. 6, Colonia Centro, C.P. 29520, Pichucalco,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195.20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2a. Calle Sur Poniente esquina Calle Privada No. 190, Fraccionamiento Las Orquídeas, C.P. 30068, Comitán de Domínguez, Chiapas.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216.28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$6,090.00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$73,080.00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Benito Juárez No. 97, Colonia Centro, C.P. 31150, San Francisco del Oro,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1,293.24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$12,942.12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$155,305.44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15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A1E8E-2C6B-3496-44FB-8338F68E9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8B293A4D-1608-59DA-EC66-26F8F0DB3F3A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5C841164-32ED-A561-ECB6-897EBD287D44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32923D78-01E1-B42A-37D1-CEBCF2B74AAF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(4/21)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26D97D0-F565-7BF1-5CE1-092FBC3E5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666003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Fernando Montes de Oca, Lote 6, Manzana 8, Barrio Profortarah, Localidad de Creel, Municipio Bocoyna,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136.39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$9,064.24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$108,770.88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Álvaro Obregón S/N Colonia Centro, Municipio de Ascención, C.P. 31820, Rodrigo de Quevedo,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$4,263.00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$51,156.00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14 Poniente No. 700, Colonia Sector Poniente, C.P. 33000, Ciudad Delicias,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$17,308.36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$207,700.32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Paseo de la Victoria No. 2515, Fraccionamiento Jardines del Bosque, C.P. 32539, Ciudad Juárez,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Juárez 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1,129.04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$457,920.00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$5,495,040.00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Tecnológico No. 343, Colonia Barrio Lerdo, C.P. 31520, Ciudad Cuauhtémoc,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$23,578.16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$282,937.92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Pedro de Lille No. 3, Colonia Centro, C.P. 33890, Hidalgo del Parral,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$39,132.60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$469,591.20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Fernando Baeza No. 206, Sector Oriente, C.P. 33000, Ciudad Delicias,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757.50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$25,344.84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$304,138.08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21 Nº. 1109, Colonia Santo Niño,, C.P. 31150,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Nº.14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1,181.40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$24,409.82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$292,917.86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Oscar Flores Sánchez Nº. 2250, Colonia Jardines de San Jose, C.P. 32695, Ciudad Juárez,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Nº. 97 y Oficinas Administrativas (Coordinación de Prestaciones Económicas y Sociales)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1,932.54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$67,536.72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$810,440.64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General Rosalio Hernández Nº. 21 y Ferrocarriles Nacionales de México, C.P. 31150,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 (Bienes No Terapéuticos)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1,423.63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$49,003.04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$588,036.48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Privada Santa Rosa  Nºs. 21 y 23, C.P. 31150,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  (Bienes Terapéuticos) y Coordinación de Abastecimiento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3,107.15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$103,899.75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$1,246,797.00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53 A N°. 5 Colonia Arquitectos, C.P. 31350,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1,010.83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$28,127.68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$337,532.16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3228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7170-DA71-0F00-F6B8-B77B0EE55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7CBB21B-77A9-7588-58D8-C8ECBF14C75B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5A9E094B-E0EF-3AD9-2D7E-9CA9F847E89C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73F22235-934B-834A-CFA9-BEB7D0A0995C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(5/21)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84485F3-5B9C-C52F-5046-AB67A29B2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6153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Sierra Mohinora Nº. 6011, Fraccionamiento La Cuesta, C.P. 32650, Ciudad Juárez,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910.99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$30,955.76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$371,469.12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Privada Santa Rosa  Nº 19, Colonia Centro, C.P. 31150, Chihuahua, Chihuahua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 (Bienes de Laboratorio y Lácteos 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1,422.54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$30,769.31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$369,231.76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Tiburcio Montiel N° 15, Colonia San Miguel Chapultepec, C.P. 11850, Alcaldía Miguel Hidalgo,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6,722.88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$2,177,160.80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$26,125,929.62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Río Pánuco N° 224, Colonia Cuauhtémoc, C.P. 06500, Alcaldía Cuauhtémoc,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2,398.34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$1,002,240.00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$12,026,880.00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Hamburgo N° 18, Colonia Juárez, C.P. 06600, Alcaldía Cuauhtémoc,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2,347.31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$650,957.78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$7,811,493.36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Revolución No.1586, Colonia San Ángel, C.P. 01000, Alcaldía Álvaro Obregón,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3,940.44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$1,799,999.38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$21,599,992.51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Cozumel N° 43, Colonia Roma Norte, C.P. 06700, Alcaldía Cuauhtémoc,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3,329.68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$1,502,457.75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$18,029,493.02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Hamburgo N° 64, Colonia Juárez, C.P. 06600, Alcaldía Cuauhtémoc, Ciudad de México,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5,133.67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$2,346,292.54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$28,155,510.44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Havre No. 7 Colonia Juárez, C.P. 06600, Alcaldía Cuauhtémoc, Ciudad de México, Nivel Central.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del Programa IMSS- Bienestar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3,490.00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$1,133,811.24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$13,605,734.84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Morelos N°. 106, Colonia  Refugio, C.P. 34800, Villa Unión,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180.52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$8,120.00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$97,440.00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Morelos N°. 416 Oriente, Colonia Centro, C.P. 35800, Cuencame,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157.41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$6,960.00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$83,520.00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Allende No. 31, Colonia Centro, C.P. 35700, Nazas,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238.65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$8,120.00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$97,440.00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806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6365D-9193-F49D-EFFB-CE1810B89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999B7DAA-DA47-3801-48F2-AD9C9A53E71E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623CF8FA-957D-11D6-1061-8F6F28308EE0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C1B89A9C-0FCD-88E7-5302-9D273AC94A30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(6/21)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35528BD-BDCE-2FAA-0FA0-1E84221913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201845"/>
              </p:ext>
            </p:extLst>
          </p:nvPr>
        </p:nvGraphicFramePr>
        <p:xfrm>
          <a:off x="438150" y="1180956"/>
          <a:ext cx="11153774" cy="467900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al Mezquital, No. 219, Fraccionamiento Real del Mezquital, C.P. 34199, Durango,Durango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2,083.82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$208,536.01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$2,502,432.09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Leandro Fernandez S/N. Colonia en Nombre de Dios, Nombre de Dios, C.P. 34840, Durango,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134.35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$6,380.00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$76,560.00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Miguel Hidalgo No. 110 Sur, Colonia Centro, C.P. 35000, Gómez Palacio,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N°. 115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759.58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$40,600.00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$487,200.00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Juárez N° 104 Sur, Planta Baja,  Mezzanine y Pisos 1°, 2° y 3º, Colonia Centro, C.P. 34000, Durango,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1,950.88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$3,758,400.00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Juárez No. 77, Zona Centro, C.P. 35590, Santa María del Oro,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213.71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$208,800.00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Bruno Martínez No. 379 Norte, Colonia Victoria de Durango, C.P. 34000, Durango, Durango.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Centro de Capacitación y Calidad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$290,707.60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$3,488,491.20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Segunda de Selenio s/n, Fraccionamiento Ciudad Industrial, C.P. 34078, Durango,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5,864.50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$462,824.92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$5,553,899.04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Libramiento Períferico No. 1675 Norte, Colonia Plácido Domingo, C.P. 35159, Ciudad Lerdo,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Archivo de Concentración, Bienes Adjudicados y Bienes de Baja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4,362.59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$121,808.75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$1,461,704.96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Níspero No. 214, Fraccionamiento Campestre Jacarandas, C.P. 34106, Durango, Durango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Embargados, Bienes Adjudicados, Bienes de Baja y Archivo de Concentración de la Subdelegación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1,373.05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$112,520.00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$1,350,240.00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Venustiano Carranza No. 205, Colonia San Miguel, C.P. 37235, León,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1,044.78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$53,559.33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$642,712.01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Lázaro Cárdenas del Río No. 100, Colonia Tres Guerras, C.P. 38080, Celaya,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749.08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$48,720.00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$584,640.00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Guanajuato No. 43, Colonia Santa Teresa, C.P. 36260,Guanajuato,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821.84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$765,600.00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9575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1DE5D-8CED-C064-DD15-09906B408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D0667C56-7CE8-FD84-B221-FCD237F3366D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389BDC68-6B77-4C9C-A31F-60959D491CF7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76308E04-9195-8BF4-2C2F-EFB0AB959B50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(7/21)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7CF9E8B-E402-A752-A9F0-7116C276DF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394806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Adolfo López Mateos Poniente, No. 406, Zona Centro, C.P. 38000, Celaya,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Médicos. Extensión Unidad de la Medicina Familiar Nº. 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2,390.48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$91,060.00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$1,092,720.00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Paseo de Guanajuato N° 110, Colonia Jardines de Celaya, Primera Sección, C.P. 38080, Celaya,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789.02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$50,762.47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$609,149.64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Aldama Nº. 321-B, Zona Centro, C.P. 36700, Salamanca,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1,271.54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$70,528.00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$846,336.00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Aztecas N°.  107, Colonia Parque Central, Zona Centro, C.P. 38000, Celaya,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$67,950.34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$815,404.09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Francisco Eduardo Tres Guerra N°. 735 (171), Zona Centro, C.P. 36500, Irapuato,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20 y 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1,379.04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$59,617.96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$715,415.48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Isaac Newton Nº. 112, Colonia El Peluchan, C.P. 37119, León,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 Álmacen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2,343.20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$104,400.00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$1,252,800.00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Río Conchos Nº. 434, Colonia San Miguel, C.P. 37390, León, Guanajuato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1,183.00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$835,200.00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Vicente Suárez S/N, Colonia Petacalco, Municipio La Unión de Isidoro, Montes de Oca Suárez, C.P. 40811, Petacalco,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$4,919.56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$59,034.72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Costado de Carretera a Ayutla Municipio Juan R. Escudero, C.P. 39840, Tierra Colorada,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323.49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$7,030.76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$84,369.12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Ignacio Allende No. 4 Colonia Centro, C.P. 40930, Atoyac de Álvarez,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152.97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Cuauhtémoc Nº. 11, Colonia Centro, C.P. 40400, Teloloapan,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184.58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$6,380.00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$76,560.00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Lote 11 Manzana 1, Súper Manzana XXVI, Colonia Centro, C.P. 40880, Zihuatanejo, Guerrero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468.79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$26,796.00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$321,552.00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21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F5FAC-7035-0232-EE98-E43E46D1B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BF46A34-93E3-AB69-5BAB-05E6F0D6FDB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3B69F17C-2077-FD93-8CD0-EBAC94DA7234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6C03C60F-EB8E-E70D-D1A4-5A6759A17D4A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(8/21)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3CA7E2F-4345-3D64-B277-C4D0F53D9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689127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Luis Donaldo Colosio No. 4604, Fraccionamiento del Palmar II, C.P. 42088, Pachuca, Hidalgo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5,898.63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$865,377.59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$10,384,531.03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Cerrada De Frambuesa N.° 2, Piso 2, Fraccionamiento La Huerta, Colonia Centro, C.P. 42300, Pachuca, Hidalgo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303.12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$18,629.60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$223,555.20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 Acayuca No. 277, Colonia Pequeña Propiedad, C.P. 42191, Zapotlán de Juárez, Hidalgo.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7,235.00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$671,408.00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$8,056,896.00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Nebulosa No. 10, Colonia Puerta del Sol, C.P. 45380, Amatitan,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217.20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$8,252.82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$99,033.84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N°. 45, Colonia Centro, C.P. 45350, Arenal,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No. 10, Colonia Centro, C.P. 49820,  Atenquique,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723.34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$6,412.48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$76,949.76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González Gallo S/N 9, Colonia Chapala Centro, C.P. 45900, Chapala, Jalisco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518.27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$15,080.00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$180,960.00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 Vicente Guerrero No. 875, Colonia La Asunción, C.P. 45550, Tlaquepaque,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1,565.00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$73,843.28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$886,119.36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Ramón Corona N°. 55, Colonia Centro, C.P. 45700, Acatlán de Juárez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$6,165.52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$73,986.19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Mariano Bárcenas y Privada Veracruz, Sector Hidalgo, C.P. 44280, Guadalajara,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1,704.63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$22,620.00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$271,440.00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Allende  N°. 97, Colonia Centro, C.P. 47300, Yahualica de González,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 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Francisco I. Madero No. 295, Colonia Centro, C.P. 46900, Mascota,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N°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179.72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$6,959.59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$83,515.13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192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11B75-C3C1-FC66-8D34-FD126C711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9CD564A-90CC-8707-D0EB-D8D92504D6A6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B59BF26A-4F4E-8AAB-B6AB-7EFEE1960B63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E6A3EAC7-216C-B826-5670-6F1144D08567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(9/21)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A66FAAD-58AB-A60D-71BB-7CF5E6B14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19632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Negrete  N°. 129, Colonia Centro, C.P. 47900, Jamay,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 N°. 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403.10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$8,700.00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$104,400.00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Jesús María No. 80, Colonia Centro, C.P. 47950, Jesús María,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386.99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$208,800.00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Manuel Martínez Tinajero No. 611, Colonia Mascota, C.P. 47860, Ocotlán,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169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655.95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$75,400.00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$904,800.00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Emeterio Jiménez N°. 9, Colonia Centro, C.P. 46350, San Martín Bolaños,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256.77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$4,872.00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$58,464.00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Guanajuato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N°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92, Colonia Centro, C.P. 49541, Valle de Juárez,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$3,248.00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$38,976.00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Guadalupe Victoria S/N, Colonia Centro, C.P. 47540, Ojuelos,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136.50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$1,406.33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$16,875.91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 de Mayo S/N, Colonia Centro, C.P. 47690,  San Diego de Alejandría,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$913.38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$10,960.61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Prolongación 5 de Mayo No. 9, Colonia El Tepeyac, C.P. 47574, Unión de San Antonio,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$5,916.00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$70,992.00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Florentino Martin No. 177, Colonia San Juan Bosco, C.P. 47380, Valle de Guadalupe,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199.52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$5,135.90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$61,630.80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Allende Nº. 36, Colonia Centro, C.P. 47250, Villa Hidalgo,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$2,606.52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$31,278.24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N°. 73,  Colonia Centro, C.P. 46560, San Juanito de Escobedo,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142.53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$1,113.95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$13,367.38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Ramón Corona N°.  363, Colonia Centro, C.P. 49400, Tizapan El Alto,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$4,936.96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$59,243.52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835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9303C-A8A3-99D4-CE91-5E4F9D47F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96D601D-CF71-EC2A-7D69-F2924F42635C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A29A5F9B-2D33-688F-9913-2E89BD7242D7}"/>
              </a:ext>
            </a:extLst>
          </p:cNvPr>
          <p:cNvSpPr txBox="1">
            <a:spLocks/>
          </p:cNvSpPr>
          <p:nvPr/>
        </p:nvSpPr>
        <p:spPr>
          <a:xfrm>
            <a:off x="438150" y="148707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5A686D94-BB8A-4560-AC63-BAA4EF0A7302}"/>
              </a:ext>
            </a:extLst>
          </p:cNvPr>
          <p:cNvSpPr txBox="1">
            <a:spLocks/>
          </p:cNvSpPr>
          <p:nvPr/>
        </p:nvSpPr>
        <p:spPr>
          <a:xfrm>
            <a:off x="3038448" y="589307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(10/21)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945687B-BF16-5ACB-44AF-A2E1933FE9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446346"/>
              </p:ext>
            </p:extLst>
          </p:nvPr>
        </p:nvGraphicFramePr>
        <p:xfrm>
          <a:off x="438150" y="893885"/>
          <a:ext cx="11153774" cy="509048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Reforma No. 160, Colonia Centro, C.P. 47930, Degollado,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N°. 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197.50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$9,744.00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$116,928.00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San Felipe N°.  1066, Sector Hidalgo, C.P. 44200, Guadalajara,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del Hospital General Regional N°. 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$10,511.34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$126,136.08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Juan Pablo II No. 55, Colonia El Capullo, C.P. 45150, Zapopan,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Comunitario de Salud Mental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990.53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Moctezuma N°.  655, Colonia La Florida, C.P. 47800, Ocotlán,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585.62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$10,127.15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$121,525.78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Calzada Independencia N°. 580, Sector Libertad, Colonia La Perla, C.P. 44360, Guadalajara,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5,968.00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$220,806.00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$2,649,672.00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Matamoros N°. 516, Colonia Centro, C.P. 47650, Tepatitlán,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Y Archivo del Hospital General de Zona No. 21.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Cristóbal Colon N°. 750, Colonia Centro, C.P. 49000, Ciudad Guzmán,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1833.98 OAS</a:t>
                      </a:r>
                      <a:b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1058.30 TIENDA</a:t>
                      </a:r>
                      <a:b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</a:b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2892.28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$127,600.00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$1,531,200.00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20 de Noviembre Nº 330, Colonia Centro El Pitillal, C.P. 48290, Puerto Vallarta,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323.23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Periférico Sur N°. 8000, Colonia Santa María Tequepexpan, C.P. 45601, Tlaquepaque, Guadalajara,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22,961.40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$2,107,720.00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$25,292,640.00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N°. 195, Colonia Centro, C.P. 48900, Autlán de Navarro, 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Abastecimiento del Hospital General de Zona Nº. 20 y 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424.00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$5,040.20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$60,482.40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Recursos Hidráulicos No. 2, Colonia La Loma, Municipio de Tlalnepantla de Baz, C.P. 54060, Estado de México Oriente.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6,023.13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$1,921,378.47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$23,056,541.64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Rayón S/N. Colonia Centro, Villa Guerrero, C.P. 51760,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232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170.90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$15,463.03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$185,556.38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55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618C2-1A16-9974-95E0-89695A6B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C91507DD-57C9-FC82-01EA-DE140FEDEBEA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E0699CDA-0B99-968E-6E20-406510A400AC}"/>
              </a:ext>
            </a:extLst>
          </p:cNvPr>
          <p:cNvSpPr txBox="1">
            <a:spLocks/>
          </p:cNvSpPr>
          <p:nvPr/>
        </p:nvSpPr>
        <p:spPr>
          <a:xfrm>
            <a:off x="438150" y="163117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2ED46893-E6FD-9230-E872-E7BE574C5924}"/>
              </a:ext>
            </a:extLst>
          </p:cNvPr>
          <p:cNvSpPr txBox="1">
            <a:spLocks/>
          </p:cNvSpPr>
          <p:nvPr/>
        </p:nvSpPr>
        <p:spPr>
          <a:xfrm>
            <a:off x="3047973" y="586557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(11/21)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1848DF8-E0FB-FA95-C81D-BCE3A9719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904229"/>
              </p:ext>
            </p:extLst>
          </p:nvPr>
        </p:nvGraphicFramePr>
        <p:xfrm>
          <a:off x="438150" y="953780"/>
          <a:ext cx="11153774" cy="509048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San Pablo No. 117, Colonia San Antonio, Valle de Bravo, C.P. 51200,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599.34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$66,120.00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$793,440.00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Josefa Ortiz de Domínguez Nº. 210 Sur, Barrio San Sebastián, C.P. 50090, Toluca,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(Departamento de Construcción y Planeación Inmobiliaria, Órgano Interno de Control, Auditoría, Queja y Responsabilidades, Oficina de Seguridad y Resguardo, Coordinación de Competitividad, Departamento de relaciones laborales y Departamento de Capacitación y Transparencia)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849.00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$145,000.00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$1,740,000.00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José María Pino Suárez No. 202, Col. Santa Clara, C.P. 50090, Toluca,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(Jefatura de Servicios Jurídicos)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592.10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$835,200.00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Miguel Hidalgo y Costilla Nº. 400 esquina José María Pino Suárez, Colonia 5 de Mayo, C.P. 50090, Toluca,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$110,200.00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$1,322,400.00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Francisco  I. Madero Nº. 40, El Carmen Totoltepec, C.P. 50245, Metepec,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1,158.69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$30,450.00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$365,400.00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Lomas Verdes No. 414, Colonia Santiago Occipaco, C.P. 53230, Naucalpan de Juárez, Estado de México Poniente.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2,845.57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$1,067,200.00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$12,806,400.00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No. 800, Colonia La Providencia, C.P. 52177, Metepec,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$22,500.00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Hidalgo No. 608, Colonia San Sebastian, C.P. , Toluca, Estado de México Poniente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242.38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$33,000.00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Dr. Ramón Macias esquina con Calle Profesor Santos Campos Nº. 34, Colonia Santa Rosa, C.P. 60360, Los Reyes de Salgado,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1,459.79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$417,600.00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Dr. Alonso Martínez Nº. 660 Sur, Planta Baja y Piso 2, Fraccionamiento Jardinadas, C.P. 59626, Zamora,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Dr. Emilio Garcia Norte Nº. 90, Colonia José María Morelos, C.P. 61518, Zitácuaro,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1,271.00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$110,200.00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$1,322,400.00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Chiapas esquina Francisco Sarabia Nº. 93 Interior 113, Colonia Centro, C.P. 60500,  Uruapan,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854.00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$34,202.68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$410,432.17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07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E0E91-61AA-3C1C-2210-DC0E75E81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A5639798-9BB0-27E0-633B-E5EC5126DC5E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58DA750F-5258-FB15-907C-AA0853E8F4B2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C8A6A76C-7DBA-D031-78BE-FA28955DF11A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(12/21)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13E3F83-310C-B8B4-F911-31C68B999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681205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Pino Suárez Sur No. 44,Colonia Centro, C.P. 59600, Zamora,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Madero Poniente Nº. 3980, esquina Calle Sin Nombre del Fraccionamiento Hacienda San Diego, C.P. 58111, Morelia,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623.20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$60,900.00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$730,800.00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Francisco I. Madero Poniente N° 14,003, Colonia Tacícuaro, C.P. 58332, Tacícuaro, Michoacán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$73,718.00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$884,616.00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Reforma Nº. 1 Colonia Casasano, C.P. 62748, Cuautla, Morelos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146.15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$9,860.00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$118,320.00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Paraíso Nº. 24, Colonia Barrio de San Miguel, C.P. 62520, Tepoztlán, Morelos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$9,995.88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$119,950.59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Niño Obrero N°. 319, Colonia Ciudad Industrial, C.P. 63173, Tepic, Nayarit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y 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$765,600.00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Halcón N°. 7, Colonia Tecolote, C.P. 63135, Tepic, Nayarit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Km. 178 de la Carretera Central, Colonia Centro, C.P. 67865, San Rafael Galeana, 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N°. 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$8,120.00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$97,440.00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Benito Juárez  N°. 2000,  Fraccionamiento La Hacienda, C.P. 67150, Guadalupe, 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$38,660.29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$463,923.53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Capitán Alfonso de León No. 002, Colonia Centro, C.P. 67500, Montemorelos, 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673.75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$68,531.50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$822,378.01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 Huinala No. 100, Colonia Ex Hacienda de la Encarnación, C.P. 66633, Apodaca, Nuevo León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1,501.75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$111,708.00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$1,340,496.00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Ciudad Alemán-Oaxaca Km 176.5, Colonia Barrio Asunción, C.P. 68725, Ixtlán de Juárez,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212.87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$9,860.00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$118,320.00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748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87C9-2423-777F-FC69-E32F35609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198FCD6-F462-835D-C51C-B43B82894962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44BC4E6A-A5B0-CE35-869B-259CCE06590B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0309D8DC-80ED-EE23-F499-54D42ED54646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(13/21)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833D00D-A834-0D2B-FDEF-046F6BABC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635578"/>
              </p:ext>
            </p:extLst>
          </p:nvPr>
        </p:nvGraphicFramePr>
        <p:xfrm>
          <a:off x="438150" y="1180956"/>
          <a:ext cx="11153774" cy="467900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Pino Suárez Nº. 33, Colonia San José, C.P. 68200, San Pedro y San Pablo Villa Etla,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$9,860.00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$118,320.00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Hidalgo No. 1404, esquina González Ortega, Colonia Centro, C.P. 68000,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  Nº. 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1,348.49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$150,800.00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$1,809,600.00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Heroíca Escuela Naval Militar Nº. 703,Colonia Reforma, C.P. 68050,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720.36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$87,823.41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$1,053,880.97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Violetas Nº. 1007, Colonia Reforma, C.P. 68050,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1,660.96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$220,400.00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$2,644,800.00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Armenta y  López Nº. 821 Colonia Centro, C.P. 68000,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2,708.87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$168,604.46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$2,023,253.49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5 de Mayo Nº. 1298, Tuxtepec, C.P. 68300,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762.64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$23,000.38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$276,004.51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Reforma No. 905, Colonia Centro, C.P. 68000,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(Jefatura Prestaciones Médicas y Coordinación Medica Delegacional)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$88,160.00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$1,057,920.00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Arista Nº. 185,Colonia La Piragua, CP. 68300, Tuxtepec,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110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$17,732.12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$212,785.44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Hombres Ilustres Nº. 910, Colonia Centro, C.P. 70300, Matías Romero,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151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744.70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$24,360.00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$292,320.00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Morelos Nº. 21, Colonia Centro, C.P. 69800, Asunción Tlaxiaco,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52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968.08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$14,845.68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$178,148.16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Hidalgo Nº. 307, Colonia Centro, C.P. 71980, Puerto Escondido,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135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515.33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Murguía Nº. 509 esquina Libres, Colonia Centro, C.P. 68000, Oaxaca, 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33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973.07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$54,877.28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$658,527.36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64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49048-C577-2718-EC50-E45CACA4B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E494A23-598F-1AC0-3742-72861807ABF3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92DC59FC-391B-3818-5930-32C094CD2823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5590DB75-AA5B-08AC-4E22-9A3E1660EB43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(14/21)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E32F8EF-C35A-2020-F146-C40585044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174321"/>
              </p:ext>
            </p:extLst>
          </p:nvPr>
        </p:nvGraphicFramePr>
        <p:xfrm>
          <a:off x="438150" y="1180956"/>
          <a:ext cx="11153774" cy="481616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Prolongación de Avenida Universidad No. 801, Agencia Candiani, C.P. 68130, Oaxaca, Oaxaca.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Archivo de Concentración y Bienes de Baja.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$203,000.00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$2,436,000.00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Privada de Araucaria No. 110 B, Fraccionamiento El Chopo, C.P.68040, Oaxaca, Oaxaca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153.64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Morelos No. 207, Colonia Centro, C.P. 70805, Miahuatlán de Porfirio Díaz, Oaxaca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 Equipo Multidisciplinario Región III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267.73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$7,857.75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$94,293.00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Daniel Soto No. 115, Colonia Lázaro Cardenas, C.P. 68320, San Juan Bautista Tuxtepec, Oaxaca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159.01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Nardos Nº. 31, Colonia Bugambilias, C.P. 72580, Puebla,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667.43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$87,000.00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$1,044,000.00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Emiliano Zapata Nº. 12, Colonia El Naranjal, C.P. 73200, Nuevo Necaxa, Municipio Juan Galindo,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473.00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$417,600.00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Manuel Ávila Camacho Nº. 1102 esquina con Calle 11 Sur, Colonia Centro, C.P. 74200, Atlixco,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2,478.60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$26,989.27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$323,871.21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Avenida 7 Poniente 114-B, Colonia Centro, C.P. 72760, San Pedro Cholula,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Revolución No. 5, Colonia Centro, Tlatlauquitepec, C.P. 73900, Puebla,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242.77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$13,340.00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$160,080.00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Benito Juárez Nº. 28, Colonia Centro Plaza Puig Locales 6-13, 18-26, 28 y 29, C.P. 74400, Izucar de Matamoros,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415.27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$28,590.68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$343,088.19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4 Norte No. 120, Colonia Ignacio Zaragoza, C.P. 75770, Tehuacán,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819.71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3 Sur Nº. 2108, Colonia El Carmen, C.P. 72530, Puebla, 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(Conservación, Jefatura 8, Seguridad en el Trabajo, Departamento de Guarderías, Coordinación de Competitividad y Calidad, Departamento de Relaciones Laborales)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1,118.00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$49,552.11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$594,625.37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5841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05B1F-B487-C3C8-FA4D-056D4AE3A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91F9CC0-07FA-D7C4-250E-1BB4A936CBDC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06A2DCBD-A3C7-577B-F87F-A8C217DF7F7B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B49B1749-4ACC-9E02-6E3A-BC592D40ED59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(15/21)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FD8F5E3-532C-0C08-CD8A-8E975177B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998135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Gran Avenida México 86 No. 2602, Colonia Morelos, C.P. 72080, Puebla, Puebla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4,305.20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$72,920.41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$875,044.89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Boulevard Bernardo Quintana No. 4100, Colonia Alamos 3a. Sección, C.P. 76160, Querétaro,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(Jefatura de Finanzas, Contraloria Interna y Prestaciones Médicas)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1,112.76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$360,190.35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$4,322,284.17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Tecnológico Nº. 100, Piso 8, Colonia Centro, C.P. 76000, Santiago de Querétaro,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$109,504.00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$1,314,048.00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Melchor Ocampo Nº. 66, Colonia Centro, C.P. 76000, Querétaro,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712.61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$113,680.00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$1,364,160.00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Pino Suárez Sur Nº. 97, Colonia Ramos Millán, C.P. 76807, San Juan del Rio,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418.89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$18,676.00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$224,112.00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Artículo 27 Constitucional  Nº. 9, Colonia Casa Blanca, C.P. 76030, Querétaro,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y 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$26,025.62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$312,307.45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27 de Septiembre No. 31-A, Zona Centro, C.P. 76800, San Juan del Río, Querétaro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Capacitación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481.76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$35,346.73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$424,160.77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 61 Nº. 476, entre Calle 66 Y 68, Colonia Centro, C.P. 77200, Felipe Carrillo Puerto, 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331.51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Calzada Veracruz No. 247, Colonia Adolfo López Mateos, C.P. 77010, Othon Puente Blanco, Chetumal, 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490.00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$37,816.00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$453,792.00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Carmen Ochoa de Merino, Nº. 149, Colonia Centro, C.P. 77000, Municipio de Othón y Puente Blanco, Chetumal, 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1,225.00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$36,994.71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$443,936.50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Cancún - Puerto Morelos Km. 21, Manzana 01 Lote 1 - 11, Colonia Supermanzana 47, C.P. 77580, Benito Juárez, Quintana Roo.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Sub-Almacén Zona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1,427.01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$358,403.46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$4,300,841.52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Juan Barragan No. 25, Colonia Centro, C.P. 79300, Ciudad del Maíz, 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246.70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$8,746.40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$104,956.80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790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AFB23-6AE0-311A-EB44-098FFF4DD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EB3941A-C79E-BA0C-9D0D-5B7E03B56D01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24112AF7-C95C-5F0D-E377-9E48580D771E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F1CAC98F-B696-9F4D-6B7B-E9E2A2E5F1F7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(16/21)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BCA36DC-9F22-DAB1-2BAA-5138BC3DF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721403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Matamoros No. 300, Colonia Centro, C.P. 79610, Matehuala, 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702.00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$20,381.05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$244,572.59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 de Mayo Nº. 107 Locales 23 y 25,Colonia Centro, C.P. 79610, Río Verde, 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124.48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$5,316.71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$63,800.51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Mariano Arista Nº. 965,Colonia Tequisquiapan, C.P. 78250, San Luis Potosí, San Luis Potosí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para la Coordinación Delegacional de Informática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333.41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$32,480.00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$389,760.00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Benito Juárez y Avenida  Rosales, Colonia Centro, C.P. 81910, Sinaloa de Leyva,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 Medico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238.41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$18,770.32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$225,243.84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Escuela Poste Nº. 9, Colonia Luis Donaldo Colosio, C.P. 80700, Cósala,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$2,900.00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de la Amistad Nos.1168, 1170, 1172 y 1174, Colonia Centro, C.P. 82000, Mazatlán,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 Médico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$34,220.00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$410,640.00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Ignacio Zaragoza Nº. 956 Sur, esquina Bienestar y Nezahualcóyotl, Avenida Bienestar Locales 4 y 5, C.P. 81200, Los Mochis,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2,567.02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$336,400.00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$4,036,800.00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Francisco I. Madero Oriente No. 526, Colonia Centro, C.P. 80200,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$214,895.80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$2,578,749.60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Blas Valenzuela Nº.20, esquina  Avenida Ignacio Zaragoza,  Colonia Centro, C.P. 81000, Guasave,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1,801.00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$49,756.89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$597,082.67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Rafael Buelna No. 760 D, Colonia Lomas de Mazatlán, C.P. 82110, Mazatlán,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$73,006.92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$876,083.04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Rio Ameca Nº. 1533, Fraccionamiento Los Pinos, C.P. 80128,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$9,032.94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$108,395.32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Los Mochis Topolobampo Km. 12, Predio Bachomobampo Sindicatura Topolobampo, C.P. 81377, Ahome, Los Mochis, 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404.79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$30,160.00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$361,920.00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8784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A8928-F4B7-2D0E-BB94-D6EFB03E4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34ACC62A-9E44-0BE5-E202-CFABD9F23F62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4CB954DC-24A3-ABB4-7649-4DF892DFB29C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B9427895-D6C4-DF38-C6E7-C4A3B655B962}"/>
              </a:ext>
            </a:extLst>
          </p:cNvPr>
          <p:cNvSpPr txBox="1">
            <a:spLocks/>
          </p:cNvSpPr>
          <p:nvPr/>
        </p:nvSpPr>
        <p:spPr>
          <a:xfrm>
            <a:off x="3038448" y="87095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(17/21)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90496AB-32E0-14A7-EDF5-E0F1DC851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251981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Rio Ameca Nº. 1533-A,  entre  Pascual Orozco y Lerdo de Tejada, Colonia Los Pinos, C.P. 80128,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Instituciones para Disposición Final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345.38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$7,752.33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$93,027.92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Juan de Dios Bátiz No. 771 Poniente, Colonia Morelos, C.P. 80170,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de la Subdelegación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451.41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$556,800.00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Ruperto L. Paliza N°. 168 Norte, Colonia Centro, C.P. 80000, Culiacán, 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Terreno (Salida de Emergencia Guardería)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$2,313.25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$27,758.99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Culiacán-Mazatlán (tramo Culiacán-El Dorado) No. 4625 Poniente, Interior 9 y 10 Sur, Colonia Centro de Agronegocios "Parque Industrial Agroindustrias", C.P. 80300, El Diez, Culiacán, Sinaloa.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Sub-Almacén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1,496.13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$164,873.53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$1,978,482.31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Francisco Zarco No. 117 Oriente, Colonia Miguel Alemán, C.P. 80200, Culiacán, Sinaloa.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$15,781.46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$189,377.56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14 de Abril y Alberto Gutiérrez Nº. 270, Colonia Balderrama, C.P. 83180, Hermosillo,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1,714.19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$428,504.00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$5,142,048.00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Zaragoza y Libertas S/N, Colonia Centro, C.P. 83960, Pitiquito,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$5,110.96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$61,331.52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Huatabampo Adyacente a la Calle Principal, Colonia Centro, C.P. 82252, Yavaros, Sonora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 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$3,712.00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$44,544.00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Tabasco 851 y 855 Sur, Colonia Centro, C.P. 85000, Ciudad Obregón,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N° 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$36,341.64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$436,099.68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10 S/N entre Avenida 19 y 20, Colonia Centro, C.P. 84200, Agua Prieta,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Guardería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$26,633.60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$319,603.20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Internacional Km. 6.5 Nº. 13, Parque Industrial de Nogales, C.P. 84200, Nogales,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 y 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1,173.31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$47,401.20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$568,814.40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Jalisco No. 202 Norte, esquina con Allende, Colonia Centro, C.P. 85000, Ciudad Obregón,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1,668.00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$214,578.19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$2,574,938.30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833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9BF8D-47DE-3A3D-988D-D1BA06C61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2C9A1A3D-8493-0ED0-4E40-86EF400F4E50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DD413C0F-AA3A-8209-B313-F80161133CD6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91742D5C-EBB5-36BC-3DDC-AF512F6BA2D6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(18/21)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9BE9A9D-B723-9F7A-A4F0-8A225F2E4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180734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Internacional Km. 6.5 Nº. 271 3a, Parque Industrial de Nogales, C.P. 84200, Nogales,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1,051.70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$43,092.00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$517,104.00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Aquiles Serdán Nº. 75, Locales 8, 9, 11 y 13, Colonia Centro, C.P. 85400, Guaymas,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835.69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$31,306.37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$375,676.44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José María Morelos y Pavón entre Mariano Escobedo y Ramón Corona S/N, Colonia Constitución, C.P. 85820, Navojoa,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1,118.00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$116,116.00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$1,393,392.00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Segunda y Avenida 19 Nº. 1899, Colonia Centro, C.P. 84200, Agua Prieta,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$19,858.72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$238,304.69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14 de Abril Nº. 293 y Alberto Gutiérrez, Fraccionamiento Balderrama, C.P. 83180, Hermosillo,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1,130.70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$254,620.00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$3,055,440.00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5 de Febrero Nº. 805 esquina con Avenida Allende, Colonia Centro, C.P. 85000, Ciudad Obregón,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1,366.00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$25,282.20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$303,386.40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al Varadero Km. 2.5, Fraccionamiento Las Playitas, C.P. 85400, Guaymas,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732.66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$7,340.48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$88,085.76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Mariano Jiménez No. 746 entre Guelatao y 5 de Mayo, Colonia Centro, C.P. 85820, Navojoa,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$12,625.44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$151,505.28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Talleres, Lote 17, Mz. XI, Nº. 2147, Parque Industrial, C.P. 85000, Cajeme Ciudad Obregón,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 Bienes de Grupos Diversos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$51,861.38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$622,336.61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Salamanca entre Cedros y Cartonerano 101, Colonia Amapolas, C.P.  83020, Hermosillo, Sonora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2,049.81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$38,330.43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$459,965.10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Azaleas No. 102 Lote 10 Manzana 4, Fraccionamiento Real del Ángel, Colonia Sabina, C.P. 86153, Villahermosa, Tabasco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264.10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Mina S/N, Zona Centro, C.P. 87555, Estación Ramírez,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127.20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$5,499.27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$65,991.24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421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817AA-3B5E-D408-0735-9DB29067D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6BEFC66F-D9C3-2BF4-867C-3C92B846A4E6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A0C366E0-06B8-DE2E-EBDF-78133062BDB9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30FD47E0-16D2-133E-2C6D-B2CBDC439A46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(19/21)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7DB0BEB-C0B6-C3A1-2FE7-B9C453D450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919018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Eulalio González Nº. 1004, Colonia Centro, C.P. 88390, Ciudad Mier,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$4,214.28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$50,571.36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Independencia Nº. 313 Zona Centro, C.P. 89670, Villa de Aldama,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 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374.00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$8,373.75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$100,485.00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Pablo A. Gutiérrez S/N, Zona Centro, C.P. 89110, Cuauhtémoc Ver,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165.26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$5,888.21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$70,658.48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Mil Cumbres Nº. 350, Planta Baja y Alta, Colonia Mil Cumbres, C.P. 88740, Reynosa,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Consultorios Médicos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378.24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$44,838.64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$538,063.68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Brisa y Sol Nº. 901, Fraccionamiento Comercial 2000, C.P. 87099, Ciudad Victoria,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2,179.30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$104,400.00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$1,252,800.00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Álvaro Obregón  Nº. 238 Planta Baja y Pisos 1º y 2º, Colonia Jardín, C.P. 87330, Matamoros,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1,374.00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$102,589.70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$1,231,076.45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Tercera Avenida esquina Avenida Cuauhtémoc N° 204, Colonia Americana, C.P. 89190, Tampico,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47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295.14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$61,480.00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$737,760.00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Diaz Mirón Nº. 604, Zona Centro, C.P. 89000, Tampico,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830.65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$29,002.97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$348,035.64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Santiago No. 3310, Manzana 4, Lote 8, Fracionamiento Las Villas, Finca Santo Domingo, C.P. 87029, Ciudad Victoria, 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356.53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Juárez No. 75-B San Esteban Tizatlán, Colonia Centro, C.P. 90062, Tlaxcala, Tlaxcala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1,320.92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$143,350.48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$1,720,205.76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6 Nº. 1710, Colonia Xicoténcatl, C.P. 90062, Tlaxcala, Tlaxcala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(Departamento de Construcción y Planeación Inmobiliaria)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749.68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$49,300.00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$591,600.00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Libertad  Nº. 47, Colonia Centro, C.P. 91300, Banderilla,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</a:t>
                      </a:r>
                      <a:r>
                        <a:rPr lang="es-MX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Nº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19 (Ampliación)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429.70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008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005A0-0F28-A8EF-A6AA-8A3067459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88EC3784-48C4-257C-9A04-1A206E3594CB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B2066E0E-6577-FA59-888A-D0BE2D0B68B0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02AC5279-1834-7359-C0AC-B81AA5F90215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(20/21)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E43BCC3-D708-C4C5-30B6-B68CDCD19E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59990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Melchor Ocampo esquina Aldama, Zona Centro, C.P. 93600, Martínez de la Torre,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707.12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$46,769.04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$561,228.51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Adolfo Ruíz Cortínez esquina Sinaloa S/N, Colonia México, C.P. 93310, Poza Rica,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802.75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$110,200.00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$1,322,400.00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Sebastián Camacho Nº. 46, esquina José María Morelos, Colonia Centro, C.P. 91000, Xalapa,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(Área de Servicios Generales, Personal y Capacitación)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510.36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$55,770.13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$669,241.58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José María La Fragua No. 2100 esquina Dr. Alfredo Iglesias y Avenida Delfino Valenzuela, Fraccionamiento Reforma, C.P. 91919, Veracruz Norte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2,053.88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$451,745.76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$5,420,949.12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Melchor Ocampo N°. 4-302 Colonia Centro, C.P. 92800, Tuxpan,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auxiliares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$4,112.20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$49,346.40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Azueta No. 207, Colonia Centro, C.P. 91000, Xalapa, 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54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$60,354.80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$724,257.60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Mariano Matamoros Nº. 626, Fraccionamiento Los Pinos, C.P. 91870, Veracruz, Veracruz Norte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55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$51,040.00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$612,480.00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Unión No. 21, Colonia Santa Lucia Dos, C.P. 91637, La Estanzuela, Emiliano Zapata, Veracruz, Veracruz Norte.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Sub-Almacén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2,014.38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$193,720.00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$2,324,640.00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Constitución No. 7, Colonia Progreso, C.P. 92700, Chicontepec, Veracruz, Veracruz Norte.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Coordinación Médica Región 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185.41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$16,008.00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$192,096.00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Balderas esquina Úrsulo Galván No. 45, Planta Baja, Colonia Centro, C.P. 91000, Xalpa, Veracruz, Veracruz Norte.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 la Coordinación Delegacional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290.96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$17,877.99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$214,535.88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Ogarrio Nº. 315, Colonia Cuatro Caminos, C.P. 96660, Agua Dulce,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$16,240.00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$194,880.00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1 Poniente s/n entre Calles 14 y 16, Colonia Guillermo Lira, C.P. 94108, Huatusco,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$23,894.77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$286,737.24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559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B253D-1C46-AB22-3B88-92E5C3F9F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C711CAC8-BE6D-1D17-9DA2-08824D2151EE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6984478D-6027-A5C1-F696-569FB972216D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764B4A63-839E-A629-6AC5-3D09791E7E7C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 (21/21)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86020C9-AE11-39A4-539D-518E7C50D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20648"/>
              </p:ext>
            </p:extLst>
          </p:nvPr>
        </p:nvGraphicFramePr>
        <p:xfrm>
          <a:off x="438150" y="1180956"/>
          <a:ext cx="11153774" cy="4553097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Independencia Nº.901, Colonia Libertad Congreso Allende, C.P. 96380, Coatzacoalcos,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Nº. 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$278,400.00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1 No. 2415 entre Calles 24 y 26, Colonia La Trinidad Chica, Córdoba, C.P. 94534, Veracruz Sur.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1,126.65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$284,044.69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$3,408,536.25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33 Nº. 700, esquina Avenida Oriente 18, Colonia Centro, C.P. 94300, Orizaba,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1,268.01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$231,834.24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$2,782,010.83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Independencia No. 1409, Colonia Luis Echeverria, C.P. 95110, Tierra Blanca,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537.29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$29,817.57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$357,810.82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Reforma No. 606-A, Colonia Centro, C.P. 95400, Cosamaloapan,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228.65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$8,004.00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$96,048.00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Poniente 32 No. 1507 entre Calle Norte 3 y 5, Colonia San Juan Bautista, C.P. 94310, Orizaba,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$127,600.00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$1,531,200.00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Sur 9 Nº. 670, entre Oriente 14 y 14 Colonia Centro, C.P. 94300, Orizaba,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$32,706.20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$392,474.40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Norte 10 No. 860 entre Oriente 19 y 17, Colonia Centro, C.P. 94300, Orizaba, 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197.94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$204,000.00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Chepinque No. 108-A, Colonia Lomas de la Soledad, C.P. 98040, Zacatecas,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Capacitación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578.82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$23,478.40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$281,740.80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Hidalgo Nº. 359, Colonia Centro, C.P. 99000, Fresnillo,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706.95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$75,400.00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$904,800.00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818552"/>
                  </a:ext>
                </a:extLst>
              </a:tr>
              <a:tr h="392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Hidalgo N°. 31, Zona Centro, C.P. 96420, Rio Grande,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$14,253.62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$171,043.39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92638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J. Jesús González Ortega No.367, Barrio de la Pila, C.P. 99104, Sombrerete,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215.06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$18,249.38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$218,992.50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2412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1724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DABF4-1F51-6E15-8AB2-49F259673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C4867902-EF9F-1808-C2AA-1C3B6755E6A7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20F456EF-3685-88B7-1062-338EF2871A17}"/>
              </a:ext>
            </a:extLst>
          </p:cNvPr>
          <p:cNvSpPr txBox="1">
            <a:spLocks/>
          </p:cNvSpPr>
          <p:nvPr/>
        </p:nvSpPr>
        <p:spPr>
          <a:xfrm>
            <a:off x="357161" y="313468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8C975D40-2C98-CAD5-ECEC-328E958FEAED}"/>
              </a:ext>
            </a:extLst>
          </p:cNvPr>
          <p:cNvSpPr txBox="1">
            <a:spLocks/>
          </p:cNvSpPr>
          <p:nvPr/>
        </p:nvSpPr>
        <p:spPr>
          <a:xfrm>
            <a:off x="3038448" y="851905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sin Incremento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BB7A052-46BA-5377-787C-F3007D1CF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966673"/>
              </p:ext>
            </p:extLst>
          </p:nvPr>
        </p:nvGraphicFramePr>
        <p:xfrm>
          <a:off x="438150" y="1180956"/>
          <a:ext cx="11153774" cy="3564813"/>
        </p:xfrm>
        <a:graphic>
          <a:graphicData uri="http://schemas.openxmlformats.org/drawingml/2006/table">
            <a:tbl>
              <a:tblPr/>
              <a:tblGrid>
                <a:gridCol w="339588">
                  <a:extLst>
                    <a:ext uri="{9D8B030D-6E8A-4147-A177-3AD203B41FA5}">
                      <a16:colId xmlns:a16="http://schemas.microsoft.com/office/drawing/2014/main" val="1360432709"/>
                    </a:ext>
                  </a:extLst>
                </a:gridCol>
                <a:gridCol w="1025556">
                  <a:extLst>
                    <a:ext uri="{9D8B030D-6E8A-4147-A177-3AD203B41FA5}">
                      <a16:colId xmlns:a16="http://schemas.microsoft.com/office/drawing/2014/main" val="2595403423"/>
                    </a:ext>
                  </a:extLst>
                </a:gridCol>
                <a:gridCol w="4151465">
                  <a:extLst>
                    <a:ext uri="{9D8B030D-6E8A-4147-A177-3AD203B41FA5}">
                      <a16:colId xmlns:a16="http://schemas.microsoft.com/office/drawing/2014/main" val="1944730780"/>
                    </a:ext>
                  </a:extLst>
                </a:gridCol>
                <a:gridCol w="3192130">
                  <a:extLst>
                    <a:ext uri="{9D8B030D-6E8A-4147-A177-3AD203B41FA5}">
                      <a16:colId xmlns:a16="http://schemas.microsoft.com/office/drawing/2014/main" val="1670640849"/>
                    </a:ext>
                  </a:extLst>
                </a:gridCol>
                <a:gridCol w="665592">
                  <a:extLst>
                    <a:ext uri="{9D8B030D-6E8A-4147-A177-3AD203B41FA5}">
                      <a16:colId xmlns:a16="http://schemas.microsoft.com/office/drawing/2014/main" val="3325944090"/>
                    </a:ext>
                  </a:extLst>
                </a:gridCol>
                <a:gridCol w="869346">
                  <a:extLst>
                    <a:ext uri="{9D8B030D-6E8A-4147-A177-3AD203B41FA5}">
                      <a16:colId xmlns:a16="http://schemas.microsoft.com/office/drawing/2014/main" val="2277551422"/>
                    </a:ext>
                  </a:extLst>
                </a:gridCol>
                <a:gridCol w="910097">
                  <a:extLst>
                    <a:ext uri="{9D8B030D-6E8A-4147-A177-3AD203B41FA5}">
                      <a16:colId xmlns:a16="http://schemas.microsoft.com/office/drawing/2014/main" val="1805133848"/>
                    </a:ext>
                  </a:extLst>
                </a:gridCol>
              </a:tblGrid>
              <a:tr h="651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 (m2)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actual 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2439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Constitución N°. 102, Colonia Lomas de la Soledad, C.P 98040, Zacatecas,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1,067.17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$19,393.55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$232,722.63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688095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Panamericana Km. 117+500 S/N, Fraccionamiento San Isidro, C.P. 98613, Guadalupe,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 Bienes en Dación de Pago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1,412.02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$40,600.00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$487,200.00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957594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 San Ramón, Lote 001, Colonia Las Margaritas, C.P. 98606, Guadalupe,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Archivo de Concentración y Bienes de Baja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963.40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$66,230.20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$794,762.40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212999"/>
                  </a:ext>
                </a:extLst>
              </a:tr>
              <a:tr h="4265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Montes Apalaches No. 26, Fraccionamiento La Cima, C.P. 98610, Guadalupe,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$13,500.00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$162,000.00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837088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Juan Aldama No. 201 esquina Calle Hidalgo, Colonia Calera Víctor Rosales Centro, C.P. 98500, Municipio de Calera, 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Grupo Multidisciplinario Región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$9,279.88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$111,358.61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235769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Norte D.F.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Carretones Nº. 10 y San Pablo Nº. 31, Colonia Merced, C.P. 06090, México, D.F.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4,192.92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$187,854.18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$2,254,250.18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10667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D.F.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Calzada de la Viga No. 1174, oficinas con local comercial en p.b., pisos 1, 2, 3 y fracción del 4, torres By C, Colonia El Triunfo, Alcaldía Iztapalapa, C.P. 09430, Ciudad de México, D.F.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16,521.56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$6,332,224.87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$75,986,698.40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965390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D.F.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Yucatán No. 15, Colonia Hipódromo Condesa, Alcaldía Cuauhtémoc, C.P. 06700Ciudad de México, D.F.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No. 6 y Oficinas Delegacionales por 2,500.00 m2 (Diversas áreas)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7,074.50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$1,400,148.40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$16,801,780.76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5176"/>
                  </a:ext>
                </a:extLst>
              </a:tr>
              <a:tr h="2950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D.F.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Clavel Norte No. 6, Colonia San Pedro Mártir, C.P. 08400, Alcaldía Tlalpan, D.F.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900.00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$120,011.98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$1,440,143.71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90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409441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8D0F52-0AA8-4726-AEF1-14A38C2C08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</TotalTime>
  <Words>10124</Words>
  <Application>Microsoft Office PowerPoint</Application>
  <PresentationFormat>Panorámica</PresentationFormat>
  <Paragraphs>2069</Paragraphs>
  <Slides>22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0" baseType="lpstr">
      <vt:lpstr>Aptos</vt:lpstr>
      <vt:lpstr>Arial</vt:lpstr>
      <vt:lpstr>Calibri</vt:lpstr>
      <vt:lpstr>Nort sans</vt:lpstr>
      <vt:lpstr>Noto Sans</vt:lpstr>
      <vt:lpstr>Noto Sans Medium</vt:lpstr>
      <vt:lpstr>Noto Sans SemiBold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33</cp:revision>
  <cp:lastPrinted>2026-06-13T01:36:03Z</cp:lastPrinted>
  <dcterms:created xsi:type="dcterms:W3CDTF">2025-12-30T21:08:16Z</dcterms:created>
  <dcterms:modified xsi:type="dcterms:W3CDTF">2026-09-08T18:50:21Z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