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265" r:id="rId5"/>
    <p:sldId id="2142534943" r:id="rId6"/>
    <p:sldId id="419" r:id="rId7"/>
    <p:sldId id="2142534942" r:id="rId8"/>
    <p:sldId id="2142534945" r:id="rId9"/>
    <p:sldId id="2142534944" r:id="rId10"/>
    <p:sldId id="2142534946" r:id="rId11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F8D"/>
    <a:srgbClr val="275317"/>
    <a:srgbClr val="357B67"/>
    <a:srgbClr val="B38E5D"/>
    <a:srgbClr val="AE2851"/>
    <a:srgbClr val="13322B"/>
    <a:srgbClr val="886940"/>
    <a:srgbClr val="235B4F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6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07/09/2026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28" tIns="46514" rIns="93028" bIns="465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028" tIns="46514" rIns="93028" bIns="46514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36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604E3-5EE6-CE02-384C-C384DB9D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244994-688F-AE31-189F-0CCAAD55A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4D9827-4302-E13D-D1BC-08878FD10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A0591D-88FF-4DE0-5D07-9B05BE47C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604E3-5EE6-CE02-384C-C384DB9D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E244994-688F-AE31-189F-0CCAAD55A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84D9827-4302-E13D-D1BC-08878FD10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A0591D-88FF-4DE0-5D07-9B05BE47C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1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A05EC-92B1-2DDF-26BF-5CF332C72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B1AEA3-1B9B-604C-A749-8EE8B8697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122B4E0-0142-FC10-8580-29EB9AF25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D33D75-DBA7-EEDD-C935-02A2ADAC2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9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298082" indent="-298082" algn="l">
              <a:buFont typeface="Arial" panose="020B0604020202020204" pitchFamily="34" charset="0"/>
              <a:buChar char="•"/>
              <a:defRPr sz="2086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298082" marR="0" lvl="0" indent="-298082" algn="l" defTabSz="794864" rtl="0" eaLnBrk="1" fontAlgn="auto" latinLnBrk="0" hangingPunct="1">
              <a:lnSpc>
                <a:spcPct val="90000"/>
              </a:lnSpc>
              <a:spcBef>
                <a:spcPts val="8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298082" marR="0" lvl="0" indent="-298082" algn="l" defTabSz="794864" rtl="0" eaLnBrk="1" fontAlgn="auto" latinLnBrk="0" hangingPunct="1">
              <a:lnSpc>
                <a:spcPct val="90000"/>
              </a:lnSpc>
              <a:spcBef>
                <a:spcPts val="8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298082" marR="0" lvl="0" indent="-298082" algn="l" defTabSz="794864" rtl="0" eaLnBrk="1" fontAlgn="auto" latinLnBrk="0" hangingPunct="1">
              <a:lnSpc>
                <a:spcPct val="90000"/>
              </a:lnSpc>
              <a:spcBef>
                <a:spcPts val="86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9" y="251902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3477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7255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Programa de Arrendamiento Inmobiliario 2026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304" y="3429000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505575" y="6058676"/>
            <a:ext cx="527701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septiembre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B1F84-222D-5531-77F8-6D20F7ACE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1C44EAF-BCDA-9F67-09DD-D80811190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877561"/>
            <a:ext cx="11106150" cy="359792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El Apartado B “Arrendamiento Inmobiliario” de las Políticas para la Administración Inmobiliaria del Instituto Mexicano del Seguro Social, señala que para la planeación y conformación del Programa de Arrendamiento Inmobiliario IMSS-Arrendatario, se deberá llevar a cabo el análisis y evaluación de las necesidades en materia inmobiliaria, los OOAD a través del Grupo Inmobiliario, así como la DAC en los casos de Nivel Central, consideran, previamente a la celebración de un contrato de arrendamiento, lo siguiente:</a:t>
            </a:r>
          </a:p>
          <a:p>
            <a:pPr algn="just">
              <a:lnSpc>
                <a:spcPct val="120000"/>
              </a:lnSpc>
              <a:spcBef>
                <a:spcPts val="409"/>
              </a:spcBef>
              <a:spcAft>
                <a:spcPts val="409"/>
              </a:spcAft>
              <a:buClr>
                <a:srgbClr val="AE2851"/>
              </a:buClr>
              <a:buSzPct val="124000"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Aprovechar la disponibilidad de las opciones inmobiliarias propiedad del IMSS;</a:t>
            </a:r>
          </a:p>
          <a:p>
            <a:pPr algn="just">
              <a:lnSpc>
                <a:spcPct val="120000"/>
              </a:lnSpc>
              <a:spcBef>
                <a:spcPts val="409"/>
              </a:spcBef>
              <a:spcAft>
                <a:spcPts val="409"/>
              </a:spcAft>
              <a:buClr>
                <a:srgbClr val="AE2851"/>
              </a:buClr>
              <a:buSzPct val="124000"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Inmuebles rentados con superficie disponible susceptible de aprovechamiento;</a:t>
            </a:r>
          </a:p>
          <a:p>
            <a:pPr algn="just">
              <a:lnSpc>
                <a:spcPct val="120000"/>
              </a:lnSpc>
              <a:spcBef>
                <a:spcPts val="409"/>
              </a:spcBef>
              <a:spcAft>
                <a:spcPts val="409"/>
              </a:spcAft>
              <a:buClr>
                <a:srgbClr val="AE2851"/>
              </a:buClr>
              <a:buSzPct val="124000"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Inmuebles en posesión bajo la administración del IMSS;</a:t>
            </a:r>
          </a:p>
          <a:p>
            <a:pPr algn="just">
              <a:lnSpc>
                <a:spcPct val="120000"/>
              </a:lnSpc>
              <a:spcBef>
                <a:spcPts val="409"/>
              </a:spcBef>
              <a:spcAft>
                <a:spcPts val="409"/>
              </a:spcAft>
              <a:buClr>
                <a:srgbClr val="AE2851"/>
              </a:buClr>
              <a:buSzPct val="124000"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En caso de que se ubiquen inmuebles en comodato u otra figura jurídica de ocupación, se deberá observar lo dispuesto en el numeral 12. del presente Apartado, y</a:t>
            </a:r>
          </a:p>
          <a:p>
            <a:pPr algn="just">
              <a:lnSpc>
                <a:spcPct val="120000"/>
              </a:lnSpc>
              <a:spcBef>
                <a:spcPts val="409"/>
              </a:spcBef>
              <a:spcAft>
                <a:spcPts val="409"/>
              </a:spcAft>
              <a:buClr>
                <a:srgbClr val="AE2851"/>
              </a:buClr>
              <a:buSzPct val="124000"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Los inmuebles federales disponibles en el Portafolio Inmobiliario Federal del INDAABIN, que por su ubicación y características sean sujetos a ser ocupados por los servicios institucionales.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3C4ADA8-536D-F37F-6F2E-47DEB78A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309052"/>
            <a:ext cx="8759875" cy="367223"/>
          </a:xfrm>
        </p:spPr>
        <p:txBody>
          <a:bodyPr/>
          <a:lstStyle/>
          <a:p>
            <a:r>
              <a:rPr lang="es-MX" sz="2400" dirty="0">
                <a:solidFill>
                  <a:srgbClr val="691831"/>
                </a:solidFill>
                <a:latin typeface="Nort sans"/>
              </a:rPr>
              <a:t>Programa de Arrendamiento Inmobiliario IMSS-Arrendatario</a:t>
            </a:r>
            <a:br>
              <a:rPr lang="es-MX" sz="2400" dirty="0">
                <a:solidFill>
                  <a:srgbClr val="691831"/>
                </a:solidFill>
                <a:latin typeface="Nort sans"/>
              </a:rPr>
            </a:br>
            <a:endParaRPr lang="es-MX" sz="2400" dirty="0">
              <a:latin typeface="Nort sans"/>
            </a:endParaRPr>
          </a:p>
        </p:txBody>
      </p:sp>
    </p:spTree>
    <p:extLst>
      <p:ext uri="{BB962C8B-B14F-4D97-AF65-F5344CB8AC3E}">
        <p14:creationId xmlns:p14="http://schemas.microsoft.com/office/powerpoint/2010/main" val="120810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0432206E-11D1-25C2-9520-CA375AE4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94" y="1088376"/>
            <a:ext cx="11176206" cy="435992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Lo anterior, con la finalidad de evitar arrendamientos y disminuir el gasto por este concepto, aplicando los criterios de eficiencia y transparencia, sujetándose a las disposiciones de racionalidad, austeridad y disciplina presupuestaria que establezcan el Presupuesto de Egresos de la Federación, y las SFP y SHCP, así como las estrategias y líneas de acción aprobadas por el HCT para el ejercicio fiscal correspondiente.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endParaRPr lang="es-MX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r>
              <a:rPr lang="es-MX" sz="14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</a:rPr>
              <a:t>Una vez sustentada de manera oficial la inexistencia de alternativas inmobiliarias, los OOAD por conducto del EI, deberán remitir a la CTAA el soporte documental que acredite haber agotado las acciones descritas en las fracciones anteriores, como parte de la Proyección que conforma el Anexo 1 del presente Apartado; para el caso de Nivel Central, la DAC será la responsable de elaborar la Cédula de Proyección, y dicho Anexo deberá ser enviado a la CTAA a más tardar el día 31 de marzo de cada ejercicio fiscal.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endParaRPr lang="es-MX" sz="1400" dirty="0">
              <a:solidFill>
                <a:schemeClr val="tx1"/>
              </a:solidFill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</a:rPr>
              <a:t>La CTAA, con la información y requerimiento de los OOAD y de Nivel Central integra el Programa de Arrendamiento Inmobiliario IMSS-Arrendatario, el cual considera los indicadores de eficiencia, eficacia y desempeño de los procesos a su cargo, mismo que es sometido a la aprobación del Consejo Técnico.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</a:rPr>
              <a:t>Una vez aprobado por el Consejo Técnico el Programa de Arrendamiento éste es difundido oficialmente a los OOAD, así como el presupuesto anual asignado para su ejercicio y cumplimiento.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409"/>
              </a:spcAft>
              <a:buNone/>
            </a:pPr>
            <a:endParaRPr lang="es-MX" sz="1400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82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A7C42-5EF0-651B-608E-4C9BAD1FC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26A1F9F-2A67-B81B-908E-8B698ED6CE80}"/>
              </a:ext>
            </a:extLst>
          </p:cNvPr>
          <p:cNvSpPr txBox="1"/>
          <p:nvPr/>
        </p:nvSpPr>
        <p:spPr>
          <a:xfrm>
            <a:off x="161925" y="390525"/>
            <a:ext cx="2241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dirty="0">
                <a:sym typeface="Noto Sans"/>
              </a:rPr>
              <a:t>Arrendamiento Inmobiliario 2026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4449AB29-BA24-85A5-2738-786445CA3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292904"/>
              </p:ext>
            </p:extLst>
          </p:nvPr>
        </p:nvGraphicFramePr>
        <p:xfrm>
          <a:off x="2872454" y="834905"/>
          <a:ext cx="6249732" cy="5512039"/>
        </p:xfrm>
        <a:graphic>
          <a:graphicData uri="http://schemas.openxmlformats.org/drawingml/2006/table">
            <a:tbl>
              <a:tblPr/>
              <a:tblGrid>
                <a:gridCol w="2073599">
                  <a:extLst>
                    <a:ext uri="{9D8B030D-6E8A-4147-A177-3AD203B41FA5}">
                      <a16:colId xmlns:a16="http://schemas.microsoft.com/office/drawing/2014/main" val="3680162638"/>
                    </a:ext>
                  </a:extLst>
                </a:gridCol>
                <a:gridCol w="1186228">
                  <a:extLst>
                    <a:ext uri="{9D8B030D-6E8A-4147-A177-3AD203B41FA5}">
                      <a16:colId xmlns:a16="http://schemas.microsoft.com/office/drawing/2014/main" val="1357442992"/>
                    </a:ext>
                  </a:extLst>
                </a:gridCol>
                <a:gridCol w="1522637">
                  <a:extLst>
                    <a:ext uri="{9D8B030D-6E8A-4147-A177-3AD203B41FA5}">
                      <a16:colId xmlns:a16="http://schemas.microsoft.com/office/drawing/2014/main" val="2149382246"/>
                    </a:ext>
                  </a:extLst>
                </a:gridCol>
                <a:gridCol w="1467268">
                  <a:extLst>
                    <a:ext uri="{9D8B030D-6E8A-4147-A177-3AD203B41FA5}">
                      <a16:colId xmlns:a16="http://schemas.microsoft.com/office/drawing/2014/main" val="2103809402"/>
                    </a:ext>
                  </a:extLst>
                </a:gridCol>
              </a:tblGrid>
              <a:tr h="28314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Número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Arrendamientos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Anual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9295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1,140,248.01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13,682,976.15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37745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382,800.00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4,593,600.00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34223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480,067.62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5,760,811.49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666422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13,000.00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156,000.00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47828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294,522.92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3,534,275.05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1709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924,255.41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11,091,064.86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67020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1,924,632.15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23,095,585.85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498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216,582.33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2,598,987.95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537195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1,597,177.27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19,166,127.28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851137"/>
                  </a:ext>
                </a:extLst>
              </a:tr>
              <a:tr h="1798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1,921,378.47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23,056,541.64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606962"/>
                  </a:ext>
                </a:extLst>
              </a:tr>
              <a:tr h="1798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1,564,813.03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18,714,396.38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773420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679,998.10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8,159,977.22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51039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50,926.32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611,115.84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0236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1,292,169.75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15,506,037.00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5395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2,853,300.84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34,239,610.03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464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400,820.68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4,809,848.17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0589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19,855.88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238,270.59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1649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88,800.00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1,065,599.94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2871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10,612,919.48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127,355,033.80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8069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187,854.18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2,254,250.18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4490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227,019.80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2,724,237.54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529320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1,144,478.32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13,733,739.80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078729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396,768.15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4,761,217.82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01555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663,422.70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7,961,072.39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94608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439,014.17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5,268,170.02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17866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66,924.16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803,089.90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98207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1,006,263.44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12,075,161.24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35843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1,362,714.62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16,352,575.39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48890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7,852,385.24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94,228,622.87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37449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15,000.00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180,000.00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030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386,286.82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4,635,441.84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966742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192,650.48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2,311,805.76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28351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1,030,797.92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12,369,575.09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53838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794,341.46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9,532,097.54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07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287,400.71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3,448,808.50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325789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general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42,511,590.43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510,075,725.15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206206"/>
                  </a:ext>
                </a:extLst>
              </a:tr>
            </a:tbl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DD23D060-F605-779A-AAD0-705BD0768DD9}"/>
              </a:ext>
            </a:extLst>
          </p:cNvPr>
          <p:cNvSpPr txBox="1"/>
          <p:nvPr/>
        </p:nvSpPr>
        <p:spPr>
          <a:xfrm>
            <a:off x="3154823" y="280907"/>
            <a:ext cx="58823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pPr algn="ctr"/>
            <a:r>
              <a:rPr lang="es-MX" sz="1600" dirty="0">
                <a:solidFill>
                  <a:srgbClr val="275317"/>
                </a:solidFill>
                <a:sym typeface="Noto Sans"/>
              </a:rPr>
              <a:t>Contratos de Arrendamiento Vigentes</a:t>
            </a:r>
          </a:p>
          <a:p>
            <a:pPr algn="ctr"/>
            <a:r>
              <a:rPr lang="es-MX" sz="1400" dirty="0">
                <a:solidFill>
                  <a:srgbClr val="275317"/>
                </a:solidFill>
                <a:sym typeface="Noto Sans"/>
              </a:rPr>
              <a:t>(pesos)</a:t>
            </a:r>
          </a:p>
        </p:txBody>
      </p:sp>
    </p:spTree>
    <p:extLst>
      <p:ext uri="{BB962C8B-B14F-4D97-AF65-F5344CB8AC3E}">
        <p14:creationId xmlns:p14="http://schemas.microsoft.com/office/powerpoint/2010/main" val="1450113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FADD-126F-2E2D-6B46-56670B10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651746"/>
              </p:ext>
            </p:extLst>
          </p:nvPr>
        </p:nvGraphicFramePr>
        <p:xfrm>
          <a:off x="676897" y="1056875"/>
          <a:ext cx="10545286" cy="4551750"/>
        </p:xfrm>
        <a:graphic>
          <a:graphicData uri="http://schemas.openxmlformats.org/drawingml/2006/table">
            <a:tbl>
              <a:tblPr/>
              <a:tblGrid>
                <a:gridCol w="822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47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47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0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6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60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258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0776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077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209921">
                <a:tc>
                  <a:txBody>
                    <a:bodyPr/>
                    <a:lstStyle/>
                    <a:p>
                      <a:pPr algn="ctr" fontAlgn="ctr"/>
                      <a:endParaRPr lang="es-MX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Deportiva/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Tienda/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Guarderia</a:t>
                      </a: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 de Seguridad Social/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Administrativas Subdelegacionales/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Delegacionales/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Casas Delegados/</a:t>
                      </a:r>
                      <a:b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Terreno/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Centros de Capacitación/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Almacenes/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Bodegas/Archivo 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 de Bienes Embargados/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Consultorios Médicos y o Puestos de Enfermería/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Hospital/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Medicina Familiar/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No. Inmuebles Arrendados/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AGUASCALIENTES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9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2137.61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    256.00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8944.45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2160.67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14,128.73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BAJA CALIFORNIA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2,468.65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BAJA CALIFORNIA SUR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258.84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1898.4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929.05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573.72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3,660.01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CAMPECHE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121.43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COAHUILA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4087.54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5913.85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1926.4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19,195.79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COLIMA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336.36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859.99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2,831.02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CHIAPAS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42004.9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1179.64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592.4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46,581.94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CHIHUAHUA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3113.94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3586.54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5953.32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1921.82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16,582.37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effectLst/>
                          <a:latin typeface="Arial"/>
                        </a:rPr>
                        <a:t>NIVEL CENTRAL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27362.32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27,362.32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DURANGO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759.58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1950.88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5864.5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4362.59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1373.05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3008.46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19,319.06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GUANAJUATO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3309.82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2060.56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1264.35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2753.92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2390.48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11,779.13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GUERRERO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468.79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846.8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1,315.59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679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HIDALGO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6791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303.12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5898.63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7235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13,436.75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JALISCO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9445.9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22961.4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747.23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1383.53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8767.02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43,617.08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EDO. MEX. OTE.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6023.13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6,023.13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EDO. MEX. PTE.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3087.95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1441.1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1158.69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770.24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7,124.98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MICHOACAN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1123.2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1459.79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3104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7,786.99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MORELOS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317.15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NAYARIT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1,294.00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NUEVO LEON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2175.5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3,154.50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</a:tbl>
          </a:graphicData>
        </a:graphic>
      </p:graphicFrame>
      <p:sp>
        <p:nvSpPr>
          <p:cNvPr id="2" name="Título 2">
            <a:extLst>
              <a:ext uri="{FF2B5EF4-FFF2-40B4-BE49-F238E27FC236}">
                <a16:creationId xmlns:a16="http://schemas.microsoft.com/office/drawing/2014/main" id="{979FCC3D-FB27-CEE4-2FD5-CF3007681F88}"/>
              </a:ext>
            </a:extLst>
          </p:cNvPr>
          <p:cNvSpPr txBox="1">
            <a:spLocks/>
          </p:cNvSpPr>
          <p:nvPr/>
        </p:nvSpPr>
        <p:spPr>
          <a:xfrm>
            <a:off x="3058702" y="575752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>
                <a:solidFill>
                  <a:srgbClr val="691831"/>
                </a:solidFill>
                <a:latin typeface="Nort sans"/>
              </a:rPr>
              <a:t>Inmuebles arrendados por Tipo de Servicios</a:t>
            </a:r>
            <a:endParaRPr lang="es-MX" sz="2400" dirty="0">
              <a:latin typeface="Nort sans"/>
            </a:endParaRPr>
          </a:p>
        </p:txBody>
      </p:sp>
    </p:spTree>
    <p:extLst>
      <p:ext uri="{BB962C8B-B14F-4D97-AF65-F5344CB8AC3E}">
        <p14:creationId xmlns:p14="http://schemas.microsoft.com/office/powerpoint/2010/main" val="3537392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CFADD-126F-2E2D-6B46-56670B10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899565"/>
              </p:ext>
            </p:extLst>
          </p:nvPr>
        </p:nvGraphicFramePr>
        <p:xfrm>
          <a:off x="724398" y="1151878"/>
          <a:ext cx="10545286" cy="3898110"/>
        </p:xfrm>
        <a:graphic>
          <a:graphicData uri="http://schemas.openxmlformats.org/drawingml/2006/table">
            <a:tbl>
              <a:tblPr/>
              <a:tblGrid>
                <a:gridCol w="822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47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47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0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06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60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4008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5258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07761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07761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20992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2026</a:t>
                      </a:r>
                    </a:p>
                  </a:txBody>
                  <a:tcPr marL="1695" marR="1695" marT="169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Prestaciones Económicas y Sociales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Incorporación y Recaudación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Administrativas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 de Servicios Generales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Unidades de Atención Médica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s-MX" sz="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7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Órgano de Operación Administrativa Desconcentrada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 Deportiva/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Tienda/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  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Guarderia</a:t>
                      </a: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 de Seguridad Social/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Administrativas Subdelegacionales/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Oficinas Delegacionales/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Casas Delegados/</a:t>
                      </a:r>
                      <a:b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pt-BR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Terreno/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Centros de Capacitación/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Almacenes/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Bodegas/Archivo 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Bodegas de Bienes Embargados/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Consultorios Médicos y o Puestos de Enfermería/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Hospital/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Unidades de Medicina Familiar/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No. Inmuebles Arrendados/</a:t>
                      </a:r>
                      <a:b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m2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OAXACA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3942.18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1348.49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3898.15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2200.96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402.87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14,766.65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PUEBLA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4305.2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1234.98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1118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3861.8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10,936.98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QUERETARO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712.61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1112.76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481.76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1218.89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3,974.02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QUINTANA ROO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1225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1427.01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331.51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3,473.52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SAN LUIS POTOSI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826.48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333.41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1,406.59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SINALOA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6848.63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1496.13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856.2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723.41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129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11,291.91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SONORA   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2496.7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1173.31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4673.39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3759.47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2427.19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16,930.06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TABASCO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264.1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264.1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TAMAULIPAS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295.14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3553.3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356.53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830.65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378.24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902.46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6,316.32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TLAXCALA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1320.92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749.68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2,070.60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VERACRUZ NORTE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1460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4084.44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510.36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2014.38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429.7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8,498.88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VERACRUZ SUR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1284.94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2394.66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197.94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448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5,235.54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ZACATECAS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1670.23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1094.95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578.82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1412.02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963.4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5,927.42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NORTE, D. F.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4192.92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4,192.92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6846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SUR, D. F.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68465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7074.5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16521.56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24,496.06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6846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63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261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B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55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m</a:t>
                      </a:r>
                      <a:r>
                        <a:rPr lang="es-MX" sz="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rentados</a:t>
                      </a:r>
                    </a:p>
                  </a:txBody>
                  <a:tcPr marL="1695" marR="1695" marT="16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42,004.90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33,705.58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2,617.28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9,745.38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76,400.07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66,102.79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2,003.30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13.16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2,026.94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68,930.95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11,450.17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20,709.64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5,449.38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26,722.65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    367,882.19 </a:t>
                      </a:r>
                    </a:p>
                  </a:txBody>
                  <a:tcPr marL="1695" marR="1695" marT="1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52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C4F67-84AF-7494-021A-A805F340B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B0DEBD7-D91E-CC96-0DB3-20AF23CA3B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96365"/>
              </p:ext>
            </p:extLst>
          </p:nvPr>
        </p:nvGraphicFramePr>
        <p:xfrm>
          <a:off x="1269999" y="1553527"/>
          <a:ext cx="9652001" cy="3750945"/>
        </p:xfrm>
        <a:graphic>
          <a:graphicData uri="http://schemas.openxmlformats.org/drawingml/2006/table">
            <a:tbl>
              <a:tblPr/>
              <a:tblGrid>
                <a:gridCol w="3305671">
                  <a:extLst>
                    <a:ext uri="{9D8B030D-6E8A-4147-A177-3AD203B41FA5}">
                      <a16:colId xmlns:a16="http://schemas.microsoft.com/office/drawing/2014/main" val="1419340678"/>
                    </a:ext>
                  </a:extLst>
                </a:gridCol>
                <a:gridCol w="4449405">
                  <a:extLst>
                    <a:ext uri="{9D8B030D-6E8A-4147-A177-3AD203B41FA5}">
                      <a16:colId xmlns:a16="http://schemas.microsoft.com/office/drawing/2014/main" val="1791966498"/>
                    </a:ext>
                  </a:extLst>
                </a:gridCol>
                <a:gridCol w="1060046">
                  <a:extLst>
                    <a:ext uri="{9D8B030D-6E8A-4147-A177-3AD203B41FA5}">
                      <a16:colId xmlns:a16="http://schemas.microsoft.com/office/drawing/2014/main" val="906275079"/>
                    </a:ext>
                  </a:extLst>
                </a:gridCol>
                <a:gridCol w="836879">
                  <a:extLst>
                    <a:ext uri="{9D8B030D-6E8A-4147-A177-3AD203B41FA5}">
                      <a16:colId xmlns:a16="http://schemas.microsoft.com/office/drawing/2014/main" val="403391406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Área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Servicio/Destino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No. Inmuebles Arrendados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Total de m2 Rentables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80072"/>
                  </a:ext>
                </a:extLst>
              </a:tr>
              <a:tr h="1905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Unidades de Prestaciones Económicas y Sociales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 Deportiva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42,004.90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55941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33,705.58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35348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Guardería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2,617.28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14520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9,745.38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34801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Unidades de Incorporación y Recaudación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Oficinas Administrativas Subdelegacionales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76,400.07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784617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Unidades Administrativas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Oficinas Delegacionales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66,102.79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65427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Casas Delegados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2,003.30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39665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Terreno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13.16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1004742"/>
                  </a:ext>
                </a:extLst>
              </a:tr>
              <a:tr h="1905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 de Servicios Generales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Centros de Capacitación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2,026.94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95946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Almacenes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68,930.95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26108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Bodegas/Archivo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11,450.17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62226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Bodegas de Bienes Embargados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20,709.64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396473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Unidades de Atención Médica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Consultorios Médicos y o Puestos de Enfermería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5,449.38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18831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Hospital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41596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Unidades de Medicina Familiar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26,722.65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31465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No. Inmuebles Arrendados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367,882.19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351271"/>
                  </a:ext>
                </a:extLst>
              </a:tr>
            </a:tbl>
          </a:graphicData>
        </a:graphic>
      </p:graphicFrame>
      <p:sp>
        <p:nvSpPr>
          <p:cNvPr id="6" name="Título 2">
            <a:extLst>
              <a:ext uri="{FF2B5EF4-FFF2-40B4-BE49-F238E27FC236}">
                <a16:creationId xmlns:a16="http://schemas.microsoft.com/office/drawing/2014/main" id="{BBBD7F4D-B5FC-7595-C505-9E9D4EEE2C0A}"/>
              </a:ext>
            </a:extLst>
          </p:cNvPr>
          <p:cNvSpPr txBox="1">
            <a:spLocks/>
          </p:cNvSpPr>
          <p:nvPr/>
        </p:nvSpPr>
        <p:spPr>
          <a:xfrm>
            <a:off x="3205161" y="776729"/>
            <a:ext cx="5781675" cy="7767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dirty="0">
                <a:solidFill>
                  <a:srgbClr val="691831"/>
                </a:solidFill>
                <a:latin typeface="Nort sans"/>
              </a:rPr>
              <a:t>Resumen</a:t>
            </a:r>
          </a:p>
          <a:p>
            <a:r>
              <a:rPr lang="es-MX" sz="2400" dirty="0">
                <a:solidFill>
                  <a:srgbClr val="691831"/>
                </a:solidFill>
                <a:latin typeface="Nort sans"/>
              </a:rPr>
              <a:t>Inmuebles arrendados por Tipo de Servicios</a:t>
            </a:r>
            <a:endParaRPr lang="es-MX" sz="2400" dirty="0">
              <a:latin typeface="Nort sans"/>
            </a:endParaRPr>
          </a:p>
        </p:txBody>
      </p:sp>
    </p:spTree>
    <p:extLst>
      <p:ext uri="{BB962C8B-B14F-4D97-AF65-F5344CB8AC3E}">
        <p14:creationId xmlns:p14="http://schemas.microsoft.com/office/powerpoint/2010/main" val="290277564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2448</Words>
  <Application>Microsoft Office PowerPoint</Application>
  <PresentationFormat>Panorámica</PresentationFormat>
  <Paragraphs>1469</Paragraphs>
  <Slides>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Aptos</vt:lpstr>
      <vt:lpstr>Aptos Narrow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Coordinación Técnica de Administración de Activos </vt:lpstr>
      <vt:lpstr>Programa de Arrendamiento Inmobiliario IMSS-Arrendatario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27</cp:revision>
  <cp:lastPrinted>2026-09-07T20:39:05Z</cp:lastPrinted>
  <dcterms:created xsi:type="dcterms:W3CDTF">2025-12-30T21:08:16Z</dcterms:created>
  <dcterms:modified xsi:type="dcterms:W3CDTF">2026-09-07T20:55:02Z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