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0"/>
  </p:notesMasterIdLst>
  <p:handoutMasterIdLst>
    <p:handoutMasterId r:id="rId11"/>
  </p:handoutMasterIdLst>
  <p:sldIdLst>
    <p:sldId id="265" r:id="rId5"/>
    <p:sldId id="2142534946" r:id="rId6"/>
    <p:sldId id="2142534945" r:id="rId7"/>
    <p:sldId id="2142534944" r:id="rId8"/>
    <p:sldId id="2142534898" r:id="rId9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7B67"/>
    <a:srgbClr val="235B4F"/>
    <a:srgbClr val="285C4D"/>
    <a:srgbClr val="275317"/>
    <a:srgbClr val="C9AF8D"/>
    <a:srgbClr val="B38E5D"/>
    <a:srgbClr val="AE2851"/>
    <a:srgbClr val="13322B"/>
    <a:srgbClr val="886940"/>
    <a:srgbClr val="691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76"/>
  </p:normalViewPr>
  <p:slideViewPr>
    <p:cSldViewPr snapToGrid="0">
      <p:cViewPr>
        <p:scale>
          <a:sx n="100" d="100"/>
          <a:sy n="100" d="100"/>
        </p:scale>
        <p:origin x="792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6433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6433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28" tIns="46514" rIns="93028" bIns="465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028" tIns="46514" rIns="93028" bIns="46514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A05EC-92B1-2DDF-26BF-5CF332C72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AB1AEA3-1B9B-604C-A749-8EE8B8697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122B4E0-0142-FC10-8580-29EB9AF25A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D33D75-DBA7-EEDD-C935-02A2ADAC2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8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604E3-5EE6-CE02-384C-C384DB9D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E244994-688F-AE31-189F-0CCAAD55A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84D9827-4302-E13D-D1BC-08878FD10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A0591D-88FF-4DE0-5D07-9B05BE47C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1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604E3-5EE6-CE02-384C-C384DB9D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E244994-688F-AE31-189F-0CCAAD55A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84D9827-4302-E13D-D1BC-08878FD10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A0591D-88FF-4DE0-5D07-9B05BE47C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1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68523-8196-6063-F825-C069CFF4C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1A82332-36DB-8A63-CEBF-C3E0B875BB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4DE5C0-402C-546F-0227-5B1B284BA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643845-C5C1-2A59-C216-893A87C93A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2937">
              <a:defRPr/>
            </a:pPr>
            <a:fld id="{91043BD8-6F4D-6C48-83C7-0C46088375E3}" type="slidenum">
              <a:rPr lang="en-US">
                <a:solidFill>
                  <a:prstClr val="black"/>
                </a:solidFill>
                <a:latin typeface="Calibri"/>
              </a:rPr>
              <a:pPr defTabSz="912937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080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7969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5250B1D-E37B-2E06-DB98-344CD3CB1C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100" y="5238649"/>
            <a:ext cx="2457793" cy="144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D47ADD9-4FBE-0BBE-EF0C-8376EB0FD3C1}"/>
              </a:ext>
            </a:extLst>
          </p:cNvPr>
          <p:cNvSpPr txBox="1">
            <a:spLocks/>
          </p:cNvSpPr>
          <p:nvPr/>
        </p:nvSpPr>
        <p:spPr>
          <a:xfrm>
            <a:off x="3286279" y="1490614"/>
            <a:ext cx="8346398" cy="1325563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algn="ctr"/>
            <a:r>
              <a:rPr lang="es-MX" dirty="0">
                <a:solidFill>
                  <a:srgbClr val="691831"/>
                </a:solidFill>
              </a:rPr>
              <a:t>Programa de Arrendamiento Inmobiliario 2026</a:t>
            </a:r>
          </a:p>
        </p:txBody>
      </p:sp>
      <p:sp>
        <p:nvSpPr>
          <p:cNvPr id="2" name="Título 46">
            <a:extLst>
              <a:ext uri="{FF2B5EF4-FFF2-40B4-BE49-F238E27FC236}">
                <a16:creationId xmlns:a16="http://schemas.microsoft.com/office/drawing/2014/main" id="{993ADB58-0227-A835-6FB7-1E558B49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304" y="3429000"/>
            <a:ext cx="8822533" cy="506990"/>
          </a:xfrm>
        </p:spPr>
        <p:txBody>
          <a:bodyPr/>
          <a:lstStyle/>
          <a:p>
            <a:pPr algn="ctr"/>
            <a:r>
              <a:rPr lang="es-ES" sz="2800" dirty="0">
                <a:solidFill>
                  <a:srgbClr val="691831"/>
                </a:solidFill>
              </a:rPr>
              <a:t>Coordinación Técnica de Administración de Activos</a:t>
            </a:r>
            <a:br>
              <a:rPr lang="es-ES" sz="2800" dirty="0">
                <a:solidFill>
                  <a:srgbClr val="691831"/>
                </a:solidFill>
              </a:rPr>
            </a:br>
            <a:endParaRPr lang="es-ES" sz="2800" dirty="0">
              <a:solidFill>
                <a:srgbClr val="691831"/>
              </a:solidFill>
            </a:endParaRPr>
          </a:p>
        </p:txBody>
      </p:sp>
      <p:sp>
        <p:nvSpPr>
          <p:cNvPr id="3" name="Google Shape;50;p2">
            <a:extLst>
              <a:ext uri="{FF2B5EF4-FFF2-40B4-BE49-F238E27FC236}">
                <a16:creationId xmlns:a16="http://schemas.microsoft.com/office/drawing/2014/main" id="{8F8ED8B8-4060-B286-982D-B983C8FAFD9B}"/>
              </a:ext>
            </a:extLst>
          </p:cNvPr>
          <p:cNvSpPr txBox="1"/>
          <p:nvPr/>
        </p:nvSpPr>
        <p:spPr>
          <a:xfrm>
            <a:off x="6505575" y="6058676"/>
            <a:ext cx="5277017" cy="464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/>
            <a:r>
              <a:rPr lang="es-MX" b="1" dirty="0">
                <a:solidFill>
                  <a:srgbClr val="691831"/>
                </a:solidFill>
                <a:latin typeface="Noto Sans"/>
                <a:ea typeface="Noto Sans"/>
                <a:cs typeface="Noto Sans"/>
              </a:rPr>
              <a:t>Ciudad de México, septiembre de 2026.</a:t>
            </a:r>
          </a:p>
          <a:p>
            <a:pPr marL="228600" indent="-50800" algn="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endParaRPr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18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C4F67-84AF-7494-021A-A805F340B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B0DEBD7-D91E-CC96-0DB3-20AF23CA3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21756"/>
              </p:ext>
            </p:extLst>
          </p:nvPr>
        </p:nvGraphicFramePr>
        <p:xfrm>
          <a:off x="546917" y="1506156"/>
          <a:ext cx="10265863" cy="450639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420711">
                  <a:extLst>
                    <a:ext uri="{9D8B030D-6E8A-4147-A177-3AD203B41FA5}">
                      <a16:colId xmlns:a16="http://schemas.microsoft.com/office/drawing/2014/main" val="1419340678"/>
                    </a:ext>
                  </a:extLst>
                </a:gridCol>
                <a:gridCol w="3410857">
                  <a:extLst>
                    <a:ext uri="{9D8B030D-6E8A-4147-A177-3AD203B41FA5}">
                      <a16:colId xmlns:a16="http://schemas.microsoft.com/office/drawing/2014/main" val="1791966498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906275079"/>
                    </a:ext>
                  </a:extLst>
                </a:gridCol>
                <a:gridCol w="1582057">
                  <a:extLst>
                    <a:ext uri="{9D8B030D-6E8A-4147-A177-3AD203B41FA5}">
                      <a16:colId xmlns:a16="http://schemas.microsoft.com/office/drawing/2014/main" val="4033914060"/>
                    </a:ext>
                  </a:extLst>
                </a:gridCol>
                <a:gridCol w="1284695">
                  <a:extLst>
                    <a:ext uri="{9D8B030D-6E8A-4147-A177-3AD203B41FA5}">
                      <a16:colId xmlns:a16="http://schemas.microsoft.com/office/drawing/2014/main" val="2435483370"/>
                    </a:ext>
                  </a:extLst>
                </a:gridCol>
              </a:tblGrid>
              <a:tr h="2410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Servicio/Destino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Inmuebles Arrendados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de m2 Rentables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Costo de Renta Anual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80072"/>
                  </a:ext>
                </a:extLst>
              </a:tr>
              <a:tr h="241074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Prestaciones Económicas y Sociales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Deportiva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42,004.90 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559411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33,705.58 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23.82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353484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Guardería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2,617.28 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2.45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145202"/>
                  </a:ext>
                </a:extLst>
              </a:tr>
              <a:tr h="31162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9,745.38 </a:t>
                      </a:r>
                      <a:endParaRPr lang="es-MX" sz="1400" b="0" i="0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6.51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348016"/>
                  </a:ext>
                </a:extLst>
              </a:tr>
              <a:tr h="4716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Incorporación y Recaudación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76,400.07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104.27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5784617"/>
                  </a:ext>
                </a:extLst>
              </a:tr>
              <a:tr h="241074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Administrativas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Delegacionales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66,102.79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254.12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654278"/>
                  </a:ext>
                </a:extLst>
              </a:tr>
              <a:tr h="12336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Casas Delegados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2,003.30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2.1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396654"/>
                  </a:ext>
                </a:extLst>
              </a:tr>
              <a:tr h="12336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Terreno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  13.16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0.02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004742"/>
                  </a:ext>
                </a:extLst>
              </a:tr>
              <a:tr h="123366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Servicios Generales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Centros de Capacitación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2,026.94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1.79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9959466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Almacenes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68,930.95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77.45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7261080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Bodegas/Archivo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11,450.17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7.04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8622260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Bodegas de Bienes Embargados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20,709.64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1396473"/>
                  </a:ext>
                </a:extLst>
              </a:tr>
              <a:tr h="24107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Atención Médica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Consultorios Médicos y/o </a:t>
                      </a:r>
                    </a:p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Puestos de Enfermería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5,449.38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3.07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188316"/>
                  </a:ext>
                </a:extLst>
              </a:tr>
              <a:tr h="241074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Unidades de Medicina Familiar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26,722.65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s-MX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20.5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B4F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14659"/>
                  </a:ext>
                </a:extLst>
              </a:tr>
              <a:tr h="2410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16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6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261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600" b="1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367,882.19 </a:t>
                      </a:r>
                      <a:endParaRPr lang="es-MX" sz="16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514.32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351271"/>
                  </a:ext>
                </a:extLst>
              </a:tr>
            </a:tbl>
          </a:graphicData>
        </a:graphic>
      </p:graphicFrame>
      <p:sp>
        <p:nvSpPr>
          <p:cNvPr id="6" name="Título 2">
            <a:extLst>
              <a:ext uri="{FF2B5EF4-FFF2-40B4-BE49-F238E27FC236}">
                <a16:creationId xmlns:a16="http://schemas.microsoft.com/office/drawing/2014/main" id="{BBBD7F4D-B5FC-7595-C505-9E9D4EEE2C0A}"/>
              </a:ext>
            </a:extLst>
          </p:cNvPr>
          <p:cNvSpPr txBox="1">
            <a:spLocks/>
          </p:cNvSpPr>
          <p:nvPr/>
        </p:nvSpPr>
        <p:spPr>
          <a:xfrm>
            <a:off x="2594741" y="1021244"/>
            <a:ext cx="5781675" cy="484912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latin typeface="Nort sans"/>
              </a:rPr>
              <a:t>Inmuebles Arrendados por Tipo de Servicios</a:t>
            </a:r>
          </a:p>
        </p:txBody>
      </p:sp>
      <p:sp>
        <p:nvSpPr>
          <p:cNvPr id="2" name="Título 2">
            <a:extLst>
              <a:ext uri="{FF2B5EF4-FFF2-40B4-BE49-F238E27FC236}">
                <a16:creationId xmlns:a16="http://schemas.microsoft.com/office/drawing/2014/main" id="{FFAB30DB-7FB4-3068-6F2A-69FDC132254E}"/>
              </a:ext>
            </a:extLst>
          </p:cNvPr>
          <p:cNvSpPr txBox="1">
            <a:spLocks/>
          </p:cNvSpPr>
          <p:nvPr/>
        </p:nvSpPr>
        <p:spPr>
          <a:xfrm>
            <a:off x="409575" y="309052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  <a:br>
              <a:rPr lang="es-MX" sz="2400" b="1" dirty="0">
                <a:solidFill>
                  <a:srgbClr val="285C4D"/>
                </a:solidFill>
                <a:latin typeface="Nort sans"/>
              </a:rPr>
            </a:br>
            <a:endParaRPr lang="es-MX" sz="2400" b="1" dirty="0">
              <a:solidFill>
                <a:srgbClr val="285C4D"/>
              </a:solidFill>
              <a:latin typeface="Nort sans"/>
            </a:endParaRPr>
          </a:p>
        </p:txBody>
      </p:sp>
      <p:sp>
        <p:nvSpPr>
          <p:cNvPr id="5" name="Enlatar 4">
            <a:extLst>
              <a:ext uri="{FF2B5EF4-FFF2-40B4-BE49-F238E27FC236}">
                <a16:creationId xmlns:a16="http://schemas.microsoft.com/office/drawing/2014/main" id="{AF7A6211-2EE4-62C1-8B79-0DC6A14CB3DD}"/>
              </a:ext>
            </a:extLst>
          </p:cNvPr>
          <p:cNvSpPr/>
          <p:nvPr/>
        </p:nvSpPr>
        <p:spPr>
          <a:xfrm>
            <a:off x="2971800" y="1931670"/>
            <a:ext cx="45719" cy="380619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Enlatar 6">
            <a:extLst>
              <a:ext uri="{FF2B5EF4-FFF2-40B4-BE49-F238E27FC236}">
                <a16:creationId xmlns:a16="http://schemas.microsoft.com/office/drawing/2014/main" id="{828698AE-30B2-1CB5-16EC-00F31A724127}"/>
              </a:ext>
            </a:extLst>
          </p:cNvPr>
          <p:cNvSpPr/>
          <p:nvPr/>
        </p:nvSpPr>
        <p:spPr>
          <a:xfrm>
            <a:off x="6290310" y="1931670"/>
            <a:ext cx="45719" cy="380619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Enlatar 7">
            <a:extLst>
              <a:ext uri="{FF2B5EF4-FFF2-40B4-BE49-F238E27FC236}">
                <a16:creationId xmlns:a16="http://schemas.microsoft.com/office/drawing/2014/main" id="{C553A1B1-DEAC-8DDC-34B1-462C236BF181}"/>
              </a:ext>
            </a:extLst>
          </p:cNvPr>
          <p:cNvSpPr/>
          <p:nvPr/>
        </p:nvSpPr>
        <p:spPr>
          <a:xfrm>
            <a:off x="7940040" y="1931670"/>
            <a:ext cx="45719" cy="380619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Enlatar 8">
            <a:extLst>
              <a:ext uri="{FF2B5EF4-FFF2-40B4-BE49-F238E27FC236}">
                <a16:creationId xmlns:a16="http://schemas.microsoft.com/office/drawing/2014/main" id="{EAD527FE-10CF-A0D9-2EBC-81AC30B4750A}"/>
              </a:ext>
            </a:extLst>
          </p:cNvPr>
          <p:cNvSpPr/>
          <p:nvPr/>
        </p:nvSpPr>
        <p:spPr>
          <a:xfrm>
            <a:off x="9498330" y="1931670"/>
            <a:ext cx="45719" cy="380619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Enlatar 9">
            <a:extLst>
              <a:ext uri="{FF2B5EF4-FFF2-40B4-BE49-F238E27FC236}">
                <a16:creationId xmlns:a16="http://schemas.microsoft.com/office/drawing/2014/main" id="{2CFDB360-D1FC-B6A0-CFAC-EFA54324939C}"/>
              </a:ext>
            </a:extLst>
          </p:cNvPr>
          <p:cNvSpPr/>
          <p:nvPr/>
        </p:nvSpPr>
        <p:spPr>
          <a:xfrm rot="16200000">
            <a:off x="5634130" y="-2157745"/>
            <a:ext cx="45719" cy="10220145"/>
          </a:xfrm>
          <a:prstGeom prst="can">
            <a:avLst/>
          </a:prstGeom>
          <a:solidFill>
            <a:srgbClr val="357B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Enlatar 10">
            <a:extLst>
              <a:ext uri="{FF2B5EF4-FFF2-40B4-BE49-F238E27FC236}">
                <a16:creationId xmlns:a16="http://schemas.microsoft.com/office/drawing/2014/main" id="{73610E2E-D5F3-147B-2E7C-F85031877115}"/>
              </a:ext>
            </a:extLst>
          </p:cNvPr>
          <p:cNvSpPr/>
          <p:nvPr/>
        </p:nvSpPr>
        <p:spPr>
          <a:xfrm rot="16200000">
            <a:off x="5648209" y="-1656039"/>
            <a:ext cx="45719" cy="10220145"/>
          </a:xfrm>
          <a:prstGeom prst="can">
            <a:avLst/>
          </a:prstGeom>
          <a:solidFill>
            <a:srgbClr val="357B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Enlatar 11">
            <a:extLst>
              <a:ext uri="{FF2B5EF4-FFF2-40B4-BE49-F238E27FC236}">
                <a16:creationId xmlns:a16="http://schemas.microsoft.com/office/drawing/2014/main" id="{C79E90D8-EE2E-8FA5-31F4-C76F04602D0B}"/>
              </a:ext>
            </a:extLst>
          </p:cNvPr>
          <p:cNvSpPr/>
          <p:nvPr/>
        </p:nvSpPr>
        <p:spPr>
          <a:xfrm rot="16200000">
            <a:off x="5634128" y="-40400"/>
            <a:ext cx="45719" cy="10220145"/>
          </a:xfrm>
          <a:prstGeom prst="can">
            <a:avLst/>
          </a:prstGeom>
          <a:solidFill>
            <a:srgbClr val="357B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nlatar 12">
            <a:extLst>
              <a:ext uri="{FF2B5EF4-FFF2-40B4-BE49-F238E27FC236}">
                <a16:creationId xmlns:a16="http://schemas.microsoft.com/office/drawing/2014/main" id="{573C525C-EBC0-95D2-B3FB-F63652EA7714}"/>
              </a:ext>
            </a:extLst>
          </p:cNvPr>
          <p:cNvSpPr/>
          <p:nvPr/>
        </p:nvSpPr>
        <p:spPr>
          <a:xfrm rot="16200000">
            <a:off x="5634129" y="-998510"/>
            <a:ext cx="45719" cy="10220145"/>
          </a:xfrm>
          <a:prstGeom prst="can">
            <a:avLst/>
          </a:prstGeom>
          <a:solidFill>
            <a:srgbClr val="357B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Enlatar 13">
            <a:extLst>
              <a:ext uri="{FF2B5EF4-FFF2-40B4-BE49-F238E27FC236}">
                <a16:creationId xmlns:a16="http://schemas.microsoft.com/office/drawing/2014/main" id="{A8C02891-D4A8-17E1-30A2-2828CF5A511E}"/>
              </a:ext>
            </a:extLst>
          </p:cNvPr>
          <p:cNvSpPr/>
          <p:nvPr/>
        </p:nvSpPr>
        <p:spPr>
          <a:xfrm rot="16200000">
            <a:off x="5648210" y="604927"/>
            <a:ext cx="45719" cy="10220145"/>
          </a:xfrm>
          <a:prstGeom prst="can">
            <a:avLst/>
          </a:prstGeom>
          <a:solidFill>
            <a:srgbClr val="357B6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E8B46EE-E0A3-EF6B-9720-BA1CDA0C802B}"/>
              </a:ext>
            </a:extLst>
          </p:cNvPr>
          <p:cNvSpPr txBox="1"/>
          <p:nvPr/>
        </p:nvSpPr>
        <p:spPr>
          <a:xfrm>
            <a:off x="9597259" y="1120141"/>
            <a:ext cx="12790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Cifra en Millones de Pesos</a:t>
            </a:r>
          </a:p>
        </p:txBody>
      </p:sp>
    </p:spTree>
    <p:extLst>
      <p:ext uri="{BB962C8B-B14F-4D97-AF65-F5344CB8AC3E}">
        <p14:creationId xmlns:p14="http://schemas.microsoft.com/office/powerpoint/2010/main" val="2902775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CFADD-126F-2E2D-6B46-56670B105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516781"/>
              </p:ext>
            </p:extLst>
          </p:nvPr>
        </p:nvGraphicFramePr>
        <p:xfrm>
          <a:off x="232410" y="776380"/>
          <a:ext cx="11711943" cy="5691108"/>
        </p:xfrm>
        <a:graphic>
          <a:graphicData uri="http://schemas.openxmlformats.org/drawingml/2006/table">
            <a:tbl>
              <a:tblPr/>
              <a:tblGrid>
                <a:gridCol w="854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8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89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24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24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50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50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7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6523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3163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1085993942"/>
                    </a:ext>
                  </a:extLst>
                </a:gridCol>
                <a:gridCol w="618135">
                  <a:extLst>
                    <a:ext uri="{9D8B030D-6E8A-4147-A177-3AD203B41FA5}">
                      <a16:colId xmlns:a16="http://schemas.microsoft.com/office/drawing/2014/main" val="1789276231"/>
                    </a:ext>
                  </a:extLst>
                </a:gridCol>
              </a:tblGrid>
              <a:tr h="345102"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de Prestaciones Económicas y Sociales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de Incorporación y Recaudación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Administrativas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 de Servicios Generales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de Atención Médica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808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Órgano de Operación Administrativa Desconcentrada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 Deportiva/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Tienda/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  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Guardería 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Centro de Seguridad Social/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Oficinas Administrativas Subdelegacionales/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Oficinas Delegacionales/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Casas Delegados/</a:t>
                      </a:r>
                      <a:br>
                        <a:rPr lang="pt-BR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pt-BR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Terreno/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Centros de Capacitación/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Almacenes/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Bodegas/Archivo 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Bodegas de Bienes Embargados/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Consultorios Médicos y o Puestos de Enfermería/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de Medicina Familiar/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No. Inmuebles Arrendados/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Renta Mensual</a:t>
                      </a:r>
                    </a:p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 IVA</a:t>
                      </a:r>
                    </a:p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</a:t>
                      </a:r>
                      <a:r>
                        <a:rPr lang="es-MX" sz="6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mdp</a:t>
                      </a: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Renta Anual</a:t>
                      </a:r>
                    </a:p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 IVA</a:t>
                      </a:r>
                    </a:p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</a:t>
                      </a:r>
                      <a:r>
                        <a:rPr lang="es-MX" sz="6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mdp</a:t>
                      </a: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AGUASCALIENTES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13.54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2137.61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256.00 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8944.45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2160.67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14,128.73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BAJA CALIFORNIA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0.34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4.12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2468.65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2,468.65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BAJA CALIFORNIA SUR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0.47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5.64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258.84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1898.4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929.05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573.72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3,660.01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CAMPECHE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121.43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121.43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COAHUILA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23.1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4087.54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5913.85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1926.4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1268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19,195.79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COLIMA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0.22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2.60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1034.5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341.51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258.66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336.36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859.99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2,831.02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CHIAPAS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0.29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3.53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42004.9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1925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1179.64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592.4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46,581.94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CHIHUAHUA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0.96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3113.94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3586.54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5953.32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1921.82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2006.75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16,582.37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effectLst/>
                          <a:latin typeface="Arial"/>
                        </a:rPr>
                        <a:t>NIVEL CENTRAL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10.61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127.36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27362.32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27,362.32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DURANGO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1.60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759.58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1950.88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5864.5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4362.59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1373.05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3008.46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19,319.06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GUANAJUATO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0.68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8.16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3309.82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2060.56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1264.35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2753.92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2390.48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11,779.13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GUERRERO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0.05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468.79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846.8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1,315.59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HIDALGO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18.66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303.12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5898.63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7235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13,436.75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JALISCO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3.04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36.44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9445.9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22961.4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747.23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1383.53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8767.02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43,617.08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EDO. MEX. OTE.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23.04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6023.13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6,023.13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EDO. MEX. PTE.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18.71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3087.95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1441.1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1158.69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770.24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7,124.98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MICHOACAN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0.39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4.69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1123.2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1459.79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3104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7,786.99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MORELOS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0.24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317.15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317.15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NAYARIT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0.09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1.07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1,294.00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16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NUEVO LEON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0.23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2.72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164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2175.5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3,154.50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979FCC3D-FB27-CEE4-2FD5-CF3007681F88}"/>
              </a:ext>
            </a:extLst>
          </p:cNvPr>
          <p:cNvSpPr txBox="1">
            <a:spLocks/>
          </p:cNvSpPr>
          <p:nvPr/>
        </p:nvSpPr>
        <p:spPr>
          <a:xfrm>
            <a:off x="3278505" y="165776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latin typeface="Nort sans"/>
              </a:rPr>
              <a:t>Inmuebles Arrendados por Tipo de Servicios</a:t>
            </a:r>
          </a:p>
        </p:txBody>
      </p:sp>
    </p:spTree>
    <p:extLst>
      <p:ext uri="{BB962C8B-B14F-4D97-AF65-F5344CB8AC3E}">
        <p14:creationId xmlns:p14="http://schemas.microsoft.com/office/powerpoint/2010/main" val="3537392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CFADD-126F-2E2D-6B46-56670B105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903061"/>
              </p:ext>
            </p:extLst>
          </p:nvPr>
        </p:nvGraphicFramePr>
        <p:xfrm>
          <a:off x="259079" y="826369"/>
          <a:ext cx="11711941" cy="5593753"/>
        </p:xfrm>
        <a:graphic>
          <a:graphicData uri="http://schemas.openxmlformats.org/drawingml/2006/table">
            <a:tbl>
              <a:tblPr/>
              <a:tblGrid>
                <a:gridCol w="851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5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65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99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99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2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29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29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28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588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629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629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2945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2945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629459">
                  <a:extLst>
                    <a:ext uri="{9D8B030D-6E8A-4147-A177-3AD203B41FA5}">
                      <a16:colId xmlns:a16="http://schemas.microsoft.com/office/drawing/2014/main" val="2215791780"/>
                    </a:ext>
                  </a:extLst>
                </a:gridCol>
                <a:gridCol w="629459">
                  <a:extLst>
                    <a:ext uri="{9D8B030D-6E8A-4147-A177-3AD203B41FA5}">
                      <a16:colId xmlns:a16="http://schemas.microsoft.com/office/drawing/2014/main" val="2258339632"/>
                    </a:ext>
                  </a:extLst>
                </a:gridCol>
              </a:tblGrid>
              <a:tr h="396078"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Unidades de Prestaciones Económicas y Sociales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Unidades de Incorporación y Recaudación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Unidades Administrativas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Unidad de Servicios Generales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Unidades de Atención Médica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7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Órgano de Operación Administrativa Desconcentrada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 Deportiva/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Tienda/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  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Guardería 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Centro de Seguridad Social/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Oficinas Administrativas Subdelegacionales/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Oficinas Delegacionales/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Casas Delegados/</a:t>
                      </a:r>
                      <a:br>
                        <a:rPr lang="pt-BR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pt-BR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Terreno/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Centros de Capacitación/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Almacenes/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Bodegas/Archivo 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Bodegas de Bienes Embargados/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Consultorios Médicos y o Puestos de Enfermería/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de Medicina Familiar/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No. Inmuebles Arrendados/</a:t>
                      </a:r>
                      <a:b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Renta Mensual</a:t>
                      </a:r>
                    </a:p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 IVA</a:t>
                      </a:r>
                    </a:p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</a:t>
                      </a:r>
                      <a:r>
                        <a:rPr lang="es-MX" sz="6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mdp</a:t>
                      </a: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Renta Anual</a:t>
                      </a:r>
                    </a:p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 IVA</a:t>
                      </a:r>
                    </a:p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</a:t>
                      </a:r>
                      <a:r>
                        <a:rPr lang="es-MX" sz="6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mdp</a:t>
                      </a: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OAXACA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1.14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13.73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3942.18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1348.49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720.36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3898.15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2200.96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153.64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402.87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14,766.65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PUEBLA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0.39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4.73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4305.2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1234.98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1118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3861.8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10,936.98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QUERETARO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0.66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7.96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712.61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1112.76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481.76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1218.89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3,974.02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QUINTANA ROO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0.44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5.27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1225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1427.01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331.51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3,473.52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SAN LUIS POTOSI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0.07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826.48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333.41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246.7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1,406.59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SINALOA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12.08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6848.63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13.16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1496.13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745.38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856.2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723.41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129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11,291.91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SONORA    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1.37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16.43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2496.7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1173.31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4673.39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3759.47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2427.19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16,930.06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TABASCO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0.18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264.1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264.1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TAMAULIPAS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0.33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3.99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295.14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3553.3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356.53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830.65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378.24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902.46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6,316.32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TLAXCALA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0.19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2.31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1320.92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749.68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2,070.60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VERACRUZ NORTE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1.03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12.30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1460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4084.44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510.36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2014.38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429.7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8,498.88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VERACRUZ SUR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9.53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1284.94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2394.66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197.94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448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5,235.54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ZACATECAS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0.28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1670.23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1094.95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578.82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1412.02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963.4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5,927.42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NORTE, D. F.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0.19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2.25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4192.92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4,192.92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36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SUR, D. F.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7.85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94.23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364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7074.5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16521.56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24,496.06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36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42.86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514.32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26486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m</a:t>
                      </a:r>
                      <a:r>
                        <a:rPr lang="es-MX" sz="65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42,004.90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33,705.58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2,617.28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9,745.38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76,400.07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66,102.79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2,003.30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13.16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2,026.94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68,930.95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11,450.17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20,709.64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5,449.38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26,722.65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367,882.19 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695" marR="1695" marT="169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828F4E9A-A60C-BB8E-EB6F-AA54AC0E9852}"/>
              </a:ext>
            </a:extLst>
          </p:cNvPr>
          <p:cNvSpPr txBox="1">
            <a:spLocks/>
          </p:cNvSpPr>
          <p:nvPr/>
        </p:nvSpPr>
        <p:spPr>
          <a:xfrm>
            <a:off x="3128962" y="104503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latin typeface="Nort sans"/>
              </a:rPr>
              <a:t>Inmuebles Arrendados por Tipo de Servicios</a:t>
            </a:r>
          </a:p>
        </p:txBody>
      </p:sp>
    </p:spTree>
    <p:extLst>
      <p:ext uri="{BB962C8B-B14F-4D97-AF65-F5344CB8AC3E}">
        <p14:creationId xmlns:p14="http://schemas.microsoft.com/office/powerpoint/2010/main" val="2368529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DE20E-CB33-1599-3DE6-2ED82C39D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D85B40AB-9C02-FB36-E73C-8E8DF75DE363}"/>
              </a:ext>
            </a:extLst>
          </p:cNvPr>
          <p:cNvSpPr txBox="1">
            <a:spLocks/>
          </p:cNvSpPr>
          <p:nvPr/>
        </p:nvSpPr>
        <p:spPr>
          <a:xfrm>
            <a:off x="11812187" y="53307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5868C9E-7BD0-AFCB-64DB-6C8756915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319582"/>
              </p:ext>
            </p:extLst>
          </p:nvPr>
        </p:nvGraphicFramePr>
        <p:xfrm>
          <a:off x="197134" y="1826754"/>
          <a:ext cx="6417945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9316">
                  <a:extLst>
                    <a:ext uri="{9D8B030D-6E8A-4147-A177-3AD203B41FA5}">
                      <a16:colId xmlns:a16="http://schemas.microsoft.com/office/drawing/2014/main" val="1476343786"/>
                    </a:ext>
                  </a:extLst>
                </a:gridCol>
                <a:gridCol w="1164438">
                  <a:extLst>
                    <a:ext uri="{9D8B030D-6E8A-4147-A177-3AD203B41FA5}">
                      <a16:colId xmlns:a16="http://schemas.microsoft.com/office/drawing/2014/main" val="599503582"/>
                    </a:ext>
                  </a:extLst>
                </a:gridCol>
                <a:gridCol w="3114191">
                  <a:extLst>
                    <a:ext uri="{9D8B030D-6E8A-4147-A177-3AD203B41FA5}">
                      <a16:colId xmlns:a16="http://schemas.microsoft.com/office/drawing/2014/main" val="1784223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MX" sz="14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Millones de pesos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MX" sz="1400" b="0" i="0" kern="1200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98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Presupuesto Aprobado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584.87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400" b="0" kern="1200" dirty="0">
                          <a:solidFill>
                            <a:srgbClr val="B38E5D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Programa de Arrendamiento Inmobiliario</a:t>
                      </a:r>
                      <a:endParaRPr lang="es-MX" sz="1400" b="0" i="0" kern="1200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9876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Presupuesto Modificado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541.78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b="0" kern="1200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538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Presupuesto Comprometido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199.63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kern="1200" dirty="0">
                          <a:solidFill>
                            <a:srgbClr val="B38E5D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Arrendamiento de Agosto a Diciembre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735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Presupuesto Ejercido </a:t>
                      </a:r>
                      <a:r>
                        <a:rPr lang="es-MX" sz="8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1_/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306.92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kern="1200" dirty="0">
                          <a:solidFill>
                            <a:srgbClr val="B38E5D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Arrendamiento de Enero a Julio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7782114"/>
                  </a:ext>
                </a:extLst>
              </a:tr>
            </a:tbl>
          </a:graphicData>
        </a:graphic>
      </p:graphicFrame>
      <p:sp>
        <p:nvSpPr>
          <p:cNvPr id="4" name="Título 2">
            <a:extLst>
              <a:ext uri="{FF2B5EF4-FFF2-40B4-BE49-F238E27FC236}">
                <a16:creationId xmlns:a16="http://schemas.microsoft.com/office/drawing/2014/main" id="{084D9788-D285-8FFE-D05E-4281E0DF2375}"/>
              </a:ext>
            </a:extLst>
          </p:cNvPr>
          <p:cNvSpPr txBox="1">
            <a:spLocks/>
          </p:cNvSpPr>
          <p:nvPr/>
        </p:nvSpPr>
        <p:spPr>
          <a:xfrm>
            <a:off x="409575" y="309052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Presupuesto de Arrendamiento Inmobiliario </a:t>
            </a:r>
          </a:p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IMSS-Arrendatario 2026</a:t>
            </a:r>
            <a:br>
              <a:rPr lang="es-MX" sz="2400" b="1" dirty="0">
                <a:solidFill>
                  <a:srgbClr val="285C4D"/>
                </a:solidFill>
                <a:latin typeface="Nort sans"/>
              </a:rPr>
            </a:br>
            <a:endParaRPr lang="es-MX" sz="2400" b="1" dirty="0">
              <a:solidFill>
                <a:srgbClr val="285C4D"/>
              </a:solidFill>
              <a:latin typeface="Nort sans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745F592-75AC-3B0F-4068-8D2C44C0CE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635668"/>
              </p:ext>
            </p:extLst>
          </p:nvPr>
        </p:nvGraphicFramePr>
        <p:xfrm>
          <a:off x="6991044" y="2375461"/>
          <a:ext cx="5003822" cy="1760601"/>
        </p:xfrm>
        <a:graphic>
          <a:graphicData uri="http://schemas.openxmlformats.org/drawingml/2006/table">
            <a:tbl>
              <a:tblPr/>
              <a:tblGrid>
                <a:gridCol w="2211685">
                  <a:extLst>
                    <a:ext uri="{9D8B030D-6E8A-4147-A177-3AD203B41FA5}">
                      <a16:colId xmlns:a16="http://schemas.microsoft.com/office/drawing/2014/main" val="1218068432"/>
                    </a:ext>
                  </a:extLst>
                </a:gridCol>
                <a:gridCol w="1103809">
                  <a:extLst>
                    <a:ext uri="{9D8B030D-6E8A-4147-A177-3AD203B41FA5}">
                      <a16:colId xmlns:a16="http://schemas.microsoft.com/office/drawing/2014/main" val="2224966488"/>
                    </a:ext>
                  </a:extLst>
                </a:gridCol>
                <a:gridCol w="888228">
                  <a:extLst>
                    <a:ext uri="{9D8B030D-6E8A-4147-A177-3AD203B41FA5}">
                      <a16:colId xmlns:a16="http://schemas.microsoft.com/office/drawing/2014/main" val="7035648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1049883564"/>
                    </a:ext>
                  </a:extLst>
                </a:gridCol>
              </a:tblGrid>
              <a:tr h="4838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+mn-cs"/>
                        </a:rPr>
                        <a:t>Figura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Alcanzado</a:t>
                      </a:r>
                      <a:b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</a:b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Aprobadas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HCT</a:t>
                      </a:r>
                      <a:b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</a:b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Alcanzado 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760199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Total de Inmuebles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271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304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261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839927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Renovación sin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214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139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224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0632826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Renovación con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28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83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25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905005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Sustitución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50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7448020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Cancelación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12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186676"/>
                  </a:ext>
                </a:extLst>
              </a:tr>
              <a:tr h="2080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Nuevo Arrendamiento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29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8334105"/>
                  </a:ext>
                </a:extLst>
              </a:tr>
            </a:tbl>
          </a:graphicData>
        </a:graphic>
      </p:graphicFrame>
      <p:sp>
        <p:nvSpPr>
          <p:cNvPr id="6" name="Google Shape;79;p8">
            <a:extLst>
              <a:ext uri="{FF2B5EF4-FFF2-40B4-BE49-F238E27FC236}">
                <a16:creationId xmlns:a16="http://schemas.microsoft.com/office/drawing/2014/main" id="{A6AE60EC-E4F2-D95F-8024-C693ACEDB122}"/>
              </a:ext>
            </a:extLst>
          </p:cNvPr>
          <p:cNvSpPr txBox="1"/>
          <p:nvPr/>
        </p:nvSpPr>
        <p:spPr>
          <a:xfrm>
            <a:off x="7595498" y="1977648"/>
            <a:ext cx="411191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Figuras 2026 aprobadas por el HCT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MX" sz="14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79;p8">
            <a:extLst>
              <a:ext uri="{FF2B5EF4-FFF2-40B4-BE49-F238E27FC236}">
                <a16:creationId xmlns:a16="http://schemas.microsoft.com/office/drawing/2014/main" id="{282B6A9F-3358-3C3F-C8B1-F018C65EF2D7}"/>
              </a:ext>
            </a:extLst>
          </p:cNvPr>
          <p:cNvSpPr txBox="1"/>
          <p:nvPr/>
        </p:nvSpPr>
        <p:spPr>
          <a:xfrm>
            <a:off x="333002" y="4326126"/>
            <a:ext cx="4111914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00" b="1" dirty="0">
                <a:latin typeface="Noto Sans"/>
                <a:ea typeface="Noto Sans"/>
                <a:cs typeface="Noto Sans"/>
                <a:sym typeface="Noto Sans"/>
              </a:rPr>
              <a:t>1_/ Datos obtenidos del FINAT al 7-sep-2026.</a:t>
            </a:r>
            <a:endParaRPr lang="es-MX" sz="10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3856527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8D0F52-0AA8-4726-AEF1-14A38C2C08CC}">
  <ds:schemaRefs>
    <ds:schemaRef ds:uri="http://purl.org/dc/terms/"/>
    <ds:schemaRef ds:uri="http://purl.org/dc/elements/1.1/"/>
    <ds:schemaRef ds:uri="http://schemas.microsoft.com/sharepoint/v3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860</TotalTime>
  <Words>1821</Words>
  <Application>Microsoft Office PowerPoint</Application>
  <PresentationFormat>Panorámica</PresentationFormat>
  <Paragraphs>1372</Paragraphs>
  <Slides>5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Aptos</vt:lpstr>
      <vt:lpstr>Arial</vt:lpstr>
      <vt:lpstr>Calibri</vt:lpstr>
      <vt:lpstr>Nort sans</vt:lpstr>
      <vt:lpstr>Noto Sans</vt:lpstr>
      <vt:lpstr>Noto Sans Medium</vt:lpstr>
      <vt:lpstr>Noto Sans SemiBold</vt:lpstr>
      <vt:lpstr>Diseño personalizado</vt:lpstr>
      <vt:lpstr>Coordinación Técnica de Administración de Activos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42</cp:revision>
  <cp:lastPrinted>2026-09-07T20:39:05Z</cp:lastPrinted>
  <dcterms:created xsi:type="dcterms:W3CDTF">2025-12-30T21:08:16Z</dcterms:created>
  <dcterms:modified xsi:type="dcterms:W3CDTF">2026-09-08T02:18:02Z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