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2"/>
  </p:notesMasterIdLst>
  <p:handoutMasterIdLst>
    <p:handoutMasterId r:id="rId13"/>
  </p:handoutMasterIdLst>
  <p:sldIdLst>
    <p:sldId id="294" r:id="rId5"/>
    <p:sldId id="283" r:id="rId6"/>
    <p:sldId id="265" r:id="rId7"/>
    <p:sldId id="275" r:id="rId8"/>
    <p:sldId id="293" r:id="rId9"/>
    <p:sldId id="292" r:id="rId10"/>
    <p:sldId id="281" r:id="rId11"/>
  </p:sldIdLst>
  <p:sldSz cx="12192000" cy="6858000"/>
  <p:notesSz cx="7010400" cy="9296400"/>
  <p:embeddedFontLst>
    <p:embeddedFont>
      <p:font typeface="Montserrat ExtraBold" panose="00000900000000000000" pitchFamily="2" charset="0"/>
      <p:bold r:id="rId14"/>
      <p:boldItalic r:id="rId15"/>
    </p:embeddedFont>
    <p:embeddedFont>
      <p:font typeface="Arial Unicode MS" panose="020B0604020202020204" pitchFamily="34" charset="-128"/>
      <p:regular r:id="rId16"/>
    </p:embeddedFont>
    <p:embeddedFont>
      <p:font typeface="Montserrat SemiBold" panose="00000700000000000000" pitchFamily="2" charset="0"/>
      <p:bold r:id="rId17"/>
      <p:boldItalic r:id="rId18"/>
    </p:embeddedFont>
    <p:embeddedFont>
      <p:font typeface="Calibri" panose="020F0502020204030204" pitchFamily="34" charset="0"/>
      <p:regular r:id="rId19"/>
      <p:bold r:id="rId20"/>
      <p:italic r:id="rId21"/>
      <p:boldItalic r:id="rId22"/>
    </p:embeddedFont>
    <p:embeddedFont>
      <p:font typeface="Montserrat" panose="00000500000000000000" pitchFamily="2" charset="0"/>
      <p:regular r:id="rId23"/>
      <p:bold r:id="rId24"/>
      <p:italic r:id="rId25"/>
      <p:boldItalic r:id="rId26"/>
    </p:embeddedFont>
    <p:embeddedFont>
      <p:font typeface="Lucida Sans Unicode" panose="020B0602030504020204" pitchFamily="34" charset="0"/>
      <p:regular r:id="rId27"/>
    </p:embeddedFont>
  </p:embeddedFontLst>
  <p:defaultText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C9A2"/>
    <a:srgbClr val="BC945A"/>
    <a:srgbClr val="245C4F"/>
    <a:srgbClr val="6E152E"/>
    <a:srgbClr val="A42145"/>
    <a:srgbClr val="404040"/>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54" autoAdjust="0"/>
    <p:restoredTop sz="99145" autoAdjust="0"/>
  </p:normalViewPr>
  <p:slideViewPr>
    <p:cSldViewPr snapToGrid="0" snapToObjects="1">
      <p:cViewPr varScale="1">
        <p:scale>
          <a:sx n="89" d="100"/>
          <a:sy n="89" d="100"/>
        </p:scale>
        <p:origin x="-126" y="-15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3.xml"/><Relationship Id="rId12" Type="http://schemas.openxmlformats.org/officeDocument/2006/relationships/notesMaster" Target="notesMasters/notesMaster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1.fntdata"/><Relationship Id="rId5" Type="http://schemas.openxmlformats.org/officeDocument/2006/relationships/slide" Target="slides/slide1.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image" Target="../media/image14.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A5EC84-AD60-432D-BC5B-17C729F4F299}" type="doc">
      <dgm:prSet loTypeId="urn:microsoft.com/office/officeart/2005/8/layout/bList2" loCatId="list" qsTypeId="urn:microsoft.com/office/officeart/2005/8/quickstyle/simple1" qsCatId="simple" csTypeId="urn:microsoft.com/office/officeart/2005/8/colors/accent6_1" csCatId="accent6" phldr="1"/>
      <dgm:spPr/>
    </dgm:pt>
    <dgm:pt modelId="{715D2735-F410-4CEE-84E3-607731330126}">
      <dgm:prSet phldrT="[Texto]" custT="1"/>
      <dgm:spPr>
        <a:ln>
          <a:solidFill>
            <a:srgbClr val="BC945A"/>
          </a:solidFill>
        </a:ln>
      </dgm:spPr>
      <dgm:t>
        <a:bodyPr/>
        <a:lstStyle/>
        <a:p>
          <a:pPr algn="ctr"/>
          <a:r>
            <a:rPr lang="es-MX" sz="2800" dirty="0"/>
            <a:t>Antena Instalada</a:t>
          </a:r>
        </a:p>
      </dgm:t>
    </dgm:pt>
    <dgm:pt modelId="{17390F83-F3F9-4A08-A183-CF8275FDBBE3}" type="parTrans" cxnId="{124CB7D0-3FEE-42E1-BB17-017B63F5105E}">
      <dgm:prSet/>
      <dgm:spPr/>
      <dgm:t>
        <a:bodyPr/>
        <a:lstStyle/>
        <a:p>
          <a:endParaRPr lang="es-MX"/>
        </a:p>
      </dgm:t>
    </dgm:pt>
    <dgm:pt modelId="{6CBC0E0C-2F7B-41AF-9E52-FC00EB89A491}" type="sibTrans" cxnId="{124CB7D0-3FEE-42E1-BB17-017B63F5105E}">
      <dgm:prSet/>
      <dgm:spPr/>
      <dgm:t>
        <a:bodyPr/>
        <a:lstStyle/>
        <a:p>
          <a:endParaRPr lang="es-MX"/>
        </a:p>
      </dgm:t>
    </dgm:pt>
    <dgm:pt modelId="{4A0798B2-78BF-498F-B3A3-B6D23E7C96A3}">
      <dgm:prSet phldrT="[Texto]" custT="1"/>
      <dgm:spPr>
        <a:ln>
          <a:solidFill>
            <a:srgbClr val="BC945A"/>
          </a:solidFill>
        </a:ln>
      </dgm:spPr>
      <dgm:t>
        <a:bodyPr/>
        <a:lstStyle/>
        <a:p>
          <a:pPr algn="r"/>
          <a:r>
            <a:rPr lang="es-MX" sz="2400" dirty="0"/>
            <a:t>Solicitudes activas en proceso</a:t>
          </a:r>
        </a:p>
      </dgm:t>
    </dgm:pt>
    <dgm:pt modelId="{0C42A526-A429-48EB-9CB2-1D39FCE421EC}" type="parTrans" cxnId="{2C3AF023-9836-48DD-91A8-EC09B025704D}">
      <dgm:prSet/>
      <dgm:spPr/>
      <dgm:t>
        <a:bodyPr/>
        <a:lstStyle/>
        <a:p>
          <a:endParaRPr lang="es-MX"/>
        </a:p>
      </dgm:t>
    </dgm:pt>
    <dgm:pt modelId="{26282E82-27A4-4DAE-ACE5-6966D668AAD0}" type="sibTrans" cxnId="{2C3AF023-9836-48DD-91A8-EC09B025704D}">
      <dgm:prSet/>
      <dgm:spPr/>
      <dgm:t>
        <a:bodyPr/>
        <a:lstStyle/>
        <a:p>
          <a:endParaRPr lang="es-MX"/>
        </a:p>
      </dgm:t>
    </dgm:pt>
    <dgm:pt modelId="{C9394BD6-8A29-4BD7-B422-13F876C2E911}">
      <dgm:prSet/>
      <dgm:spPr>
        <a:solidFill>
          <a:srgbClr val="DEC9A2">
            <a:alpha val="90000"/>
          </a:srgbClr>
        </a:solidFill>
        <a:ln>
          <a:solidFill>
            <a:srgbClr val="BC945A"/>
          </a:solidFill>
        </a:ln>
      </dgm:spPr>
      <dgm:t>
        <a:bodyPr/>
        <a:lstStyle/>
        <a:p>
          <a:endParaRPr lang="es-MX" sz="2800" dirty="0"/>
        </a:p>
      </dgm:t>
    </dgm:pt>
    <dgm:pt modelId="{EB76B389-8FA5-430E-A7D9-BCDDBA775922}" type="parTrans" cxnId="{2C357792-241D-4258-9395-2D26512C9335}">
      <dgm:prSet/>
      <dgm:spPr/>
      <dgm:t>
        <a:bodyPr/>
        <a:lstStyle/>
        <a:p>
          <a:endParaRPr lang="es-MX"/>
        </a:p>
      </dgm:t>
    </dgm:pt>
    <dgm:pt modelId="{187235F6-F20A-44C5-A66A-D245CFC1CD52}" type="sibTrans" cxnId="{2C357792-241D-4258-9395-2D26512C9335}">
      <dgm:prSet/>
      <dgm:spPr/>
      <dgm:t>
        <a:bodyPr/>
        <a:lstStyle/>
        <a:p>
          <a:endParaRPr lang="es-MX"/>
        </a:p>
      </dgm:t>
    </dgm:pt>
    <dgm:pt modelId="{6B9BB293-2EBD-4385-9C87-D131B423EDEB}" type="pres">
      <dgm:prSet presAssocID="{E6A5EC84-AD60-432D-BC5B-17C729F4F299}" presName="diagram" presStyleCnt="0">
        <dgm:presLayoutVars>
          <dgm:dir/>
          <dgm:animLvl val="lvl"/>
          <dgm:resizeHandles val="exact"/>
        </dgm:presLayoutVars>
      </dgm:prSet>
      <dgm:spPr/>
    </dgm:pt>
    <dgm:pt modelId="{54A587EF-E1F9-402E-9076-279022729BB0}" type="pres">
      <dgm:prSet presAssocID="{715D2735-F410-4CEE-84E3-607731330126}" presName="compNode" presStyleCnt="0"/>
      <dgm:spPr/>
    </dgm:pt>
    <dgm:pt modelId="{44EFDE80-4AF4-4E50-BEB7-A7AA326D9D07}" type="pres">
      <dgm:prSet presAssocID="{715D2735-F410-4CEE-84E3-607731330126}" presName="childRect" presStyleLbl="bgAcc1" presStyleIdx="0" presStyleCnt="2">
        <dgm:presLayoutVars>
          <dgm:bulletEnabled val="1"/>
        </dgm:presLayoutVars>
      </dgm:prSet>
      <dgm:spPr/>
      <dgm:t>
        <a:bodyPr/>
        <a:lstStyle/>
        <a:p>
          <a:endParaRPr lang="es-MX"/>
        </a:p>
      </dgm:t>
    </dgm:pt>
    <dgm:pt modelId="{A2BCC7F0-8C59-4131-929F-5AD549DFE750}" type="pres">
      <dgm:prSet presAssocID="{715D2735-F410-4CEE-84E3-607731330126}" presName="parentText" presStyleLbl="node1" presStyleIdx="0" presStyleCnt="0">
        <dgm:presLayoutVars>
          <dgm:chMax val="0"/>
          <dgm:bulletEnabled val="1"/>
        </dgm:presLayoutVars>
      </dgm:prSet>
      <dgm:spPr/>
      <dgm:t>
        <a:bodyPr/>
        <a:lstStyle/>
        <a:p>
          <a:endParaRPr lang="es-MX"/>
        </a:p>
      </dgm:t>
    </dgm:pt>
    <dgm:pt modelId="{EA4F8B91-9566-44B5-86CA-0BA3A27BEB5F}" type="pres">
      <dgm:prSet presAssocID="{715D2735-F410-4CEE-84E3-607731330126}" presName="parentRect" presStyleLbl="alignNode1" presStyleIdx="0" presStyleCnt="2"/>
      <dgm:spPr/>
      <dgm:t>
        <a:bodyPr/>
        <a:lstStyle/>
        <a:p>
          <a:endParaRPr lang="es-MX"/>
        </a:p>
      </dgm:t>
    </dgm:pt>
    <dgm:pt modelId="{C7910884-2DF1-43E3-8BF4-FA05520F777B}" type="pres">
      <dgm:prSet presAssocID="{715D2735-F410-4CEE-84E3-607731330126}" presName="adorn" presStyleLbl="fgAccFollow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dgm:spPr>
    </dgm:pt>
    <dgm:pt modelId="{874B9B01-5004-42EC-8CD5-525E6DB51FE4}" type="pres">
      <dgm:prSet presAssocID="{6CBC0E0C-2F7B-41AF-9E52-FC00EB89A491}" presName="sibTrans" presStyleLbl="sibTrans2D1" presStyleIdx="0" presStyleCnt="0"/>
      <dgm:spPr/>
      <dgm:t>
        <a:bodyPr/>
        <a:lstStyle/>
        <a:p>
          <a:endParaRPr lang="es-MX"/>
        </a:p>
      </dgm:t>
    </dgm:pt>
    <dgm:pt modelId="{5C2C52F0-1AA6-4730-AB6A-FF4AC722F7DF}" type="pres">
      <dgm:prSet presAssocID="{4A0798B2-78BF-498F-B3A3-B6D23E7C96A3}" presName="compNode" presStyleCnt="0"/>
      <dgm:spPr/>
    </dgm:pt>
    <dgm:pt modelId="{EAD86012-CEE3-4693-97AF-8CB86E545BAD}" type="pres">
      <dgm:prSet presAssocID="{4A0798B2-78BF-498F-B3A3-B6D23E7C96A3}" presName="childRect" presStyleLbl="bgAcc1" presStyleIdx="1" presStyleCnt="2">
        <dgm:presLayoutVars>
          <dgm:bulletEnabled val="1"/>
        </dgm:presLayoutVars>
      </dgm:prSet>
      <dgm:spPr>
        <a:solidFill>
          <a:srgbClr val="DEC9A2">
            <a:alpha val="90000"/>
          </a:srgbClr>
        </a:solidFill>
        <a:ln>
          <a:solidFill>
            <a:srgbClr val="BC945A"/>
          </a:solidFill>
        </a:ln>
      </dgm:spPr>
    </dgm:pt>
    <dgm:pt modelId="{2C47D593-5F31-4D79-9A46-738E240CEA9D}" type="pres">
      <dgm:prSet presAssocID="{4A0798B2-78BF-498F-B3A3-B6D23E7C96A3}" presName="parentText" presStyleLbl="node1" presStyleIdx="0" presStyleCnt="0">
        <dgm:presLayoutVars>
          <dgm:chMax val="0"/>
          <dgm:bulletEnabled val="1"/>
        </dgm:presLayoutVars>
      </dgm:prSet>
      <dgm:spPr/>
      <dgm:t>
        <a:bodyPr/>
        <a:lstStyle/>
        <a:p>
          <a:endParaRPr lang="es-MX"/>
        </a:p>
      </dgm:t>
    </dgm:pt>
    <dgm:pt modelId="{C7E371C3-D16D-4D38-8508-8D233B79EEE3}" type="pres">
      <dgm:prSet presAssocID="{4A0798B2-78BF-498F-B3A3-B6D23E7C96A3}" presName="parentRect" presStyleLbl="alignNode1" presStyleIdx="1" presStyleCnt="2"/>
      <dgm:spPr/>
      <dgm:t>
        <a:bodyPr/>
        <a:lstStyle/>
        <a:p>
          <a:endParaRPr lang="es-MX"/>
        </a:p>
      </dgm:t>
    </dgm:pt>
    <dgm:pt modelId="{E33C7CDE-9196-4C71-A249-3072A0AAE849}" type="pres">
      <dgm:prSet presAssocID="{4A0798B2-78BF-498F-B3A3-B6D23E7C96A3}" presName="adorn" presStyleLbl="fgAccFollowNod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Lst>
  <dgm:cxnLst>
    <dgm:cxn modelId="{124CB7D0-3FEE-42E1-BB17-017B63F5105E}" srcId="{E6A5EC84-AD60-432D-BC5B-17C729F4F299}" destId="{715D2735-F410-4CEE-84E3-607731330126}" srcOrd="0" destOrd="0" parTransId="{17390F83-F3F9-4A08-A183-CF8275FDBBE3}" sibTransId="{6CBC0E0C-2F7B-41AF-9E52-FC00EB89A491}"/>
    <dgm:cxn modelId="{950FF6FD-38C8-43C5-8A31-01484124C8C4}" type="presOf" srcId="{715D2735-F410-4CEE-84E3-607731330126}" destId="{A2BCC7F0-8C59-4131-929F-5AD549DFE750}" srcOrd="0" destOrd="0" presId="urn:microsoft.com/office/officeart/2005/8/layout/bList2"/>
    <dgm:cxn modelId="{90A36F52-299A-4233-BE16-155DB2693CC2}" type="presOf" srcId="{C9394BD6-8A29-4BD7-B422-13F876C2E911}" destId="{44EFDE80-4AF4-4E50-BEB7-A7AA326D9D07}" srcOrd="0" destOrd="0" presId="urn:microsoft.com/office/officeart/2005/8/layout/bList2"/>
    <dgm:cxn modelId="{B8B6156F-4A89-4843-93E2-C1B1D573A0C6}" type="presOf" srcId="{E6A5EC84-AD60-432D-BC5B-17C729F4F299}" destId="{6B9BB293-2EBD-4385-9C87-D131B423EDEB}" srcOrd="0" destOrd="0" presId="urn:microsoft.com/office/officeart/2005/8/layout/bList2"/>
    <dgm:cxn modelId="{8239E85E-B2D9-4339-AFA9-C53CA3EFCD78}" type="presOf" srcId="{4A0798B2-78BF-498F-B3A3-B6D23E7C96A3}" destId="{2C47D593-5F31-4D79-9A46-738E240CEA9D}" srcOrd="0" destOrd="0" presId="urn:microsoft.com/office/officeart/2005/8/layout/bList2"/>
    <dgm:cxn modelId="{2C357792-241D-4258-9395-2D26512C9335}" srcId="{715D2735-F410-4CEE-84E3-607731330126}" destId="{C9394BD6-8A29-4BD7-B422-13F876C2E911}" srcOrd="0" destOrd="0" parTransId="{EB76B389-8FA5-430E-A7D9-BCDDBA775922}" sibTransId="{187235F6-F20A-44C5-A66A-D245CFC1CD52}"/>
    <dgm:cxn modelId="{2C3AF023-9836-48DD-91A8-EC09B025704D}" srcId="{E6A5EC84-AD60-432D-BC5B-17C729F4F299}" destId="{4A0798B2-78BF-498F-B3A3-B6D23E7C96A3}" srcOrd="1" destOrd="0" parTransId="{0C42A526-A429-48EB-9CB2-1D39FCE421EC}" sibTransId="{26282E82-27A4-4DAE-ACE5-6966D668AAD0}"/>
    <dgm:cxn modelId="{0A8EB5A9-4EEB-44B8-BC41-42E49243D135}" type="presOf" srcId="{6CBC0E0C-2F7B-41AF-9E52-FC00EB89A491}" destId="{874B9B01-5004-42EC-8CD5-525E6DB51FE4}" srcOrd="0" destOrd="0" presId="urn:microsoft.com/office/officeart/2005/8/layout/bList2"/>
    <dgm:cxn modelId="{5392DA54-0682-40BB-B73A-AAC03485F63B}" type="presOf" srcId="{715D2735-F410-4CEE-84E3-607731330126}" destId="{EA4F8B91-9566-44B5-86CA-0BA3A27BEB5F}" srcOrd="1" destOrd="0" presId="urn:microsoft.com/office/officeart/2005/8/layout/bList2"/>
    <dgm:cxn modelId="{CEE9E60D-DE18-4BA7-932E-7F5F18C8A98C}" type="presOf" srcId="{4A0798B2-78BF-498F-B3A3-B6D23E7C96A3}" destId="{C7E371C3-D16D-4D38-8508-8D233B79EEE3}" srcOrd="1" destOrd="0" presId="urn:microsoft.com/office/officeart/2005/8/layout/bList2"/>
    <dgm:cxn modelId="{74B89705-7287-4496-ACF4-EFDE28B2A8A9}" type="presParOf" srcId="{6B9BB293-2EBD-4385-9C87-D131B423EDEB}" destId="{54A587EF-E1F9-402E-9076-279022729BB0}" srcOrd="0" destOrd="0" presId="urn:microsoft.com/office/officeart/2005/8/layout/bList2"/>
    <dgm:cxn modelId="{BEDCB12C-4FE0-42BF-92D9-98B45EB2AC12}" type="presParOf" srcId="{54A587EF-E1F9-402E-9076-279022729BB0}" destId="{44EFDE80-4AF4-4E50-BEB7-A7AA326D9D07}" srcOrd="0" destOrd="0" presId="urn:microsoft.com/office/officeart/2005/8/layout/bList2"/>
    <dgm:cxn modelId="{F6728DFA-9916-44A2-A68C-0E0F6CF00B45}" type="presParOf" srcId="{54A587EF-E1F9-402E-9076-279022729BB0}" destId="{A2BCC7F0-8C59-4131-929F-5AD549DFE750}" srcOrd="1" destOrd="0" presId="urn:microsoft.com/office/officeart/2005/8/layout/bList2"/>
    <dgm:cxn modelId="{483362DA-B62D-4D82-BAF9-2756D620E59F}" type="presParOf" srcId="{54A587EF-E1F9-402E-9076-279022729BB0}" destId="{EA4F8B91-9566-44B5-86CA-0BA3A27BEB5F}" srcOrd="2" destOrd="0" presId="urn:microsoft.com/office/officeart/2005/8/layout/bList2"/>
    <dgm:cxn modelId="{87603F7C-0609-40BF-8258-21E3992CE131}" type="presParOf" srcId="{54A587EF-E1F9-402E-9076-279022729BB0}" destId="{C7910884-2DF1-43E3-8BF4-FA05520F777B}" srcOrd="3" destOrd="0" presId="urn:microsoft.com/office/officeart/2005/8/layout/bList2"/>
    <dgm:cxn modelId="{D3E6854A-C144-45D6-88D8-7591B4D20734}" type="presParOf" srcId="{6B9BB293-2EBD-4385-9C87-D131B423EDEB}" destId="{874B9B01-5004-42EC-8CD5-525E6DB51FE4}" srcOrd="1" destOrd="0" presId="urn:microsoft.com/office/officeart/2005/8/layout/bList2"/>
    <dgm:cxn modelId="{55A42AFD-30E8-47AC-A154-40DA11EA7D96}" type="presParOf" srcId="{6B9BB293-2EBD-4385-9C87-D131B423EDEB}" destId="{5C2C52F0-1AA6-4730-AB6A-FF4AC722F7DF}" srcOrd="2" destOrd="0" presId="urn:microsoft.com/office/officeart/2005/8/layout/bList2"/>
    <dgm:cxn modelId="{CA1C0638-1CF6-4227-8482-6415188D3463}" type="presParOf" srcId="{5C2C52F0-1AA6-4730-AB6A-FF4AC722F7DF}" destId="{EAD86012-CEE3-4693-97AF-8CB86E545BAD}" srcOrd="0" destOrd="0" presId="urn:microsoft.com/office/officeart/2005/8/layout/bList2"/>
    <dgm:cxn modelId="{E84DF9B7-FE05-49B0-B34B-B3D420CC3E87}" type="presParOf" srcId="{5C2C52F0-1AA6-4730-AB6A-FF4AC722F7DF}" destId="{2C47D593-5F31-4D79-9A46-738E240CEA9D}" srcOrd="1" destOrd="0" presId="urn:microsoft.com/office/officeart/2005/8/layout/bList2"/>
    <dgm:cxn modelId="{E28BB897-AC3A-4096-8723-4927B8285D4E}" type="presParOf" srcId="{5C2C52F0-1AA6-4730-AB6A-FF4AC722F7DF}" destId="{C7E371C3-D16D-4D38-8508-8D233B79EEE3}" srcOrd="2" destOrd="0" presId="urn:microsoft.com/office/officeart/2005/8/layout/bList2"/>
    <dgm:cxn modelId="{CAC029C9-95AE-47E5-A248-39D4A597D252}" type="presParOf" srcId="{5C2C52F0-1AA6-4730-AB6A-FF4AC722F7DF}" destId="{E33C7CDE-9196-4C71-A249-3072A0AAE849}" srcOrd="3" destOrd="0" presId="urn:microsoft.com/office/officeart/2005/8/layout/b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FDE80-4AF4-4E50-BEB7-A7AA326D9D07}">
      <dsp:nvSpPr>
        <dsp:cNvPr id="0" name=""/>
        <dsp:cNvSpPr/>
      </dsp:nvSpPr>
      <dsp:spPr>
        <a:xfrm>
          <a:off x="3336" y="640057"/>
          <a:ext cx="3606693" cy="2692320"/>
        </a:xfrm>
        <a:prstGeom prst="round2SameRect">
          <a:avLst>
            <a:gd name="adj1" fmla="val 8000"/>
            <a:gd name="adj2" fmla="val 0"/>
          </a:avLst>
        </a:prstGeom>
        <a:solidFill>
          <a:srgbClr val="DEC9A2">
            <a:alpha val="90000"/>
          </a:srgbClr>
        </a:solidFill>
        <a:ln w="12700" cap="flat" cmpd="sng" algn="ctr">
          <a:solidFill>
            <a:srgbClr val="BC945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2550" tIns="247650" rIns="82550" bIns="82550" numCol="1" spcCol="1270" anchor="t" anchorCtr="0">
          <a:noAutofit/>
        </a:bodyPr>
        <a:lstStyle/>
        <a:p>
          <a:pPr marL="285750" lvl="1" indent="-285750" algn="l" defTabSz="2889250">
            <a:lnSpc>
              <a:spcPct val="90000"/>
            </a:lnSpc>
            <a:spcBef>
              <a:spcPct val="0"/>
            </a:spcBef>
            <a:spcAft>
              <a:spcPct val="15000"/>
            </a:spcAft>
            <a:buChar char="••"/>
          </a:pPr>
          <a:endParaRPr lang="es-MX" sz="6500" kern="1200" dirty="0"/>
        </a:p>
      </dsp:txBody>
      <dsp:txXfrm>
        <a:off x="66420" y="703141"/>
        <a:ext cx="3480525" cy="2629236"/>
      </dsp:txXfrm>
    </dsp:sp>
    <dsp:sp modelId="{EA4F8B91-9566-44B5-86CA-0BA3A27BEB5F}">
      <dsp:nvSpPr>
        <dsp:cNvPr id="0" name=""/>
        <dsp:cNvSpPr/>
      </dsp:nvSpPr>
      <dsp:spPr>
        <a:xfrm>
          <a:off x="3336" y="3332377"/>
          <a:ext cx="3606693" cy="1157697"/>
        </a:xfrm>
        <a:prstGeom prst="rect">
          <a:avLst/>
        </a:prstGeom>
        <a:solidFill>
          <a:schemeClr val="lt1">
            <a:hueOff val="0"/>
            <a:satOff val="0"/>
            <a:lumOff val="0"/>
            <a:alphaOff val="0"/>
          </a:schemeClr>
        </a:solidFill>
        <a:ln w="12700" cap="flat" cmpd="sng" algn="ctr">
          <a:solidFill>
            <a:srgbClr val="BC945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0" rIns="35560" bIns="0" numCol="1" spcCol="1270" anchor="ctr" anchorCtr="0">
          <a:noAutofit/>
        </a:bodyPr>
        <a:lstStyle/>
        <a:p>
          <a:pPr lvl="0" algn="ctr" defTabSz="1244600">
            <a:lnSpc>
              <a:spcPct val="90000"/>
            </a:lnSpc>
            <a:spcBef>
              <a:spcPct val="0"/>
            </a:spcBef>
            <a:spcAft>
              <a:spcPct val="35000"/>
            </a:spcAft>
          </a:pPr>
          <a:r>
            <a:rPr lang="es-MX" sz="2800" kern="1200" dirty="0"/>
            <a:t>Antena Instalada</a:t>
          </a:r>
        </a:p>
      </dsp:txBody>
      <dsp:txXfrm>
        <a:off x="3336" y="3332377"/>
        <a:ext cx="2539924" cy="1157697"/>
      </dsp:txXfrm>
    </dsp:sp>
    <dsp:sp modelId="{C7910884-2DF1-43E3-8BF4-FA05520F777B}">
      <dsp:nvSpPr>
        <dsp:cNvPr id="0" name=""/>
        <dsp:cNvSpPr/>
      </dsp:nvSpPr>
      <dsp:spPr>
        <a:xfrm>
          <a:off x="2645288" y="3516267"/>
          <a:ext cx="1262342" cy="1262342"/>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5000" r="-15000"/>
          </a:stretch>
        </a:blip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D86012-CEE3-4693-97AF-8CB86E545BAD}">
      <dsp:nvSpPr>
        <dsp:cNvPr id="0" name=""/>
        <dsp:cNvSpPr/>
      </dsp:nvSpPr>
      <dsp:spPr>
        <a:xfrm>
          <a:off x="4220368" y="640057"/>
          <a:ext cx="3606693" cy="2692320"/>
        </a:xfrm>
        <a:prstGeom prst="round2SameRect">
          <a:avLst>
            <a:gd name="adj1" fmla="val 8000"/>
            <a:gd name="adj2" fmla="val 0"/>
          </a:avLst>
        </a:prstGeom>
        <a:solidFill>
          <a:srgbClr val="DEC9A2">
            <a:alpha val="90000"/>
          </a:srgbClr>
        </a:solidFill>
        <a:ln w="12700" cap="flat" cmpd="sng" algn="ctr">
          <a:solidFill>
            <a:srgbClr val="BC945A"/>
          </a:solidFill>
          <a:prstDash val="solid"/>
          <a:miter lim="800000"/>
        </a:ln>
        <a:effectLst/>
      </dsp:spPr>
      <dsp:style>
        <a:lnRef idx="2">
          <a:scrgbClr r="0" g="0" b="0"/>
        </a:lnRef>
        <a:fillRef idx="1">
          <a:scrgbClr r="0" g="0" b="0"/>
        </a:fillRef>
        <a:effectRef idx="0">
          <a:scrgbClr r="0" g="0" b="0"/>
        </a:effectRef>
        <a:fontRef idx="minor"/>
      </dsp:style>
    </dsp:sp>
    <dsp:sp modelId="{C7E371C3-D16D-4D38-8508-8D233B79EEE3}">
      <dsp:nvSpPr>
        <dsp:cNvPr id="0" name=""/>
        <dsp:cNvSpPr/>
      </dsp:nvSpPr>
      <dsp:spPr>
        <a:xfrm>
          <a:off x="4220368" y="3332377"/>
          <a:ext cx="3606693" cy="1157697"/>
        </a:xfrm>
        <a:prstGeom prst="rect">
          <a:avLst/>
        </a:prstGeom>
        <a:solidFill>
          <a:schemeClr val="lt1">
            <a:hueOff val="0"/>
            <a:satOff val="0"/>
            <a:lumOff val="0"/>
            <a:alphaOff val="0"/>
          </a:schemeClr>
        </a:solidFill>
        <a:ln w="12700" cap="flat" cmpd="sng" algn="ctr">
          <a:solidFill>
            <a:srgbClr val="BC945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0" rIns="30480" bIns="0" numCol="1" spcCol="1270" anchor="ctr" anchorCtr="0">
          <a:noAutofit/>
        </a:bodyPr>
        <a:lstStyle/>
        <a:p>
          <a:pPr lvl="0" algn="r" defTabSz="1066800">
            <a:lnSpc>
              <a:spcPct val="90000"/>
            </a:lnSpc>
            <a:spcBef>
              <a:spcPct val="0"/>
            </a:spcBef>
            <a:spcAft>
              <a:spcPct val="35000"/>
            </a:spcAft>
          </a:pPr>
          <a:r>
            <a:rPr lang="es-MX" sz="2400" kern="1200" dirty="0"/>
            <a:t>Solicitudes activas en proceso</a:t>
          </a:r>
        </a:p>
      </dsp:txBody>
      <dsp:txXfrm>
        <a:off x="4220368" y="3332377"/>
        <a:ext cx="2539924" cy="1157697"/>
      </dsp:txXfrm>
    </dsp:sp>
    <dsp:sp modelId="{E33C7CDE-9196-4C71-A249-3072A0AAE849}">
      <dsp:nvSpPr>
        <dsp:cNvPr id="0" name=""/>
        <dsp:cNvSpPr/>
      </dsp:nvSpPr>
      <dsp:spPr>
        <a:xfrm>
          <a:off x="6862321" y="3516267"/>
          <a:ext cx="1262342" cy="1262342"/>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accent6">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 xmlns:a16="http://schemas.microsoft.com/office/drawing/2014/main" id="{7927D54E-8C2E-5140-8C91-3FEA4A3AB809}"/>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a:extLst>
              <a:ext uri="{FF2B5EF4-FFF2-40B4-BE49-F238E27FC236}">
                <a16:creationId xmlns="" xmlns:a16="http://schemas.microsoft.com/office/drawing/2014/main" id="{F2D13BB7-3677-894F-9A14-A006787831D7}"/>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95092CE-056A-8E4F-AA38-7AF6D4E38A72}" type="datetimeFigureOut">
              <a:rPr lang="es-MX" smtClean="0"/>
              <a:t>28/03/2023</a:t>
            </a:fld>
            <a:endParaRPr lang="es-MX"/>
          </a:p>
        </p:txBody>
      </p:sp>
      <p:sp>
        <p:nvSpPr>
          <p:cNvPr id="4" name="Marcador de pie de página 3">
            <a:extLst>
              <a:ext uri="{FF2B5EF4-FFF2-40B4-BE49-F238E27FC236}">
                <a16:creationId xmlns="" xmlns:a16="http://schemas.microsoft.com/office/drawing/2014/main" id="{21DC28EA-8CAC-E143-B39A-5889FAF7299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5" name="Marcador de número de diapositiva 4">
            <a:extLst>
              <a:ext uri="{FF2B5EF4-FFF2-40B4-BE49-F238E27FC236}">
                <a16:creationId xmlns="" xmlns:a16="http://schemas.microsoft.com/office/drawing/2014/main" id="{68C73B85-DAD0-4144-A9F5-B99516FD338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2283F5F3-A0C0-064E-A21B-3D52FC9E23D3}" type="slidenum">
              <a:rPr lang="es-MX" smtClean="0"/>
              <a:t>‹Nº›</a:t>
            </a:fld>
            <a:endParaRPr lang="es-MX"/>
          </a:p>
        </p:txBody>
      </p:sp>
    </p:spTree>
    <p:extLst>
      <p:ext uri="{BB962C8B-B14F-4D97-AF65-F5344CB8AC3E}">
        <p14:creationId xmlns:p14="http://schemas.microsoft.com/office/powerpoint/2010/main" val="249539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s-MX"/>
          </a:p>
        </p:txBody>
      </p:sp>
      <p:sp>
        <p:nvSpPr>
          <p:cNvPr id="3" name="Marcador de fecha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A0E016B-CAC3-6B4C-90C0-D7AA6A747DA3}" type="datetimeFigureOut">
              <a:rPr lang="es-MX" smtClean="0"/>
              <a:t>28/03/2023</a:t>
            </a:fld>
            <a:endParaRPr lang="es-MX"/>
          </a:p>
        </p:txBody>
      </p:sp>
      <p:sp>
        <p:nvSpPr>
          <p:cNvPr id="4" name="Marcador de imagen de diapositiva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s-MX"/>
          </a:p>
        </p:txBody>
      </p:sp>
      <p:sp>
        <p:nvSpPr>
          <p:cNvPr id="5" name="Marcador de notas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ABF3107-FFE8-3645-B89F-777090C37BF5}" type="slidenum">
              <a:rPr lang="es-MX" smtClean="0"/>
              <a:t>‹Nº›</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ABF3107-FFE8-3645-B89F-777090C37BF5}" type="slidenum">
              <a:rPr lang="es-MX" smtClean="0"/>
              <a:t>1</a:t>
            </a:fld>
            <a:endParaRPr lang="es-MX"/>
          </a:p>
        </p:txBody>
      </p:sp>
    </p:spTree>
    <p:extLst>
      <p:ext uri="{BB962C8B-B14F-4D97-AF65-F5344CB8AC3E}">
        <p14:creationId xmlns:p14="http://schemas.microsoft.com/office/powerpoint/2010/main" val="21404464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Diapositiva de título">
    <p:bg>
      <p:bgPr>
        <a:solidFill>
          <a:schemeClr val="bg1"/>
        </a:solidFill>
        <a:effectLst/>
      </p:bgPr>
    </p:bg>
    <p:spTree>
      <p:nvGrpSpPr>
        <p:cNvPr id="1" name=""/>
        <p:cNvGrpSpPr/>
        <p:nvPr/>
      </p:nvGrpSpPr>
      <p:grpSpPr>
        <a:xfrm>
          <a:off x="0" y="0"/>
          <a:ext cx="0" cy="0"/>
          <a:chOff x="0" y="0"/>
          <a:chExt cx="0" cy="0"/>
        </a:xfrm>
      </p:grpSpPr>
      <p:pic>
        <p:nvPicPr>
          <p:cNvPr id="3" name="2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ítulo 1">
            <a:extLst>
              <a:ext uri="{FF2B5EF4-FFF2-40B4-BE49-F238E27FC236}">
                <a16:creationId xmlns="" xmlns:a16="http://schemas.microsoft.com/office/drawing/2014/main" id="{7609FFF5-262F-BE4B-9727-825EDD3DA84A}"/>
              </a:ext>
            </a:extLst>
          </p:cNvPr>
          <p:cNvSpPr>
            <a:spLocks noGrp="1"/>
          </p:cNvSpPr>
          <p:nvPr>
            <p:ph type="title" hasCustomPrompt="1"/>
          </p:nvPr>
        </p:nvSpPr>
        <p:spPr>
          <a:xfrm>
            <a:off x="363220" y="2013745"/>
            <a:ext cx="11465560" cy="1325563"/>
          </a:xfrm>
          <a:prstGeom prst="rect">
            <a:avLst/>
          </a:prstGeom>
          <a:noFill/>
        </p:spPr>
        <p:txBody>
          <a:bodyPr/>
          <a:lstStyle>
            <a:lvl1pPr algn="ctr">
              <a:defRPr b="0" i="0">
                <a:solidFill>
                  <a:srgbClr val="245C4F"/>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0" name="Marcador de contenido 2">
            <a:extLst>
              <a:ext uri="{FF2B5EF4-FFF2-40B4-BE49-F238E27FC236}">
                <a16:creationId xmlns="" xmlns:a16="http://schemas.microsoft.com/office/drawing/2014/main" id="{37BDC73D-88AC-3D46-B0FC-8933DC5B58A9}"/>
              </a:ext>
            </a:extLst>
          </p:cNvPr>
          <p:cNvSpPr>
            <a:spLocks noGrp="1"/>
          </p:cNvSpPr>
          <p:nvPr>
            <p:ph idx="1" hasCustomPrompt="1"/>
          </p:nvPr>
        </p:nvSpPr>
        <p:spPr>
          <a:xfrm>
            <a:off x="363220" y="3518693"/>
            <a:ext cx="11465560" cy="1137921"/>
          </a:xfrm>
          <a:prstGeom prst="rect">
            <a:avLst/>
          </a:prstGeom>
        </p:spPr>
        <p:txBody>
          <a:bodyPr>
            <a:normAutofit/>
          </a:bodyPr>
          <a:lstStyle>
            <a:lvl1pPr marL="0" indent="0" algn="ctr">
              <a:buNone/>
              <a:defRPr sz="2400" b="0" i="0">
                <a:solidFill>
                  <a:srgbClr val="BC945A"/>
                </a:solidFill>
                <a:latin typeface="Montserrat SemiBold" panose="00000700000000000000" pitchFamily="2" charset="0"/>
              </a:defRPr>
            </a:lvl1pPr>
          </a:lstStyle>
          <a:p>
            <a:r>
              <a:rPr lang="es-ES" dirty="0"/>
              <a:t>LOREM IPSUM</a:t>
            </a:r>
          </a:p>
        </p:txBody>
      </p:sp>
      <p:pic>
        <p:nvPicPr>
          <p:cNvPr id="8" name="7 Imag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95650" y="5372852"/>
            <a:ext cx="5380537" cy="1112906"/>
          </a:xfrm>
          <a:prstGeom prst="rect">
            <a:avLst/>
          </a:prstGeom>
        </p:spPr>
      </p:pic>
    </p:spTree>
    <p:extLst>
      <p:ext uri="{BB962C8B-B14F-4D97-AF65-F5344CB8AC3E}">
        <p14:creationId xmlns:p14="http://schemas.microsoft.com/office/powerpoint/2010/main" val="874887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Encabezado de sección">
    <p:bg>
      <p:bgPr>
        <a:solidFill>
          <a:schemeClr val="bg1"/>
        </a:solidFill>
        <a:effectLst/>
      </p:bgPr>
    </p:bg>
    <p:spTree>
      <p:nvGrpSpPr>
        <p:cNvPr id="1" name=""/>
        <p:cNvGrpSpPr/>
        <p:nvPr/>
      </p:nvGrpSpPr>
      <p:grpSpPr>
        <a:xfrm>
          <a:off x="0" y="0"/>
          <a:ext cx="0" cy="0"/>
          <a:chOff x="0" y="0"/>
          <a:chExt cx="0" cy="0"/>
        </a:xfrm>
      </p:grpSpPr>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ítulo 1">
            <a:extLst>
              <a:ext uri="{FF2B5EF4-FFF2-40B4-BE49-F238E27FC236}">
                <a16:creationId xmlns="" xmlns:a16="http://schemas.microsoft.com/office/drawing/2014/main" id="{A5DCD591-614A-7548-8788-7FD7534F105A}"/>
              </a:ext>
            </a:extLst>
          </p:cNvPr>
          <p:cNvSpPr>
            <a:spLocks noGrp="1"/>
          </p:cNvSpPr>
          <p:nvPr>
            <p:ph type="title" hasCustomPrompt="1"/>
          </p:nvPr>
        </p:nvSpPr>
        <p:spPr>
          <a:xfrm>
            <a:off x="5496560" y="996581"/>
            <a:ext cx="5720080" cy="2852737"/>
          </a:xfrm>
          <a:prstGeom prst="rect">
            <a:avLst/>
          </a:prstGeom>
        </p:spPr>
        <p:txBody>
          <a:bodyPr anchor="b">
            <a:noAutofit/>
          </a:bodyPr>
          <a:lstStyle>
            <a:lvl1pPr>
              <a:defRPr sz="4400" b="1" i="0">
                <a:solidFill>
                  <a:srgbClr val="245C4F"/>
                </a:solidFill>
                <a:latin typeface="Montserrat SemiBold" pitchFamily="2" charset="77"/>
              </a:defRPr>
            </a:lvl1pPr>
          </a:lstStyle>
          <a:p>
            <a:r>
              <a:rPr lang="es-ES" dirty="0"/>
              <a:t>HAGA CLIC PARA MODIFICAR EL ESTILO DE TÍTULO DEL PATRÓN</a:t>
            </a:r>
            <a:endParaRPr lang="es-MX" dirty="0"/>
          </a:p>
        </p:txBody>
      </p:sp>
      <p:pic>
        <p:nvPicPr>
          <p:cNvPr id="12" name="11 Imag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74142" y="206646"/>
            <a:ext cx="3317935" cy="686278"/>
          </a:xfrm>
          <a:prstGeom prst="rect">
            <a:avLst/>
          </a:prstGeom>
        </p:spPr>
      </p:pic>
    </p:spTree>
    <p:extLst>
      <p:ext uri="{BB962C8B-B14F-4D97-AF65-F5344CB8AC3E}">
        <p14:creationId xmlns:p14="http://schemas.microsoft.com/office/powerpoint/2010/main" val="659732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solidFill>
          <a:schemeClr val="bg1"/>
        </a:solidFill>
        <a:effectLst/>
      </p:bgPr>
    </p:bg>
    <p:spTree>
      <p:nvGrpSpPr>
        <p:cNvPr id="1" name=""/>
        <p:cNvGrpSpPr/>
        <p:nvPr/>
      </p:nvGrpSpPr>
      <p:grpSpPr>
        <a:xfrm>
          <a:off x="0" y="0"/>
          <a:ext cx="0" cy="0"/>
          <a:chOff x="0" y="0"/>
          <a:chExt cx="0" cy="0"/>
        </a:xfrm>
      </p:grpSpPr>
      <p:pic>
        <p:nvPicPr>
          <p:cNvPr id="2" name="1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ítulo 1">
            <a:extLst>
              <a:ext uri="{FF2B5EF4-FFF2-40B4-BE49-F238E27FC236}">
                <a16:creationId xmlns="" xmlns:a16="http://schemas.microsoft.com/office/drawing/2014/main" id="{20920309-05E5-DF4A-9915-FBFC0ED1E34D}"/>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245C4F"/>
                </a:solidFill>
                <a:latin typeface="Montserrat SemiBold" pitchFamily="2" charset="77"/>
              </a:defRPr>
            </a:lvl1pPr>
          </a:lstStyle>
          <a:p>
            <a:r>
              <a:rPr lang="es-ES" dirty="0"/>
              <a:t>HAGA CLIC PARA MODIFICAR EL ESTILO DE TÍTULO DEL PATRÓN</a:t>
            </a:r>
            <a:endParaRPr lang="es-MX" dirty="0"/>
          </a:p>
        </p:txBody>
      </p:sp>
      <p:sp>
        <p:nvSpPr>
          <p:cNvPr id="13" name="Marcador de texto 2">
            <a:extLst>
              <a:ext uri="{FF2B5EF4-FFF2-40B4-BE49-F238E27FC236}">
                <a16:creationId xmlns="" xmlns:a16="http://schemas.microsoft.com/office/drawing/2014/main" id="{0B691BD6-0D46-9E42-AE79-4D36150659CF}"/>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pic>
        <p:nvPicPr>
          <p:cNvPr id="15" name="14 Imag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74142" y="206646"/>
            <a:ext cx="3317935" cy="686278"/>
          </a:xfrm>
          <a:prstGeom prst="rect">
            <a:avLst/>
          </a:prstGeom>
        </p:spPr>
      </p:pic>
    </p:spTree>
    <p:extLst>
      <p:ext uri="{BB962C8B-B14F-4D97-AF65-F5344CB8AC3E}">
        <p14:creationId xmlns:p14="http://schemas.microsoft.com/office/powerpoint/2010/main" val="22949599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apositiva de título">
    <p:bg>
      <p:bgPr>
        <a:solidFill>
          <a:schemeClr val="bg1"/>
        </a:solidFill>
        <a:effectLst/>
      </p:bgPr>
    </p:bg>
    <p:spTree>
      <p:nvGrpSpPr>
        <p:cNvPr id="1" name=""/>
        <p:cNvGrpSpPr/>
        <p:nvPr/>
      </p:nvGrpSpPr>
      <p:grpSpPr>
        <a:xfrm>
          <a:off x="0" y="0"/>
          <a:ext cx="0" cy="0"/>
          <a:chOff x="0" y="0"/>
          <a:chExt cx="0" cy="0"/>
        </a:xfrm>
      </p:grpSpPr>
      <p:pic>
        <p:nvPicPr>
          <p:cNvPr id="3" name="2 Imagen"/>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Text Placeholder 9">
            <a:extLst>
              <a:ext uri="{FF2B5EF4-FFF2-40B4-BE49-F238E27FC236}">
                <a16:creationId xmlns=""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245C4F"/>
                </a:solidFill>
                <a:latin typeface="Montserrat SemiBold" panose="00000700000000000000" pitchFamily="2" charset="0"/>
              </a:defRPr>
            </a:lvl1pPr>
          </a:lstStyle>
          <a:p>
            <a:pPr lvl="0"/>
            <a:r>
              <a:rPr lang="en-US" dirty="0"/>
              <a:t>CLICK TO EDIT MASTER TEXT STYLES</a:t>
            </a:r>
          </a:p>
        </p:txBody>
      </p:sp>
      <p:pic>
        <p:nvPicPr>
          <p:cNvPr id="14" name="13 Imagen"/>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62920" y="5238624"/>
            <a:ext cx="4466161" cy="923777"/>
          </a:xfrm>
          <a:prstGeom prst="rect">
            <a:avLst/>
          </a:prstGeom>
        </p:spPr>
      </p:pic>
    </p:spTree>
    <p:extLst>
      <p:ext uri="{BB962C8B-B14F-4D97-AF65-F5344CB8AC3E}">
        <p14:creationId xmlns:p14="http://schemas.microsoft.com/office/powerpoint/2010/main" val="21902918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ido con títul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5824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ido con título">
    <p:bg>
      <p:bgPr>
        <a:solidFill>
          <a:schemeClr val="bg1"/>
        </a:solid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28/03/2023</a:t>
            </a:fld>
            <a:endParaRPr lang="es-MX"/>
          </a:p>
        </p:txBody>
      </p:sp>
      <p:sp>
        <p:nvSpPr>
          <p:cNvPr id="6" name="Marcador de pie de página 5">
            <a:extLst>
              <a:ext uri="{FF2B5EF4-FFF2-40B4-BE49-F238E27FC236}">
                <a16:creationId xmlns=""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 xmlns:a16="http://schemas.microsoft.com/office/drawing/2014/main" id="{6102310E-A4CF-E948-B792-8AFA51838E3D}"/>
              </a:ext>
            </a:extLst>
          </p:cNvPr>
          <p:cNvSpPr>
            <a:spLocks noGrp="1"/>
          </p:cNvSpPr>
          <p:nvPr>
            <p:ph type="body" sz="quarter" idx="13" hasCustomPrompt="1"/>
          </p:nvPr>
        </p:nvSpPr>
        <p:spPr>
          <a:xfrm>
            <a:off x="1088397" y="3148034"/>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033497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solidFill>
          <a:schemeClr val="bg1"/>
        </a:solidFill>
        <a:effectLst/>
      </p:bgPr>
    </p:bg>
    <p:spTree>
      <p:nvGrpSpPr>
        <p:cNvPr id="1" name=""/>
        <p:cNvGrpSpPr/>
        <p:nvPr/>
      </p:nvGrpSpPr>
      <p:grpSpPr>
        <a:xfrm>
          <a:off x="0" y="0"/>
          <a:ext cx="0" cy="0"/>
          <a:chOff x="0" y="0"/>
          <a:chExt cx="0" cy="0"/>
        </a:xfrm>
      </p:grpSpPr>
      <p:sp>
        <p:nvSpPr>
          <p:cNvPr id="7" name="Título 1">
            <a:extLst>
              <a:ext uri="{FF2B5EF4-FFF2-40B4-BE49-F238E27FC236}">
                <a16:creationId xmlns="" xmlns:a16="http://schemas.microsoft.com/office/drawing/2014/main" id="{A5DCD591-614A-7548-8788-7FD7534F105A}"/>
              </a:ext>
            </a:extLst>
          </p:cNvPr>
          <p:cNvSpPr>
            <a:spLocks noGrp="1"/>
          </p:cNvSpPr>
          <p:nvPr>
            <p:ph type="title" hasCustomPrompt="1"/>
          </p:nvPr>
        </p:nvSpPr>
        <p:spPr>
          <a:xfrm>
            <a:off x="5496560" y="996581"/>
            <a:ext cx="5720080" cy="2852737"/>
          </a:xfrm>
          <a:prstGeom prst="rect">
            <a:avLst/>
          </a:prstGeom>
        </p:spPr>
        <p:txBody>
          <a:bodyPr anchor="b">
            <a:noAutofit/>
          </a:bodyPr>
          <a:lstStyle>
            <a:lvl1pP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28/03/2023</a:t>
            </a:fld>
            <a:endParaRPr lang="es-MX"/>
          </a:p>
        </p:txBody>
      </p:sp>
      <p:sp>
        <p:nvSpPr>
          <p:cNvPr id="10" name="Marcador de pie de página 4">
            <a:extLst>
              <a:ext uri="{FF2B5EF4-FFF2-40B4-BE49-F238E27FC236}">
                <a16:creationId xmlns=""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389748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solidFill>
          <a:schemeClr val="bg1"/>
        </a:solid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 xmlns:a16="http://schemas.microsoft.com/office/drawing/2014/main" id="{D52AFEB7-75D0-BE47-81B9-4E56BC16D87C}"/>
              </a:ext>
            </a:extLst>
          </p:cNvPr>
          <p:cNvSpPr>
            <a:spLocks noGrp="1"/>
          </p:cNvSpPr>
          <p:nvPr>
            <p:ph type="dt" sz="half" idx="10"/>
          </p:nvPr>
        </p:nvSpPr>
        <p:spPr/>
        <p:txBody>
          <a:bodyPr/>
          <a:lstStyle/>
          <a:p>
            <a:fld id="{62B8DF0E-90BF-EC4E-8934-156187A1162F}" type="datetimeFigureOut">
              <a:rPr lang="es-MX" smtClean="0"/>
              <a:t>28/03/2023</a:t>
            </a:fld>
            <a:endParaRPr lang="es-MX"/>
          </a:p>
        </p:txBody>
      </p:sp>
      <p:sp>
        <p:nvSpPr>
          <p:cNvPr id="5" name="Marcador de pie de página 4">
            <a:extLst>
              <a:ext uri="{FF2B5EF4-FFF2-40B4-BE49-F238E27FC236}">
                <a16:creationId xmlns="" xmlns:a16="http://schemas.microsoft.com/office/drawing/2014/main" id="{7BF20D03-13BE-A948-A10F-E6525E78D1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 xmlns:a16="http://schemas.microsoft.com/office/drawing/2014/main" id="{4266C5EE-81CC-6D43-8FD4-29ED2886213E}"/>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 xmlns:a16="http://schemas.microsoft.com/office/drawing/2014/main" id="{20920309-05E5-DF4A-9915-FBFC0ED1E34D}"/>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 xmlns:a16="http://schemas.microsoft.com/office/drawing/2014/main" id="{0B691BD6-0D46-9E42-AE79-4D36150659CF}"/>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Tree>
    <p:extLst>
      <p:ext uri="{BB962C8B-B14F-4D97-AF65-F5344CB8AC3E}">
        <p14:creationId xmlns:p14="http://schemas.microsoft.com/office/powerpoint/2010/main" val="3442489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 xmlns:a16="http://schemas.microsoft.com/office/drawing/2014/main" id="{1A6CB96C-1C06-3B44-8615-D726F4477E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28/03/2023</a:t>
            </a:fld>
            <a:endParaRPr lang="es-MX"/>
          </a:p>
        </p:txBody>
      </p:sp>
      <p:sp>
        <p:nvSpPr>
          <p:cNvPr id="5" name="Marcador de pie de página 4">
            <a:extLst>
              <a:ext uri="{FF2B5EF4-FFF2-40B4-BE49-F238E27FC236}">
                <a16:creationId xmlns="" xmlns:a16="http://schemas.microsoft.com/office/drawing/2014/main" id="{113D1A4B-ADA7-7043-82FA-F7032EB1772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 xmlns:a16="http://schemas.microsoft.com/office/drawing/2014/main" id="{6802CF53-648D-B74F-A473-B4CC8BB23A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78" r:id="rId1"/>
    <p:sldLayoutId id="2147483676" r:id="rId2"/>
    <p:sldLayoutId id="2147483675" r:id="rId3"/>
    <p:sldLayoutId id="2147483674" r:id="rId4"/>
    <p:sldLayoutId id="2147483677" r:id="rId5"/>
    <p:sldLayoutId id="2147483673" r:id="rId6"/>
    <p:sldLayoutId id="2147483664" r:id="rId7"/>
    <p:sldLayoutId id="2147483651" r:id="rId8"/>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0.png"/><Relationship Id="rId5" Type="http://schemas.microsoft.com/office/2007/relationships/hdphoto" Target="../media/hdphoto2.wdp"/><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3.xml"/><Relationship Id="rId5" Type="http://schemas.openxmlformats.org/officeDocument/2006/relationships/image" Target="../media/image13.png"/><Relationship Id="rId4" Type="http://schemas.microsoft.com/office/2007/relationships/hdphoto" Target="../media/hdphoto4.wdp"/></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2.wdp"/><Relationship Id="rId7" Type="http://schemas.openxmlformats.org/officeDocument/2006/relationships/diagramColors" Target="../diagrams/colors1.xml"/><Relationship Id="rId2" Type="http://schemas.openxmlformats.org/officeDocument/2006/relationships/image" Target="../media/image9.png"/><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n 12">
            <a:extLst>
              <a:ext uri="{FF2B5EF4-FFF2-40B4-BE49-F238E27FC236}">
                <a16:creationId xmlns=""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sp>
        <p:nvSpPr>
          <p:cNvPr id="5" name="Título 1">
            <a:extLst>
              <a:ext uri="{FF2B5EF4-FFF2-40B4-BE49-F238E27FC236}">
                <a16:creationId xmlns="" xmlns:a16="http://schemas.microsoft.com/office/drawing/2014/main" id="{AA38C1F1-7FA3-C740-AA2B-A4D2F56280E8}"/>
              </a:ext>
            </a:extLst>
          </p:cNvPr>
          <p:cNvSpPr txBox="1">
            <a:spLocks/>
          </p:cNvSpPr>
          <p:nvPr/>
        </p:nvSpPr>
        <p:spPr>
          <a:xfrm>
            <a:off x="273677" y="2014593"/>
            <a:ext cx="11310553" cy="1271588"/>
          </a:xfrm>
          <a:prstGeom prst="rect">
            <a:avLst/>
          </a:prstGeom>
          <a:noFill/>
        </p:spPr>
        <p:txBody>
          <a:bodyPr/>
          <a:lstStyle>
            <a:lvl1pPr algn="ctr" defTabSz="914377" rtl="0" eaLnBrk="1" latinLnBrk="0" hangingPunct="1">
              <a:lnSpc>
                <a:spcPct val="90000"/>
              </a:lnSpc>
              <a:spcBef>
                <a:spcPct val="0"/>
              </a:spcBef>
              <a:buNone/>
              <a:defRPr sz="4400" b="0" i="0" kern="1200">
                <a:solidFill>
                  <a:srgbClr val="245C4F"/>
                </a:solidFill>
                <a:latin typeface="Montserrat SemiBold" panose="00000700000000000000" pitchFamily="2" charset="0"/>
                <a:ea typeface="+mj-ea"/>
                <a:cs typeface="+mj-cs"/>
              </a:defRPr>
            </a:lvl1pPr>
          </a:lstStyle>
          <a:p>
            <a:r>
              <a:rPr lang="es-MX" dirty="0"/>
              <a:t>Comité de Administración del Honorable Consejo Técnico</a:t>
            </a:r>
          </a:p>
        </p:txBody>
      </p:sp>
      <p:sp>
        <p:nvSpPr>
          <p:cNvPr id="8" name="Subtítulo 2">
            <a:extLst>
              <a:ext uri="{FF2B5EF4-FFF2-40B4-BE49-F238E27FC236}">
                <a16:creationId xmlns="" xmlns:a16="http://schemas.microsoft.com/office/drawing/2014/main" id="{716E21F3-76A8-7B46-A029-4A9D4E654993}"/>
              </a:ext>
            </a:extLst>
          </p:cNvPr>
          <p:cNvSpPr txBox="1">
            <a:spLocks/>
          </p:cNvSpPr>
          <p:nvPr/>
        </p:nvSpPr>
        <p:spPr>
          <a:xfrm>
            <a:off x="440722" y="3452734"/>
            <a:ext cx="11306433" cy="1655762"/>
          </a:xfrm>
          <a:prstGeom prst="rect">
            <a:avLst/>
          </a:prstGeom>
        </p:spPr>
        <p:txBody>
          <a:bodyPr>
            <a:normAutofit/>
          </a:bodyPr>
          <a:lstStyle>
            <a:lvl1pPr marL="0" indent="0" algn="ctr" defTabSz="914377" rtl="0" eaLnBrk="1" latinLnBrk="0" hangingPunct="1">
              <a:lnSpc>
                <a:spcPct val="90000"/>
              </a:lnSpc>
              <a:spcBef>
                <a:spcPts val="1000"/>
              </a:spcBef>
              <a:buFont typeface="Arial" panose="020B0604020202020204" pitchFamily="34" charset="0"/>
              <a:buNone/>
              <a:defRPr sz="2400" b="0" i="0" kern="1200">
                <a:solidFill>
                  <a:srgbClr val="BC945A"/>
                </a:solidFill>
                <a:latin typeface="Montserrat SemiBold" panose="00000700000000000000" pitchFamily="2" charset="0"/>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s-MX" dirty="0"/>
          </a:p>
        </p:txBody>
      </p:sp>
      <p:sp>
        <p:nvSpPr>
          <p:cNvPr id="2" name="Subtítulo 2">
            <a:extLst>
              <a:ext uri="{FF2B5EF4-FFF2-40B4-BE49-F238E27FC236}">
                <a16:creationId xmlns="" xmlns:a16="http://schemas.microsoft.com/office/drawing/2014/main" id="{34BE7846-F734-AB2D-2016-C6D74C7C3633}"/>
              </a:ext>
            </a:extLst>
          </p:cNvPr>
          <p:cNvSpPr txBox="1">
            <a:spLocks/>
          </p:cNvSpPr>
          <p:nvPr/>
        </p:nvSpPr>
        <p:spPr>
          <a:xfrm>
            <a:off x="1766943" y="3432050"/>
            <a:ext cx="8653992" cy="1982505"/>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a:buNone/>
            </a:pPr>
            <a:r>
              <a:rPr lang="es-MX" sz="1600" b="1" spc="300" dirty="0">
                <a:solidFill>
                  <a:srgbClr val="A68550"/>
                </a:solidFill>
                <a:latin typeface="Montserrat" panose="00000500000000000000"/>
                <a:cs typeface="Lucida Sans Unicode" panose="020B0602030504020204" pitchFamily="34" charset="0"/>
              </a:rPr>
              <a:t>Informe</a:t>
            </a:r>
            <a:r>
              <a:rPr lang="es-MX" sz="1600" b="1" spc="300" dirty="0">
                <a:solidFill>
                  <a:srgbClr val="A68550"/>
                </a:solidFill>
                <a:latin typeface="Montserrat" pitchFamily="2" charset="77"/>
                <a:cs typeface="Lucida Sans Unicode" panose="020B0602030504020204" pitchFamily="34" charset="0"/>
              </a:rPr>
              <a:t> de los resultados del convenio de Adhesión </a:t>
            </a:r>
            <a:r>
              <a:rPr lang="es-MX" sz="1600" b="1" spc="300" dirty="0">
                <a:solidFill>
                  <a:srgbClr val="A68550"/>
                </a:solidFill>
                <a:latin typeface="Montserrat" panose="00000500000000000000"/>
                <a:cs typeface="Lucida Sans Unicode" panose="020B0602030504020204" pitchFamily="34" charset="0"/>
              </a:rPr>
              <a:t>a las bases y Lineamientos en Materia Inmobiliaria para promover el óptimo aprovechamiento de los inmuebles de la APF y permitir el despliegue de la infraestructura de telecomunicaciones y radiodifusión, que celebrado entre el IMSS y el INDAABIN (Acuerdo ACDO.SA2.HCT.260417/89.P.DA)</a:t>
            </a:r>
          </a:p>
        </p:txBody>
      </p:sp>
    </p:spTree>
    <p:extLst>
      <p:ext uri="{BB962C8B-B14F-4D97-AF65-F5344CB8AC3E}">
        <p14:creationId xmlns:p14="http://schemas.microsoft.com/office/powerpoint/2010/main" val="639702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2 Rectángulo">
            <a:extLst>
              <a:ext uri="{FF2B5EF4-FFF2-40B4-BE49-F238E27FC236}">
                <a16:creationId xmlns="" xmlns:a16="http://schemas.microsoft.com/office/drawing/2014/main" id="{D6A916A2-B387-BB7A-673F-E40E7A2F578C}"/>
              </a:ext>
            </a:extLst>
          </p:cNvPr>
          <p:cNvSpPr/>
          <p:nvPr/>
        </p:nvSpPr>
        <p:spPr>
          <a:xfrm>
            <a:off x="316245" y="332114"/>
            <a:ext cx="7909396" cy="461665"/>
          </a:xfrm>
          <a:prstGeom prst="rect">
            <a:avLst/>
          </a:prstGeom>
        </p:spPr>
        <p:txBody>
          <a:bodyPr wrap="square">
            <a:spAutoFit/>
          </a:bodyPr>
          <a:lstStyle/>
          <a:p>
            <a:r>
              <a:rPr lang="es-ES" sz="2400" b="1" dirty="0">
                <a:solidFill>
                  <a:srgbClr val="245C4F"/>
                </a:solidFill>
                <a:latin typeface="Montserrat" pitchFamily="2" charset="77"/>
              </a:rPr>
              <a:t>Contenido</a:t>
            </a:r>
            <a:endParaRPr lang="es-ES" sz="2400" dirty="0">
              <a:solidFill>
                <a:srgbClr val="245C4F"/>
              </a:solidFill>
              <a:latin typeface="Montserrat SemiBold" pitchFamily="2" charset="0"/>
            </a:endParaRPr>
          </a:p>
        </p:txBody>
      </p:sp>
      <p:sp>
        <p:nvSpPr>
          <p:cNvPr id="5" name="CuadroTexto 13">
            <a:extLst>
              <a:ext uri="{FF2B5EF4-FFF2-40B4-BE49-F238E27FC236}">
                <a16:creationId xmlns="" xmlns:a16="http://schemas.microsoft.com/office/drawing/2014/main" id="{5D924EA0-07FD-684F-B456-830CD3D83D2C}"/>
              </a:ext>
            </a:extLst>
          </p:cNvPr>
          <p:cNvSpPr txBox="1"/>
          <p:nvPr/>
        </p:nvSpPr>
        <p:spPr>
          <a:xfrm>
            <a:off x="2873179" y="1745906"/>
            <a:ext cx="7602279" cy="3647152"/>
          </a:xfrm>
          <a:prstGeom prst="rect">
            <a:avLst/>
          </a:prstGeom>
          <a:noFill/>
        </p:spPr>
        <p:txBody>
          <a:bodyPr wrap="square" rtlCol="0">
            <a:spAutoFit/>
          </a:bodyPr>
          <a:lstStyle/>
          <a:p>
            <a:pPr marL="0" lvl="1"/>
            <a:endParaRPr lang="es-MX" sz="1500" b="1" dirty="0"/>
          </a:p>
          <a:p>
            <a:pPr marL="0" lvl="1"/>
            <a:r>
              <a:rPr lang="es-ES" sz="2400" b="1" dirty="0">
                <a:latin typeface="Montserrat SemiBold" pitchFamily="2" charset="0"/>
                <a:cs typeface="Montserrat ExtraBold"/>
              </a:rPr>
              <a:t>I. Antecedentes</a:t>
            </a:r>
          </a:p>
          <a:p>
            <a:pPr marL="400050" lvl="1" indent="-400050">
              <a:buFont typeface="+mj-lt"/>
              <a:buAutoNum type="romanUcPeriod"/>
            </a:pPr>
            <a:endParaRPr lang="es-ES" sz="2400" b="1" dirty="0">
              <a:latin typeface="Montserrat SemiBold" pitchFamily="2" charset="0"/>
              <a:cs typeface="Montserrat ExtraBold"/>
            </a:endParaRPr>
          </a:p>
          <a:p>
            <a:pPr marL="0" lvl="1"/>
            <a:endParaRPr lang="es-ES" sz="2400" b="1" dirty="0">
              <a:latin typeface="Montserrat SemiBold" pitchFamily="2" charset="0"/>
              <a:cs typeface="Montserrat ExtraBold"/>
            </a:endParaRPr>
          </a:p>
          <a:p>
            <a:pPr marL="0" lvl="1"/>
            <a:endParaRPr lang="es-ES" sz="2400" b="1" dirty="0">
              <a:latin typeface="Montserrat SemiBold" pitchFamily="2" charset="0"/>
              <a:cs typeface="Montserrat ExtraBold"/>
            </a:endParaRPr>
          </a:p>
          <a:p>
            <a:pPr marL="0" lvl="1"/>
            <a:r>
              <a:rPr lang="es-ES" sz="2400" b="1" dirty="0">
                <a:latin typeface="Montserrat SemiBold" pitchFamily="2" charset="0"/>
                <a:cs typeface="Montserrat ExtraBold"/>
              </a:rPr>
              <a:t>II. Desarrollo</a:t>
            </a:r>
          </a:p>
          <a:p>
            <a:pPr marL="400050" lvl="1" indent="-400050">
              <a:buFont typeface="+mj-lt"/>
              <a:buAutoNum type="romanUcPeriod"/>
            </a:pPr>
            <a:endParaRPr lang="es-ES" sz="2400" b="1" dirty="0">
              <a:latin typeface="Montserrat SemiBold" pitchFamily="2" charset="0"/>
              <a:cs typeface="Montserrat ExtraBold"/>
            </a:endParaRPr>
          </a:p>
          <a:p>
            <a:pPr marL="400050" lvl="1" indent="-400050">
              <a:buFont typeface="+mj-lt"/>
              <a:buAutoNum type="romanUcPeriod"/>
            </a:pPr>
            <a:endParaRPr lang="es-ES" sz="2400" b="1" dirty="0">
              <a:latin typeface="Montserrat SemiBold" pitchFamily="2" charset="0"/>
              <a:cs typeface="Montserrat ExtraBold"/>
            </a:endParaRPr>
          </a:p>
          <a:p>
            <a:pPr marL="0" lvl="1"/>
            <a:endParaRPr lang="es-MX" sz="2400" b="1" dirty="0">
              <a:latin typeface="Montserrat SemiBold" pitchFamily="2" charset="0"/>
            </a:endParaRPr>
          </a:p>
          <a:p>
            <a:pPr marL="0" lvl="1"/>
            <a:r>
              <a:rPr lang="es-MX" sz="2400" b="1" dirty="0">
                <a:latin typeface="Montserrat SemiBold" pitchFamily="2" charset="0"/>
              </a:rPr>
              <a:t>III. Proyecto de Acuerdo</a:t>
            </a:r>
          </a:p>
        </p:txBody>
      </p:sp>
      <p:pic>
        <p:nvPicPr>
          <p:cNvPr id="6" name="5 Imagen">
            <a:extLst>
              <a:ext uri="{FF2B5EF4-FFF2-40B4-BE49-F238E27FC236}">
                <a16:creationId xmlns="" xmlns:a16="http://schemas.microsoft.com/office/drawing/2014/main" id="{63C2872C-98A6-4E3E-92CD-26C690FD418E}"/>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7086337" y="1940722"/>
            <a:ext cx="635457" cy="538794"/>
          </a:xfrm>
          <a:prstGeom prst="rect">
            <a:avLst/>
          </a:prstGeom>
        </p:spPr>
      </p:pic>
      <p:pic>
        <p:nvPicPr>
          <p:cNvPr id="7" name="6 Imagen">
            <a:extLst>
              <a:ext uri="{FF2B5EF4-FFF2-40B4-BE49-F238E27FC236}">
                <a16:creationId xmlns="" xmlns:a16="http://schemas.microsoft.com/office/drawing/2014/main" id="{2AD8CD05-E7E2-4D21-87CA-57AB2F31B9C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r="19883"/>
          <a:stretch/>
        </p:blipFill>
        <p:spPr>
          <a:xfrm>
            <a:off x="7090103" y="3186450"/>
            <a:ext cx="552592" cy="635249"/>
          </a:xfrm>
          <a:prstGeom prst="rect">
            <a:avLst/>
          </a:prstGeom>
        </p:spPr>
      </p:pic>
      <p:pic>
        <p:nvPicPr>
          <p:cNvPr id="8" name="Picture 15" descr="Apretón De Manos Reunión Acuerdo - Gráficos vectoriales gratis en Pixabay"/>
          <p:cNvPicPr>
            <a:picLocks noChangeAspect="1" noChangeArrowheads="1"/>
          </p:cNvPicPr>
          <p:nvPr/>
        </p:nvPicPr>
        <p:blipFill>
          <a:blip r:embed="rId6" cstate="print">
            <a:duotone>
              <a:prstClr val="black"/>
              <a:srgbClr val="245C4F">
                <a:tint val="45000"/>
                <a:satMod val="400000"/>
              </a:srgb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132616" y="4758453"/>
            <a:ext cx="612208" cy="582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66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4" name="Título 1">
            <a:extLst>
              <a:ext uri="{FF2B5EF4-FFF2-40B4-BE49-F238E27FC236}">
                <a16:creationId xmlns="" xmlns:a16="http://schemas.microsoft.com/office/drawing/2014/main" id="{31E3290D-5541-CF44-88F0-40B9300E9D02}"/>
              </a:ext>
            </a:extLst>
          </p:cNvPr>
          <p:cNvSpPr>
            <a:spLocks noGrp="1"/>
          </p:cNvSpPr>
          <p:nvPr>
            <p:ph type="title"/>
          </p:nvPr>
        </p:nvSpPr>
        <p:spPr>
          <a:xfrm>
            <a:off x="838200" y="365125"/>
            <a:ext cx="5040086" cy="752475"/>
          </a:xfrm>
          <a:prstGeom prst="rect">
            <a:avLst/>
          </a:prstGeom>
        </p:spPr>
        <p:txBody>
          <a:bodyPr>
            <a:normAutofit/>
          </a:bodyPr>
          <a:lstStyle/>
          <a:p>
            <a:r>
              <a:rPr lang="es-MX" dirty="0">
                <a:solidFill>
                  <a:srgbClr val="275D55"/>
                </a:solidFill>
                <a:latin typeface="Montserrat" panose="00000500000000000000" pitchFamily="2" charset="0"/>
              </a:rPr>
              <a:t>I. </a:t>
            </a:r>
            <a:r>
              <a:rPr lang="es-MX" dirty="0"/>
              <a:t>Antecedentes.</a:t>
            </a:r>
          </a:p>
        </p:txBody>
      </p:sp>
      <p:pic>
        <p:nvPicPr>
          <p:cNvPr id="25" name="24 Imagen">
            <a:extLst>
              <a:ext uri="{FF2B5EF4-FFF2-40B4-BE49-F238E27FC236}">
                <a16:creationId xmlns="" xmlns:a16="http://schemas.microsoft.com/office/drawing/2014/main" id="{63C2872C-98A6-4E3E-92CD-26C690FD418E}"/>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22766" y="473366"/>
            <a:ext cx="471892" cy="400110"/>
          </a:xfrm>
          <a:prstGeom prst="rect">
            <a:avLst/>
          </a:prstGeom>
        </p:spPr>
      </p:pic>
      <p:cxnSp>
        <p:nvCxnSpPr>
          <p:cNvPr id="34" name="Conector recto 10">
            <a:extLst>
              <a:ext uri="{FF2B5EF4-FFF2-40B4-BE49-F238E27FC236}">
                <a16:creationId xmlns="" xmlns:a16="http://schemas.microsoft.com/office/drawing/2014/main" id="{BEAB2C4A-ECC3-DB42-AA48-2A5DEBCFB195}"/>
              </a:ext>
            </a:extLst>
          </p:cNvPr>
          <p:cNvCxnSpPr>
            <a:cxnSpLocks/>
          </p:cNvCxnSpPr>
          <p:nvPr/>
        </p:nvCxnSpPr>
        <p:spPr>
          <a:xfrm flipH="1">
            <a:off x="1087165" y="1450986"/>
            <a:ext cx="32590" cy="4635915"/>
          </a:xfrm>
          <a:prstGeom prst="line">
            <a:avLst/>
          </a:prstGeom>
          <a:ln w="38100">
            <a:solidFill>
              <a:srgbClr val="CEBA99"/>
            </a:solidFill>
            <a:prstDash val="solid"/>
          </a:ln>
        </p:spPr>
        <p:style>
          <a:lnRef idx="1">
            <a:schemeClr val="accent1"/>
          </a:lnRef>
          <a:fillRef idx="0">
            <a:schemeClr val="accent1"/>
          </a:fillRef>
          <a:effectRef idx="0">
            <a:schemeClr val="accent1"/>
          </a:effectRef>
          <a:fontRef idx="minor">
            <a:schemeClr val="tx1"/>
          </a:fontRef>
        </p:style>
      </p:cxnSp>
      <p:sp>
        <p:nvSpPr>
          <p:cNvPr id="13" name="3 Marcador de contenido"/>
          <p:cNvSpPr txBox="1">
            <a:spLocks/>
          </p:cNvSpPr>
          <p:nvPr/>
        </p:nvSpPr>
        <p:spPr>
          <a:xfrm>
            <a:off x="1356422" y="1436040"/>
            <a:ext cx="10143502" cy="3457402"/>
          </a:xfrm>
          <a:prstGeom prst="rect">
            <a:avLst/>
          </a:prstGeom>
        </p:spPr>
        <p:txBody>
          <a:bodyPr/>
          <a:lstStyle>
            <a:lvl1pPr marL="0" indent="0" algn="l" defTabSz="914377" rtl="0" eaLnBrk="1" latinLnBrk="0" hangingPunct="1">
              <a:lnSpc>
                <a:spcPct val="90000"/>
              </a:lnSpc>
              <a:spcBef>
                <a:spcPts val="1000"/>
              </a:spcBef>
              <a:buFont typeface="Arial" panose="020B0604020202020204" pitchFamily="34" charset="0"/>
              <a:buNone/>
              <a:defRPr sz="2400" b="0" i="0" kern="1200">
                <a:solidFill>
                  <a:schemeClr val="tx1">
                    <a:tint val="75000"/>
                  </a:schemeClr>
                </a:solidFill>
                <a:latin typeface="Montserrat" pitchFamily="2" charset="77"/>
                <a:ea typeface="+mn-ea"/>
                <a:cs typeface="+mn-cs"/>
              </a:defRPr>
            </a:lvl1pPr>
            <a:lvl2pPr marL="457189" indent="0" algn="l" defTabSz="914377"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377" indent="0" algn="l" defTabSz="914377"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5943"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131"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320"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509" indent="0" algn="l" defTabSz="914377"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just"/>
            <a:r>
              <a:rPr lang="es-ES" sz="1800" dirty="0">
                <a:solidFill>
                  <a:schemeClr val="tx1"/>
                </a:solidFill>
                <a:latin typeface="Montserrat" panose="00000500000000000000" pitchFamily="2" charset="0"/>
              </a:rPr>
              <a:t>Mediante el Acuerdo ACDO.SA2.HCT.260417/89.P.DA del 26 de abril de 2017, el H. Consejo Técnico aprobó que el Instituto Mexicano del Seguro Social (IMSS) suscribiera el Convenio de Adhesión a las bases y lineamientos en materia inmobiliaria para permitir el despliegue de infraestructura de telecomunicaciones y radiodifusión.</a:t>
            </a:r>
          </a:p>
          <a:p>
            <a:pPr algn="just"/>
            <a:endParaRPr lang="es-ES" sz="1800" dirty="0">
              <a:solidFill>
                <a:schemeClr val="tx1"/>
              </a:solidFill>
              <a:latin typeface="Montserrat" panose="00000500000000000000" pitchFamily="2" charset="0"/>
            </a:endParaRPr>
          </a:p>
          <a:p>
            <a:pPr algn="just"/>
            <a:r>
              <a:rPr lang="es-ES" sz="1800" dirty="0">
                <a:solidFill>
                  <a:schemeClr val="tx1"/>
                </a:solidFill>
                <a:latin typeface="Montserrat" panose="00000500000000000000" pitchFamily="2" charset="0"/>
              </a:rPr>
              <a:t>Dichas bases y lineamientos fueron publicados por parte de la Secretaría de Comunicaciones y Transportes en el Diario Oficial de la Federación, el 4 de mayo de 2017.</a:t>
            </a:r>
          </a:p>
          <a:p>
            <a:pPr algn="just"/>
            <a:endParaRPr lang="es-MX" sz="2000" dirty="0">
              <a:latin typeface="Montserrat" panose="00000500000000000000" pitchFamily="2" charset="0"/>
            </a:endParaRPr>
          </a:p>
        </p:txBody>
      </p:sp>
      <p:sp>
        <p:nvSpPr>
          <p:cNvPr id="14" name="13 Rectángulo"/>
          <p:cNvSpPr/>
          <p:nvPr/>
        </p:nvSpPr>
        <p:spPr>
          <a:xfrm>
            <a:off x="2888342" y="4252893"/>
            <a:ext cx="8795658" cy="1477328"/>
          </a:xfrm>
          <a:prstGeom prst="rect">
            <a:avLst/>
          </a:prstGeom>
        </p:spPr>
        <p:txBody>
          <a:bodyPr wrap="square">
            <a:spAutoFit/>
          </a:bodyPr>
          <a:lstStyle/>
          <a:p>
            <a:pPr marL="0" lvl="1" algn="just">
              <a:buClr>
                <a:srgbClr val="A42145"/>
              </a:buClr>
              <a:defRPr/>
            </a:pPr>
            <a:r>
              <a:rPr lang="es-MX" dirty="0">
                <a:latin typeface="Montserrat" panose="00000500000000000000" pitchFamily="2" charset="0"/>
              </a:rPr>
              <a:t>Posteriormente, el 9 de mayo de 2017, el IMSS suscribió el Convenio de Adhesión con el Instituto de Administración y Avalúos de Bienes Nacionales (INDAABIN) </a:t>
            </a:r>
            <a:r>
              <a:rPr lang="es-MX" dirty="0">
                <a:solidFill>
                  <a:prstClr val="black"/>
                </a:solidFill>
                <a:latin typeface="Montserrat" pitchFamily="2" charset="0"/>
              </a:rPr>
              <a:t>cuyo objeto es el</a:t>
            </a:r>
            <a:r>
              <a:rPr lang="es-MX" b="1" dirty="0">
                <a:solidFill>
                  <a:prstClr val="black"/>
                </a:solidFill>
                <a:latin typeface="Montserrat" pitchFamily="2" charset="0"/>
              </a:rPr>
              <a:t> </a:t>
            </a:r>
            <a:r>
              <a:rPr lang="es-MX" dirty="0">
                <a:solidFill>
                  <a:prstClr val="black"/>
                </a:solidFill>
                <a:latin typeface="Montserrat" pitchFamily="2" charset="0"/>
              </a:rPr>
              <a:t>uso de inmuebles propiedad del IMSS para la instalación de antenas de </a:t>
            </a:r>
            <a:r>
              <a:rPr lang="es-MX" dirty="0">
                <a:solidFill>
                  <a:srgbClr val="000000"/>
                </a:solidFill>
                <a:latin typeface="Montserrat" pitchFamily="2" charset="0"/>
                <a:ea typeface="Calibri"/>
                <a:cs typeface="Times New Roman"/>
              </a:rPr>
              <a:t>telecomunicaciones y radiodifusión, por una vigencia </a:t>
            </a:r>
            <a:r>
              <a:rPr lang="es-MX" dirty="0">
                <a:solidFill>
                  <a:prstClr val="black"/>
                </a:solidFill>
                <a:latin typeface="Montserrat" pitchFamily="2" charset="0"/>
              </a:rPr>
              <a:t>de 10 años (09 mayo 2017 al 08 mayo 2027). </a:t>
            </a:r>
            <a:endParaRPr lang="es-MX" b="1" dirty="0">
              <a:solidFill>
                <a:prstClr val="black"/>
              </a:solidFill>
              <a:latin typeface="Montserrat" pitchFamily="2" charset="0"/>
            </a:endParaRPr>
          </a:p>
        </p:txBody>
      </p:sp>
      <p:pic>
        <p:nvPicPr>
          <p:cNvPr id="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6624" y="4340024"/>
            <a:ext cx="1345466" cy="1106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789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 xmlns:a16="http://schemas.microsoft.com/office/drawing/2014/main" id="{31E3290D-5541-CF44-88F0-40B9300E9D02}"/>
              </a:ext>
            </a:extLst>
          </p:cNvPr>
          <p:cNvSpPr>
            <a:spLocks noGrp="1"/>
          </p:cNvSpPr>
          <p:nvPr>
            <p:ph type="title"/>
          </p:nvPr>
        </p:nvSpPr>
        <p:spPr>
          <a:xfrm>
            <a:off x="838200" y="365125"/>
            <a:ext cx="4047309" cy="752475"/>
          </a:xfrm>
          <a:prstGeom prst="rect">
            <a:avLst/>
          </a:prstGeom>
        </p:spPr>
        <p:txBody>
          <a:bodyPr/>
          <a:lstStyle/>
          <a:p>
            <a:r>
              <a:rPr lang="es-MX" dirty="0">
                <a:solidFill>
                  <a:srgbClr val="275D55"/>
                </a:solidFill>
                <a:latin typeface="Montserrat" panose="00000500000000000000" pitchFamily="2" charset="0"/>
              </a:rPr>
              <a:t>II. </a:t>
            </a:r>
            <a:r>
              <a:rPr lang="es-MX" dirty="0"/>
              <a:t>Desarrollo.</a:t>
            </a:r>
          </a:p>
        </p:txBody>
      </p:sp>
      <p:pic>
        <p:nvPicPr>
          <p:cNvPr id="10" name="9 Imagen">
            <a:extLst>
              <a:ext uri="{FF2B5EF4-FFF2-40B4-BE49-F238E27FC236}">
                <a16:creationId xmlns="" xmlns:a16="http://schemas.microsoft.com/office/drawing/2014/main" id="{2AD8CD05-E7E2-4D21-87CA-57AB2F31B9C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19883"/>
          <a:stretch/>
        </p:blipFill>
        <p:spPr>
          <a:xfrm>
            <a:off x="189799" y="365125"/>
            <a:ext cx="552592" cy="635249"/>
          </a:xfrm>
          <a:prstGeom prst="rect">
            <a:avLst/>
          </a:prstGeom>
        </p:spPr>
      </p:pic>
      <p:sp>
        <p:nvSpPr>
          <p:cNvPr id="8" name="7 Rectángulo"/>
          <p:cNvSpPr/>
          <p:nvPr/>
        </p:nvSpPr>
        <p:spPr>
          <a:xfrm>
            <a:off x="838200" y="1062616"/>
            <a:ext cx="9832623" cy="706860"/>
          </a:xfrm>
          <a:prstGeom prst="rect">
            <a:avLst/>
          </a:prstGeom>
        </p:spPr>
        <p:txBody>
          <a:bodyPr wrap="square">
            <a:spAutoFit/>
          </a:bodyPr>
          <a:lstStyle/>
          <a:p>
            <a:pPr marL="0" lvl="2" algn="just">
              <a:lnSpc>
                <a:spcPct val="115000"/>
              </a:lnSpc>
              <a:spcAft>
                <a:spcPts val="1000"/>
              </a:spcAft>
            </a:pPr>
            <a:r>
              <a:rPr lang="es-MX" dirty="0">
                <a:solidFill>
                  <a:srgbClr val="000000"/>
                </a:solidFill>
                <a:latin typeface="Montserrat" pitchFamily="2" charset="0"/>
              </a:rPr>
              <a:t>Al 31 de diciembre de 2021, de acuerdo a la información registrada en el Sistema de Arrendamiento de Espacios (ARES) del INDAABIN se tiene lo siguiente:</a:t>
            </a:r>
          </a:p>
        </p:txBody>
      </p:sp>
      <p:graphicFrame>
        <p:nvGraphicFramePr>
          <p:cNvPr id="9" name="8 Diagrama"/>
          <p:cNvGraphicFramePr/>
          <p:nvPr>
            <p:extLst>
              <p:ext uri="{D42A27DB-BD31-4B8C-83A1-F6EECF244321}">
                <p14:modId xmlns:p14="http://schemas.microsoft.com/office/powerpoint/2010/main" val="561290283"/>
              </p:ext>
            </p:extLst>
          </p:nvPr>
        </p:nvGraphicFramePr>
        <p:xfrm>
          <a:off x="1769035" y="142984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10 CuadroTexto"/>
          <p:cNvSpPr txBox="1"/>
          <p:nvPr/>
        </p:nvSpPr>
        <p:spPr>
          <a:xfrm>
            <a:off x="2237591" y="2172979"/>
            <a:ext cx="2732443" cy="2154436"/>
          </a:xfrm>
          <a:prstGeom prst="rect">
            <a:avLst/>
          </a:prstGeom>
          <a:noFill/>
        </p:spPr>
        <p:txBody>
          <a:bodyPr wrap="square" rtlCol="0">
            <a:spAutoFit/>
          </a:bodyPr>
          <a:lstStyle/>
          <a:p>
            <a:pPr lvl="0" algn="ctr"/>
            <a:r>
              <a:rPr lang="es-MX" sz="2000" b="1" dirty="0">
                <a:solidFill>
                  <a:srgbClr val="C00000"/>
                </a:solidFill>
                <a:latin typeface="Montserrat" pitchFamily="2" charset="0"/>
                <a:ea typeface="Calibri"/>
                <a:cs typeface="Times New Roman"/>
              </a:rPr>
              <a:t>1</a:t>
            </a:r>
            <a:endParaRPr lang="es-MX" sz="2000" b="1" dirty="0">
              <a:solidFill>
                <a:srgbClr val="C00000"/>
              </a:solidFill>
            </a:endParaRPr>
          </a:p>
          <a:p>
            <a:pPr lvl="0" algn="ctr"/>
            <a:r>
              <a:rPr lang="es-MX" sz="1600" b="1" dirty="0">
                <a:solidFill>
                  <a:srgbClr val="000000"/>
                </a:solidFill>
                <a:latin typeface="Montserrat" pitchFamily="2" charset="0"/>
                <a:ea typeface="Calibri"/>
                <a:cs typeface="Times New Roman"/>
              </a:rPr>
              <a:t>Proceso Concluido</a:t>
            </a:r>
          </a:p>
          <a:p>
            <a:pPr lvl="0"/>
            <a:endParaRPr lang="es-MX" sz="1600" b="1" dirty="0">
              <a:solidFill>
                <a:srgbClr val="000000"/>
              </a:solidFill>
              <a:latin typeface="Montserrat" pitchFamily="2" charset="0"/>
              <a:ea typeface="Calibri"/>
              <a:cs typeface="Times New Roman"/>
            </a:endParaRPr>
          </a:p>
          <a:p>
            <a:pPr lvl="0" algn="ctr"/>
            <a:r>
              <a:rPr lang="es-MX" sz="1600" dirty="0">
                <a:solidFill>
                  <a:srgbClr val="000000"/>
                </a:solidFill>
                <a:latin typeface="Montserrat" pitchFamily="2" charset="0"/>
                <a:ea typeface="Calibri"/>
                <a:cs typeface="Times New Roman"/>
              </a:rPr>
              <a:t> Ubicada en el Hospital General de Zona No. 46 en Gómez Palacio, Durango.</a:t>
            </a:r>
            <a:endParaRPr lang="es-MX" sz="1600" dirty="0"/>
          </a:p>
          <a:p>
            <a:pPr algn="ctr"/>
            <a:endParaRPr lang="es-MX" dirty="0"/>
          </a:p>
        </p:txBody>
      </p:sp>
      <p:sp>
        <p:nvSpPr>
          <p:cNvPr id="12" name="11 CuadroTexto"/>
          <p:cNvSpPr txBox="1"/>
          <p:nvPr/>
        </p:nvSpPr>
        <p:spPr>
          <a:xfrm>
            <a:off x="5994400" y="2172979"/>
            <a:ext cx="3386268" cy="2608406"/>
          </a:xfrm>
          <a:prstGeom prst="rect">
            <a:avLst/>
          </a:prstGeom>
          <a:noFill/>
        </p:spPr>
        <p:txBody>
          <a:bodyPr wrap="square" rtlCol="0">
            <a:spAutoFit/>
          </a:bodyPr>
          <a:lstStyle/>
          <a:p>
            <a:pPr lvl="0" algn="ctr"/>
            <a:r>
              <a:rPr lang="es-MX" b="1" dirty="0">
                <a:solidFill>
                  <a:srgbClr val="C00000"/>
                </a:solidFill>
                <a:latin typeface="Montserrat" pitchFamily="2" charset="0"/>
                <a:ea typeface="Calibri"/>
                <a:cs typeface="Times New Roman"/>
              </a:rPr>
              <a:t>34</a:t>
            </a:r>
            <a:endParaRPr lang="es-MX" b="1" dirty="0">
              <a:solidFill>
                <a:srgbClr val="C00000"/>
              </a:solidFill>
            </a:endParaRPr>
          </a:p>
          <a:p>
            <a:pPr fontAlgn="b">
              <a:defRPr/>
            </a:pPr>
            <a:r>
              <a:rPr lang="es-MX" sz="1050" b="1" dirty="0">
                <a:solidFill>
                  <a:srgbClr val="000000"/>
                </a:solidFill>
                <a:latin typeface="Montserrat" pitchFamily="2" charset="0"/>
                <a:ea typeface="Calibri"/>
                <a:cs typeface="Times New Roman"/>
              </a:rPr>
              <a:t>Etapa en la que se encuentra</a:t>
            </a:r>
          </a:p>
          <a:p>
            <a:pPr marL="171450" indent="-171450" fontAlgn="b">
              <a:buFont typeface="Arial" panose="020B0604020202020204" pitchFamily="34" charset="0"/>
              <a:buChar char="•"/>
              <a:defRPr/>
            </a:pPr>
            <a:r>
              <a:rPr lang="es-MX" sz="900" dirty="0">
                <a:solidFill>
                  <a:srgbClr val="000000"/>
                </a:solidFill>
                <a:latin typeface="Montserrat" pitchFamily="2" charset="0"/>
                <a:ea typeface="Calibri"/>
                <a:cs typeface="Times New Roman"/>
              </a:rPr>
              <a:t> </a:t>
            </a:r>
            <a:r>
              <a:rPr lang="es-MX" sz="900" dirty="0">
                <a:solidFill>
                  <a:srgbClr val="000000"/>
                </a:solidFill>
                <a:latin typeface="Montserrat" panose="00000500000000000000" pitchFamily="2" charset="0"/>
              </a:rPr>
              <a:t>Adjunta el Contrato y el Acta de Entrega inscritos en el RPPF </a:t>
            </a:r>
            <a:r>
              <a:rPr lang="es-MX" sz="900" b="1" dirty="0">
                <a:solidFill>
                  <a:srgbClr val="FF0000"/>
                </a:solidFill>
                <a:latin typeface="Montserrat" panose="00000500000000000000" pitchFamily="2" charset="0"/>
              </a:rPr>
              <a:t>(13). Atiende INDAABIN.</a:t>
            </a:r>
            <a:endParaRPr lang="es-MX" sz="900" b="1" dirty="0">
              <a:latin typeface="Montserrat" panose="00000500000000000000" pitchFamily="2" charset="0"/>
            </a:endParaRPr>
          </a:p>
          <a:p>
            <a:pPr marL="171450" indent="-171450" fontAlgn="b">
              <a:buFont typeface="Arial" panose="020B0604020202020204" pitchFamily="34" charset="0"/>
              <a:buChar char="•"/>
            </a:pPr>
            <a:r>
              <a:rPr lang="es-MX" sz="900" dirty="0">
                <a:solidFill>
                  <a:srgbClr val="000000"/>
                </a:solidFill>
                <a:latin typeface="Montserrat" panose="00000500000000000000" pitchFamily="2" charset="0"/>
              </a:rPr>
              <a:t>Agenda la visita a tu inmueble y posteriormente captura el reporte de la visita </a:t>
            </a:r>
            <a:r>
              <a:rPr lang="es-MX" sz="900" b="1" dirty="0">
                <a:solidFill>
                  <a:srgbClr val="FF0000"/>
                </a:solidFill>
                <a:latin typeface="Montserrat" panose="00000500000000000000" pitchFamily="2" charset="0"/>
              </a:rPr>
              <a:t>(1). Atiende Promovente</a:t>
            </a:r>
            <a:endParaRPr lang="es-MX" sz="900" dirty="0">
              <a:solidFill>
                <a:srgbClr val="000000"/>
              </a:solidFill>
              <a:latin typeface="Montserrat" panose="00000500000000000000" pitchFamily="2" charset="0"/>
            </a:endParaRPr>
          </a:p>
          <a:p>
            <a:pPr marL="171450" indent="-171450" fontAlgn="b">
              <a:buFont typeface="Arial" panose="020B0604020202020204" pitchFamily="34" charset="0"/>
              <a:buChar char="•"/>
            </a:pPr>
            <a:r>
              <a:rPr lang="es-MX" sz="900" dirty="0">
                <a:solidFill>
                  <a:srgbClr val="000000"/>
                </a:solidFill>
                <a:latin typeface="Montserrat" panose="00000500000000000000" pitchFamily="2" charset="0"/>
              </a:rPr>
              <a:t>Adjunta la documentación del inmueble y firma electrónicamente la solicitud </a:t>
            </a:r>
            <a:r>
              <a:rPr lang="es-MX" sz="900" b="1" dirty="0">
                <a:solidFill>
                  <a:srgbClr val="FF0000"/>
                </a:solidFill>
                <a:latin typeface="Montserrat" panose="00000500000000000000" pitchFamily="2" charset="0"/>
              </a:rPr>
              <a:t>(10). Atiende INDAABIN.</a:t>
            </a:r>
          </a:p>
          <a:p>
            <a:pPr marL="171450" indent="-171450" fontAlgn="b">
              <a:buFont typeface="Arial" panose="020B0604020202020204" pitchFamily="34" charset="0"/>
              <a:buChar char="•"/>
            </a:pPr>
            <a:r>
              <a:rPr lang="es-MX" sz="900" dirty="0">
                <a:latin typeface="Montserrat" panose="00000500000000000000" pitchFamily="2" charset="0"/>
              </a:rPr>
              <a:t>Elabora aviso electrónico de viabilidad </a:t>
            </a:r>
            <a:r>
              <a:rPr lang="es-MX" sz="900" b="1" dirty="0">
                <a:solidFill>
                  <a:srgbClr val="FF0000"/>
                </a:solidFill>
                <a:latin typeface="Montserrat" panose="00000500000000000000" pitchFamily="2" charset="0"/>
              </a:rPr>
              <a:t>(1). Atiende INDAABIN</a:t>
            </a:r>
            <a:endParaRPr lang="es-MX" sz="900" dirty="0">
              <a:solidFill>
                <a:srgbClr val="000000"/>
              </a:solidFill>
              <a:latin typeface="Montserrat" panose="00000500000000000000" pitchFamily="2" charset="0"/>
            </a:endParaRPr>
          </a:p>
          <a:p>
            <a:pPr marL="171450" indent="-171450" fontAlgn="b">
              <a:buFont typeface="Arial" panose="020B0604020202020204" pitchFamily="34" charset="0"/>
              <a:buChar char="•"/>
              <a:defRPr/>
            </a:pPr>
            <a:r>
              <a:rPr lang="es-MX" sz="900" dirty="0">
                <a:solidFill>
                  <a:srgbClr val="000000"/>
                </a:solidFill>
                <a:latin typeface="Montserrat" panose="00000500000000000000" pitchFamily="2" charset="0"/>
              </a:rPr>
              <a:t>Realiza la primera firma electrónica del contrato de arrendamiento </a:t>
            </a:r>
            <a:r>
              <a:rPr lang="es-MX" sz="900" b="1" dirty="0">
                <a:solidFill>
                  <a:srgbClr val="FF0000"/>
                </a:solidFill>
                <a:latin typeface="Montserrat" panose="00000500000000000000" pitchFamily="2" charset="0"/>
              </a:rPr>
              <a:t>(3). Atiende INDAABIN.</a:t>
            </a:r>
            <a:endParaRPr lang="es-MX" sz="900" dirty="0">
              <a:solidFill>
                <a:srgbClr val="000000"/>
              </a:solidFill>
              <a:latin typeface="Montserrat" panose="00000500000000000000" pitchFamily="2" charset="0"/>
            </a:endParaRPr>
          </a:p>
          <a:p>
            <a:pPr marL="171450" indent="-171450" fontAlgn="b">
              <a:buFont typeface="Arial" panose="020B0604020202020204" pitchFamily="34" charset="0"/>
              <a:buChar char="•"/>
              <a:defRPr/>
            </a:pPr>
            <a:r>
              <a:rPr lang="es-MX" sz="900" dirty="0">
                <a:solidFill>
                  <a:srgbClr val="000000"/>
                </a:solidFill>
                <a:latin typeface="Montserrat" panose="00000500000000000000" pitchFamily="2" charset="0"/>
              </a:rPr>
              <a:t>Realiza los pagos correspondientes al primer año de renta y de la inscripción al RPPF </a:t>
            </a:r>
            <a:r>
              <a:rPr lang="es-MX" sz="900" b="1" dirty="0">
                <a:solidFill>
                  <a:srgbClr val="FF0000"/>
                </a:solidFill>
                <a:latin typeface="Montserrat" panose="00000500000000000000" pitchFamily="2" charset="0"/>
              </a:rPr>
              <a:t>(6). Atiende INDAABIN.</a:t>
            </a:r>
            <a:endParaRPr lang="es-MX" sz="900" b="1" dirty="0">
              <a:solidFill>
                <a:srgbClr val="FF0000"/>
              </a:solidFill>
            </a:endParaRPr>
          </a:p>
        </p:txBody>
      </p:sp>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69609" y="1680657"/>
            <a:ext cx="1135856" cy="112611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12712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 xmlns:a16="http://schemas.microsoft.com/office/drawing/2014/main" id="{31E3290D-5541-CF44-88F0-40B9300E9D02}"/>
              </a:ext>
            </a:extLst>
          </p:cNvPr>
          <p:cNvSpPr>
            <a:spLocks noGrp="1"/>
          </p:cNvSpPr>
          <p:nvPr>
            <p:ph type="title"/>
          </p:nvPr>
        </p:nvSpPr>
        <p:spPr>
          <a:xfrm>
            <a:off x="838200" y="365125"/>
            <a:ext cx="4047309" cy="752475"/>
          </a:xfrm>
          <a:prstGeom prst="rect">
            <a:avLst/>
          </a:prstGeom>
        </p:spPr>
        <p:txBody>
          <a:bodyPr/>
          <a:lstStyle/>
          <a:p>
            <a:r>
              <a:rPr lang="es-MX" dirty="0">
                <a:solidFill>
                  <a:srgbClr val="275D55"/>
                </a:solidFill>
                <a:latin typeface="Montserrat" panose="00000500000000000000" pitchFamily="2" charset="0"/>
              </a:rPr>
              <a:t>II. </a:t>
            </a:r>
            <a:r>
              <a:rPr lang="es-MX" dirty="0"/>
              <a:t>Desarrollo.</a:t>
            </a:r>
          </a:p>
        </p:txBody>
      </p:sp>
      <p:pic>
        <p:nvPicPr>
          <p:cNvPr id="10" name="9 Imagen">
            <a:extLst>
              <a:ext uri="{FF2B5EF4-FFF2-40B4-BE49-F238E27FC236}">
                <a16:creationId xmlns="" xmlns:a16="http://schemas.microsoft.com/office/drawing/2014/main" id="{2AD8CD05-E7E2-4D21-87CA-57AB2F31B9C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19883"/>
          <a:stretch/>
        </p:blipFill>
        <p:spPr>
          <a:xfrm>
            <a:off x="189799" y="365125"/>
            <a:ext cx="552592" cy="635249"/>
          </a:xfrm>
          <a:prstGeom prst="rect">
            <a:avLst/>
          </a:prstGeom>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30974" y="1530050"/>
            <a:ext cx="1135856" cy="112611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ctángulo"/>
          <p:cNvSpPr/>
          <p:nvPr/>
        </p:nvSpPr>
        <p:spPr>
          <a:xfrm>
            <a:off x="918941" y="1367485"/>
            <a:ext cx="8817241" cy="830997"/>
          </a:xfrm>
          <a:prstGeom prst="rect">
            <a:avLst/>
          </a:prstGeom>
        </p:spPr>
        <p:txBody>
          <a:bodyPr wrap="square">
            <a:spAutoFit/>
          </a:bodyPr>
          <a:lstStyle/>
          <a:p>
            <a:pPr marL="444500" lvl="2" indent="-444500" algn="just">
              <a:spcAft>
                <a:spcPts val="1000"/>
              </a:spcAft>
              <a:buClr>
                <a:srgbClr val="C00000"/>
              </a:buClr>
              <a:buSzPct val="200000"/>
              <a:buFont typeface="Arial" panose="020B0604020202020204" pitchFamily="34" charset="0"/>
              <a:buChar char="•"/>
            </a:pPr>
            <a:r>
              <a:rPr lang="es-MX" sz="1600" dirty="0">
                <a:solidFill>
                  <a:srgbClr val="000000"/>
                </a:solidFill>
                <a:latin typeface="Montserrat" panose="00000500000000000000" pitchFamily="2" charset="0"/>
              </a:rPr>
              <a:t>En el año 2022 se recibieron 4 solicitudes por parte de los promoventes a través de la Plataforma del Sistema ARES, mismas que fueron atendidas en cuanto a la fase que participa el IMSS (agenda visita y envía reporte).</a:t>
            </a:r>
          </a:p>
        </p:txBody>
      </p:sp>
      <p:graphicFrame>
        <p:nvGraphicFramePr>
          <p:cNvPr id="2" name="1 Tabla"/>
          <p:cNvGraphicFramePr>
            <a:graphicFrameLocks noGrp="1"/>
          </p:cNvGraphicFramePr>
          <p:nvPr>
            <p:extLst>
              <p:ext uri="{D42A27DB-BD31-4B8C-83A1-F6EECF244321}">
                <p14:modId xmlns:p14="http://schemas.microsoft.com/office/powerpoint/2010/main" val="1266889069"/>
              </p:ext>
            </p:extLst>
          </p:nvPr>
        </p:nvGraphicFramePr>
        <p:xfrm>
          <a:off x="1312433" y="2538805"/>
          <a:ext cx="8939605" cy="3121510"/>
        </p:xfrm>
        <a:graphic>
          <a:graphicData uri="http://schemas.openxmlformats.org/drawingml/2006/table">
            <a:tbl>
              <a:tblPr/>
              <a:tblGrid>
                <a:gridCol w="1832083">
                  <a:extLst>
                    <a:ext uri="{9D8B030D-6E8A-4147-A177-3AD203B41FA5}">
                      <a16:colId xmlns="" xmlns:a16="http://schemas.microsoft.com/office/drawing/2014/main" val="20000"/>
                    </a:ext>
                  </a:extLst>
                </a:gridCol>
                <a:gridCol w="3127192">
                  <a:extLst>
                    <a:ext uri="{9D8B030D-6E8A-4147-A177-3AD203B41FA5}">
                      <a16:colId xmlns="" xmlns:a16="http://schemas.microsoft.com/office/drawing/2014/main" val="20001"/>
                    </a:ext>
                  </a:extLst>
                </a:gridCol>
                <a:gridCol w="2879901">
                  <a:extLst>
                    <a:ext uri="{9D8B030D-6E8A-4147-A177-3AD203B41FA5}">
                      <a16:colId xmlns="" xmlns:a16="http://schemas.microsoft.com/office/drawing/2014/main" val="20002"/>
                    </a:ext>
                  </a:extLst>
                </a:gridCol>
                <a:gridCol w="1100429">
                  <a:extLst>
                    <a:ext uri="{9D8B030D-6E8A-4147-A177-3AD203B41FA5}">
                      <a16:colId xmlns="" xmlns:a16="http://schemas.microsoft.com/office/drawing/2014/main" val="20003"/>
                    </a:ext>
                  </a:extLst>
                </a:gridCol>
              </a:tblGrid>
              <a:tr h="723626">
                <a:tc>
                  <a:txBody>
                    <a:bodyPr/>
                    <a:lstStyle/>
                    <a:p>
                      <a:pPr algn="ctr" fontAlgn="ctr"/>
                      <a:r>
                        <a:rPr lang="es-MX" sz="1100" b="1" i="0" u="none" strike="noStrike" dirty="0">
                          <a:solidFill>
                            <a:srgbClr val="000000"/>
                          </a:solidFill>
                          <a:effectLst/>
                          <a:latin typeface="Montserrat" panose="00000500000000000000" pitchFamily="2" charset="0"/>
                        </a:rPr>
                        <a:t>Folio</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solidFill>
                      <a:srgbClr val="DEC9A2"/>
                    </a:solidFill>
                  </a:tcPr>
                </a:tc>
                <a:tc>
                  <a:txBody>
                    <a:bodyPr/>
                    <a:lstStyle/>
                    <a:p>
                      <a:pPr algn="ctr" fontAlgn="ctr"/>
                      <a:r>
                        <a:rPr lang="es-MX" sz="1100" b="1" i="0" u="none" strike="noStrike" dirty="0">
                          <a:solidFill>
                            <a:srgbClr val="000000"/>
                          </a:solidFill>
                          <a:effectLst/>
                          <a:latin typeface="Montserrat" panose="00000500000000000000" pitchFamily="2" charset="0"/>
                        </a:rPr>
                        <a:t>Solicitante</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solidFill>
                      <a:srgbClr val="DEC9A2"/>
                    </a:solidFill>
                  </a:tcPr>
                </a:tc>
                <a:tc>
                  <a:txBody>
                    <a:bodyPr/>
                    <a:lstStyle/>
                    <a:p>
                      <a:pPr algn="ctr" fontAlgn="ctr"/>
                      <a:r>
                        <a:rPr lang="es-MX" sz="1100" b="1" i="0" u="none" strike="noStrike" dirty="0">
                          <a:solidFill>
                            <a:srgbClr val="000000"/>
                          </a:solidFill>
                          <a:effectLst/>
                          <a:latin typeface="Montserrat" panose="00000500000000000000" pitchFamily="2" charset="0"/>
                        </a:rPr>
                        <a:t>Inmueble</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solidFill>
                      <a:srgbClr val="DEC9A2"/>
                    </a:solidFill>
                  </a:tcPr>
                </a:tc>
                <a:tc>
                  <a:txBody>
                    <a:bodyPr/>
                    <a:lstStyle/>
                    <a:p>
                      <a:pPr algn="ctr" fontAlgn="ctr"/>
                      <a:r>
                        <a:rPr lang="es-MX" sz="1100" b="1" i="0" u="none" strike="noStrike" dirty="0">
                          <a:solidFill>
                            <a:srgbClr val="000000"/>
                          </a:solidFill>
                          <a:effectLst/>
                          <a:latin typeface="Montserrat" panose="00000500000000000000" pitchFamily="2" charset="0"/>
                        </a:rPr>
                        <a:t>Fecha Solicitud </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solidFill>
                      <a:srgbClr val="DEC9A2"/>
                    </a:solidFill>
                  </a:tcPr>
                </a:tc>
                <a:extLst>
                  <a:ext uri="{0D108BD9-81ED-4DB2-BD59-A6C34878D82A}">
                    <a16:rowId xmlns="" xmlns:a16="http://schemas.microsoft.com/office/drawing/2014/main" val="10000"/>
                  </a:ext>
                </a:extLst>
              </a:tr>
              <a:tr h="590716">
                <a:tc>
                  <a:txBody>
                    <a:bodyPr/>
                    <a:lstStyle/>
                    <a:p>
                      <a:pPr algn="l" fontAlgn="b"/>
                      <a:r>
                        <a:rPr lang="es-MX" sz="1100" b="0" i="0" u="none" strike="noStrike" dirty="0">
                          <a:solidFill>
                            <a:srgbClr val="000000"/>
                          </a:solidFill>
                          <a:effectLst/>
                          <a:latin typeface="Montserrat" panose="00000500000000000000" pitchFamily="2" charset="0"/>
                        </a:rPr>
                        <a:t>ARES/0000010/2022</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tc>
                  <a:txBody>
                    <a:bodyPr/>
                    <a:lstStyle/>
                    <a:p>
                      <a:pPr algn="l" fontAlgn="b"/>
                      <a:r>
                        <a:rPr lang="es-MX" sz="1100" b="0" i="0" u="none" strike="noStrike" dirty="0">
                          <a:solidFill>
                            <a:srgbClr val="000000"/>
                          </a:solidFill>
                          <a:effectLst/>
                          <a:latin typeface="Montserrat" panose="00000500000000000000" pitchFamily="2" charset="0"/>
                        </a:rPr>
                        <a:t>COUBICACIONES Y NEGOCIACIONES EXCLUSIVAS S.A.P.I DE C.V</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Montserrat" panose="00000500000000000000" pitchFamily="2" charset="0"/>
                        </a:rPr>
                        <a:t>UNIDAD MEDICA RURAL</a:t>
                      </a:r>
                    </a:p>
                    <a:p>
                      <a:pPr algn="ctr" fontAlgn="b"/>
                      <a:r>
                        <a:rPr lang="es-MX" sz="1100" b="0" i="0" u="none" strike="noStrike" dirty="0">
                          <a:solidFill>
                            <a:srgbClr val="000000"/>
                          </a:solidFill>
                          <a:effectLst/>
                          <a:latin typeface="Montserrat" panose="00000500000000000000" pitchFamily="2" charset="0"/>
                        </a:rPr>
                        <a:t>(OOAD OAXACA)</a:t>
                      </a:r>
                    </a:p>
                    <a:p>
                      <a:pPr algn="ctr" fontAlgn="b"/>
                      <a:endParaRPr lang="es-MX" sz="1100" b="0" i="0" u="none" strike="noStrike" dirty="0">
                        <a:solidFill>
                          <a:srgbClr val="000000"/>
                        </a:solidFill>
                        <a:effectLst/>
                        <a:latin typeface="Montserrat" panose="00000500000000000000" pitchFamily="2" charset="0"/>
                      </a:endParaRP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Montserrat" panose="00000500000000000000" pitchFamily="2" charset="0"/>
                        </a:rPr>
                        <a:t>JUNIO </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extLst>
                  <a:ext uri="{0D108BD9-81ED-4DB2-BD59-A6C34878D82A}">
                    <a16:rowId xmlns="" xmlns:a16="http://schemas.microsoft.com/office/drawing/2014/main" val="10001"/>
                  </a:ext>
                </a:extLst>
              </a:tr>
              <a:tr h="590716">
                <a:tc>
                  <a:txBody>
                    <a:bodyPr/>
                    <a:lstStyle/>
                    <a:p>
                      <a:pPr algn="l" fontAlgn="b"/>
                      <a:r>
                        <a:rPr lang="es-MX" sz="1100" b="0" i="0" u="none" strike="noStrike">
                          <a:solidFill>
                            <a:srgbClr val="000000"/>
                          </a:solidFill>
                          <a:effectLst/>
                          <a:latin typeface="Montserrat" panose="00000500000000000000" pitchFamily="2" charset="0"/>
                        </a:rPr>
                        <a:t>ARES/0000012/2022</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tc>
                  <a:txBody>
                    <a:bodyPr/>
                    <a:lstStyle/>
                    <a:p>
                      <a:pPr algn="l" fontAlgn="b"/>
                      <a:r>
                        <a:rPr lang="es-MX" sz="1100" b="0" i="0" u="none" strike="noStrike" dirty="0">
                          <a:solidFill>
                            <a:srgbClr val="000000"/>
                          </a:solidFill>
                          <a:effectLst/>
                          <a:latin typeface="Montserrat" panose="00000500000000000000" pitchFamily="2" charset="0"/>
                        </a:rPr>
                        <a:t>COUBICACIONES Y NEGOCIACIONES EXCLUSIVAS S.A.P.I DE C.V</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Montserrat" panose="00000500000000000000" pitchFamily="2" charset="0"/>
                        </a:rPr>
                        <a:t>UNIDAD MEDICA RURAL</a:t>
                      </a:r>
                    </a:p>
                    <a:p>
                      <a:pPr marL="0" marR="0" lvl="0" indent="0" algn="ctr" defTabSz="914377" rtl="0" eaLnBrk="1" fontAlgn="b" latinLnBrk="0" hangingPunct="1">
                        <a:lnSpc>
                          <a:spcPct val="100000"/>
                        </a:lnSpc>
                        <a:spcBef>
                          <a:spcPts val="0"/>
                        </a:spcBef>
                        <a:spcAft>
                          <a:spcPts val="0"/>
                        </a:spcAft>
                        <a:buClrTx/>
                        <a:buSzTx/>
                        <a:buFontTx/>
                        <a:buNone/>
                        <a:tabLst/>
                        <a:defRPr/>
                      </a:pPr>
                      <a:r>
                        <a:rPr lang="es-MX" sz="1100" b="0" i="0" u="none" strike="noStrike" dirty="0">
                          <a:solidFill>
                            <a:srgbClr val="000000"/>
                          </a:solidFill>
                          <a:effectLst/>
                          <a:latin typeface="Montserrat" panose="00000500000000000000" pitchFamily="2" charset="0"/>
                        </a:rPr>
                        <a:t>(OOAD OAXACA)</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Montserrat" panose="00000500000000000000" pitchFamily="2" charset="0"/>
                        </a:rPr>
                        <a:t>JUNIO </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extLst>
                  <a:ext uri="{0D108BD9-81ED-4DB2-BD59-A6C34878D82A}">
                    <a16:rowId xmlns="" xmlns:a16="http://schemas.microsoft.com/office/drawing/2014/main" val="10002"/>
                  </a:ext>
                </a:extLst>
              </a:tr>
              <a:tr h="295358">
                <a:tc>
                  <a:txBody>
                    <a:bodyPr/>
                    <a:lstStyle/>
                    <a:p>
                      <a:pPr algn="l" fontAlgn="b"/>
                      <a:r>
                        <a:rPr lang="es-MX" sz="1100" b="0" i="0" u="none" strike="noStrike">
                          <a:solidFill>
                            <a:srgbClr val="000000"/>
                          </a:solidFill>
                          <a:effectLst/>
                          <a:latin typeface="Montserrat" panose="00000500000000000000" pitchFamily="2" charset="0"/>
                        </a:rPr>
                        <a:t>ARES/0000023/2022</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tc>
                  <a:txBody>
                    <a:bodyPr/>
                    <a:lstStyle/>
                    <a:p>
                      <a:pPr algn="l" fontAlgn="b"/>
                      <a:r>
                        <a:rPr lang="es-MX" sz="1100" b="0" i="0" u="none" strike="noStrike" dirty="0">
                          <a:solidFill>
                            <a:srgbClr val="000000"/>
                          </a:solidFill>
                          <a:effectLst/>
                          <a:latin typeface="Montserrat" panose="00000500000000000000" pitchFamily="2" charset="0"/>
                        </a:rPr>
                        <a:t>FIDEICOMISO OPSIMEX 4594</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Montserrat" panose="00000500000000000000" pitchFamily="2" charset="0"/>
                        </a:rPr>
                        <a:t>UNIDAD DE MEDICINA FAMILIAR NO. 52 Y UMAA</a:t>
                      </a:r>
                    </a:p>
                    <a:p>
                      <a:pPr algn="ctr" fontAlgn="b"/>
                      <a:r>
                        <a:rPr lang="es-MX" sz="1100" b="0" i="0" u="none" strike="noStrike" dirty="0">
                          <a:solidFill>
                            <a:srgbClr val="000000"/>
                          </a:solidFill>
                          <a:effectLst/>
                          <a:latin typeface="Montserrat" panose="00000500000000000000" pitchFamily="2" charset="0"/>
                        </a:rPr>
                        <a:t>(OOAD JALISCO)</a:t>
                      </a:r>
                    </a:p>
                    <a:p>
                      <a:pPr algn="ctr" fontAlgn="b"/>
                      <a:endParaRPr lang="es-MX" sz="1100" b="0" i="0" u="none" strike="noStrike" dirty="0">
                        <a:solidFill>
                          <a:srgbClr val="000000"/>
                        </a:solidFill>
                        <a:effectLst/>
                        <a:latin typeface="Montserrat" panose="00000500000000000000" pitchFamily="2" charset="0"/>
                      </a:endParaRP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tc>
                  <a:txBody>
                    <a:bodyPr/>
                    <a:lstStyle/>
                    <a:p>
                      <a:pPr algn="ctr" fontAlgn="ctr"/>
                      <a:r>
                        <a:rPr lang="es-MX" sz="1100" b="0" i="0" u="none" strike="noStrike">
                          <a:solidFill>
                            <a:srgbClr val="000000"/>
                          </a:solidFill>
                          <a:effectLst/>
                          <a:latin typeface="Montserrat" panose="00000500000000000000" pitchFamily="2" charset="0"/>
                        </a:rPr>
                        <a:t>JUNIO </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extLst>
                  <a:ext uri="{0D108BD9-81ED-4DB2-BD59-A6C34878D82A}">
                    <a16:rowId xmlns="" xmlns:a16="http://schemas.microsoft.com/office/drawing/2014/main" val="10003"/>
                  </a:ext>
                </a:extLst>
              </a:tr>
              <a:tr h="536367">
                <a:tc>
                  <a:txBody>
                    <a:bodyPr/>
                    <a:lstStyle/>
                    <a:p>
                      <a:pPr algn="l" fontAlgn="b"/>
                      <a:r>
                        <a:rPr lang="es-MX" sz="1100" b="0" i="0" u="none" strike="noStrike">
                          <a:solidFill>
                            <a:srgbClr val="000000"/>
                          </a:solidFill>
                          <a:effectLst/>
                          <a:latin typeface="Montserrat" panose="00000500000000000000" pitchFamily="2" charset="0"/>
                        </a:rPr>
                        <a:t>ARES/0000043/2022</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tc>
                  <a:txBody>
                    <a:bodyPr/>
                    <a:lstStyle/>
                    <a:p>
                      <a:pPr algn="l" fontAlgn="b"/>
                      <a:r>
                        <a:rPr lang="es-MX" sz="1100" b="0" i="0" u="none" strike="noStrike">
                          <a:solidFill>
                            <a:srgbClr val="000000"/>
                          </a:solidFill>
                          <a:effectLst/>
                          <a:latin typeface="Montserrat" panose="00000500000000000000" pitchFamily="2" charset="0"/>
                        </a:rPr>
                        <a:t>IENTC S DE RL DE CV</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tc>
                  <a:txBody>
                    <a:bodyPr/>
                    <a:lstStyle/>
                    <a:p>
                      <a:pPr algn="ctr" fontAlgn="b"/>
                      <a:r>
                        <a:rPr lang="es-MX" sz="1100" b="0" i="0" u="none" strike="noStrike" dirty="0">
                          <a:solidFill>
                            <a:srgbClr val="000000"/>
                          </a:solidFill>
                          <a:effectLst/>
                          <a:latin typeface="Montserrat" panose="00000500000000000000" pitchFamily="2" charset="0"/>
                        </a:rPr>
                        <a:t>U.M.F. NO. 57</a:t>
                      </a:r>
                    </a:p>
                    <a:p>
                      <a:pPr algn="ctr" fontAlgn="b"/>
                      <a:r>
                        <a:rPr lang="es-MX" sz="1100" b="0" i="0" u="none" strike="noStrike" dirty="0">
                          <a:solidFill>
                            <a:srgbClr val="000000"/>
                          </a:solidFill>
                          <a:effectLst/>
                          <a:latin typeface="Montserrat" panose="00000500000000000000" pitchFamily="2" charset="0"/>
                        </a:rPr>
                        <a:t>(GUANAJUATO)</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tc>
                  <a:txBody>
                    <a:bodyPr/>
                    <a:lstStyle/>
                    <a:p>
                      <a:pPr algn="ctr" fontAlgn="ctr"/>
                      <a:r>
                        <a:rPr lang="es-MX" sz="1100" b="0" i="0" u="none" strike="noStrike" dirty="0">
                          <a:solidFill>
                            <a:srgbClr val="000000"/>
                          </a:solidFill>
                          <a:effectLst/>
                          <a:latin typeface="Montserrat" panose="00000500000000000000" pitchFamily="2" charset="0"/>
                        </a:rPr>
                        <a:t>OCTUBRE</a:t>
                      </a:r>
                    </a:p>
                  </a:txBody>
                  <a:tcPr marL="9525" marR="9525" marT="9525" marB="0" anchor="ctr">
                    <a:lnL w="12700" cap="flat" cmpd="sng" algn="ctr">
                      <a:solidFill>
                        <a:srgbClr val="BC945A"/>
                      </a:solidFill>
                      <a:prstDash val="solid"/>
                      <a:round/>
                      <a:headEnd type="none" w="med" len="med"/>
                      <a:tailEnd type="none" w="med" len="med"/>
                    </a:lnL>
                    <a:lnR w="12700" cap="flat" cmpd="sng" algn="ctr">
                      <a:solidFill>
                        <a:srgbClr val="BC945A"/>
                      </a:solidFill>
                      <a:prstDash val="solid"/>
                      <a:round/>
                      <a:headEnd type="none" w="med" len="med"/>
                      <a:tailEnd type="none" w="med" len="med"/>
                    </a:lnR>
                    <a:lnT w="12700" cap="flat" cmpd="sng" algn="ctr">
                      <a:solidFill>
                        <a:srgbClr val="BC945A"/>
                      </a:solidFill>
                      <a:prstDash val="solid"/>
                      <a:round/>
                      <a:headEnd type="none" w="med" len="med"/>
                      <a:tailEnd type="none" w="med" len="med"/>
                    </a:lnT>
                    <a:lnB w="12700" cap="flat" cmpd="sng" algn="ctr">
                      <a:solidFill>
                        <a:srgbClr val="BC945A"/>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1222274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 xmlns:a16="http://schemas.microsoft.com/office/drawing/2014/main" id="{31E3290D-5541-CF44-88F0-40B9300E9D02}"/>
              </a:ext>
            </a:extLst>
          </p:cNvPr>
          <p:cNvSpPr>
            <a:spLocks noGrp="1"/>
          </p:cNvSpPr>
          <p:nvPr>
            <p:ph type="title"/>
          </p:nvPr>
        </p:nvSpPr>
        <p:spPr>
          <a:xfrm>
            <a:off x="838200" y="365125"/>
            <a:ext cx="4047309" cy="752475"/>
          </a:xfrm>
          <a:prstGeom prst="rect">
            <a:avLst/>
          </a:prstGeom>
        </p:spPr>
        <p:txBody>
          <a:bodyPr/>
          <a:lstStyle/>
          <a:p>
            <a:r>
              <a:rPr lang="es-MX" dirty="0">
                <a:solidFill>
                  <a:srgbClr val="275D55"/>
                </a:solidFill>
                <a:latin typeface="Montserrat" panose="00000500000000000000" pitchFamily="2" charset="0"/>
              </a:rPr>
              <a:t>II. </a:t>
            </a:r>
            <a:r>
              <a:rPr lang="es-MX" dirty="0"/>
              <a:t>Desarrollo.</a:t>
            </a:r>
          </a:p>
        </p:txBody>
      </p:sp>
      <p:pic>
        <p:nvPicPr>
          <p:cNvPr id="10" name="9 Imagen">
            <a:extLst>
              <a:ext uri="{FF2B5EF4-FFF2-40B4-BE49-F238E27FC236}">
                <a16:creationId xmlns="" xmlns:a16="http://schemas.microsoft.com/office/drawing/2014/main" id="{2AD8CD05-E7E2-4D21-87CA-57AB2F31B9C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19883"/>
          <a:stretch/>
        </p:blipFill>
        <p:spPr>
          <a:xfrm>
            <a:off x="189799" y="365125"/>
            <a:ext cx="552592" cy="635249"/>
          </a:xfrm>
          <a:prstGeom prst="rect">
            <a:avLst/>
          </a:prstGeom>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08163" y="1643262"/>
            <a:ext cx="1537668" cy="1524481"/>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13 Rectángulo"/>
          <p:cNvSpPr/>
          <p:nvPr/>
        </p:nvSpPr>
        <p:spPr>
          <a:xfrm>
            <a:off x="918942" y="1367485"/>
            <a:ext cx="8346978" cy="3795911"/>
          </a:xfrm>
          <a:prstGeom prst="rect">
            <a:avLst/>
          </a:prstGeom>
        </p:spPr>
        <p:txBody>
          <a:bodyPr wrap="square">
            <a:spAutoFit/>
          </a:bodyPr>
          <a:lstStyle/>
          <a:p>
            <a:pPr marL="444500" lvl="2" indent="-444500" algn="just">
              <a:spcAft>
                <a:spcPts val="1000"/>
              </a:spcAft>
              <a:buClr>
                <a:srgbClr val="C00000"/>
              </a:buClr>
              <a:buSzPct val="200000"/>
              <a:buFont typeface="Arial" panose="020B0604020202020204" pitchFamily="34" charset="0"/>
              <a:buChar char="•"/>
            </a:pPr>
            <a:r>
              <a:rPr lang="es-MX" sz="1600" dirty="0">
                <a:solidFill>
                  <a:srgbClr val="000000"/>
                </a:solidFill>
                <a:latin typeface="Montserrat" panose="00000500000000000000" pitchFamily="2" charset="0"/>
              </a:rPr>
              <a:t>En cumplimiento a lo establecido en el Convenio de Adhesión suscrito (cláusula tercera), así como a lo indicado por la Procuraduría Fiscal de la Federación dado a conocer con oficio número DGAPIF/DGUI/1450/2020, emitido por la Dirección General de Administración del Patrimonio Federal, el IMSS recibe el 50 por ciento del monto pactado en el contrato de arrendamiento por el uso de su superficie de la antena instalada.</a:t>
            </a:r>
          </a:p>
          <a:p>
            <a:pPr marL="444500" lvl="2" indent="-444500" algn="just">
              <a:spcAft>
                <a:spcPts val="1000"/>
              </a:spcAft>
              <a:buClr>
                <a:srgbClr val="C00000"/>
              </a:buClr>
              <a:buSzPct val="200000"/>
              <a:buFont typeface="Arial" panose="020B0604020202020204" pitchFamily="34" charset="0"/>
              <a:buChar char="•"/>
            </a:pPr>
            <a:r>
              <a:rPr lang="es-MX" sz="1600" dirty="0">
                <a:solidFill>
                  <a:srgbClr val="000000"/>
                </a:solidFill>
                <a:latin typeface="Montserrat" panose="00000500000000000000" pitchFamily="2" charset="0"/>
              </a:rPr>
              <a:t>Por el uso del espacio el monto anual </a:t>
            </a:r>
            <a:r>
              <a:rPr lang="es-MX" sz="1600" dirty="0">
                <a:solidFill>
                  <a:srgbClr val="000000"/>
                </a:solidFill>
                <a:latin typeface="Montserrat" panose="00000500000000000000" pitchFamily="2" charset="0"/>
                <a:ea typeface="Calibri"/>
                <a:cs typeface="Times New Roman"/>
              </a:rPr>
              <a:t>por concepto de Arrendamiento de espacio </a:t>
            </a:r>
            <a:r>
              <a:rPr lang="es-MX" sz="1600" dirty="0">
                <a:solidFill>
                  <a:srgbClr val="000000"/>
                </a:solidFill>
                <a:latin typeface="Montserrat" panose="00000500000000000000" pitchFamily="2" charset="0"/>
              </a:rPr>
              <a:t>asciende a la cantidad de </a:t>
            </a:r>
            <a:r>
              <a:rPr lang="es-MX" sz="1600" b="1" dirty="0">
                <a:solidFill>
                  <a:srgbClr val="000000"/>
                </a:solidFill>
                <a:latin typeface="Montserrat" panose="00000500000000000000" pitchFamily="2" charset="0"/>
                <a:ea typeface="Calibri"/>
                <a:cs typeface="Times New Roman"/>
              </a:rPr>
              <a:t>$27,992.00 </a:t>
            </a:r>
            <a:r>
              <a:rPr lang="es-MX" sz="1600" dirty="0">
                <a:solidFill>
                  <a:srgbClr val="000000"/>
                </a:solidFill>
                <a:latin typeface="Montserrat" panose="00000500000000000000" pitchFamily="2" charset="0"/>
                <a:ea typeface="Calibri"/>
                <a:cs typeface="Times New Roman"/>
              </a:rPr>
              <a:t>(</a:t>
            </a:r>
            <a:r>
              <a:rPr lang="es-MX" sz="1600" dirty="0">
                <a:solidFill>
                  <a:srgbClr val="000000"/>
                </a:solidFill>
                <a:latin typeface="Montserrat" panose="00000500000000000000" pitchFamily="2" charset="0"/>
              </a:rPr>
              <a:t>contrato COAR/ARES/000070/2017, </a:t>
            </a:r>
            <a:r>
              <a:rPr lang="es-MX" sz="1600" dirty="0">
                <a:solidFill>
                  <a:srgbClr val="000000"/>
                </a:solidFill>
                <a:latin typeface="Montserrat" pitchFamily="2" charset="0"/>
                <a:ea typeface="Calibri"/>
                <a:cs typeface="Times New Roman"/>
              </a:rPr>
              <a:t>Hospital General de Zona No. 46 en Gómez Palacio)</a:t>
            </a:r>
          </a:p>
          <a:p>
            <a:pPr marL="444500" lvl="2" indent="-444500" algn="just">
              <a:spcAft>
                <a:spcPts val="1000"/>
              </a:spcAft>
              <a:buClr>
                <a:srgbClr val="C00000"/>
              </a:buClr>
              <a:buSzPct val="200000"/>
              <a:buFont typeface="Arial" panose="020B0604020202020204" pitchFamily="34" charset="0"/>
              <a:buChar char="•"/>
            </a:pPr>
            <a:r>
              <a:rPr lang="es-MX" sz="1600" dirty="0">
                <a:solidFill>
                  <a:srgbClr val="000000"/>
                </a:solidFill>
                <a:latin typeface="Montserrat" pitchFamily="2" charset="0"/>
                <a:cs typeface="Times New Roman"/>
              </a:rPr>
              <a:t>El INDAABIN se encuentra pendiente por definir el mecanismo por el cual el INDAABIN cubrirá los pagos correspondientes a los ejercicios 2017 al 2020 y 2022. Dicho Organismo está realizando las consultas respectivas ante la autoridad fiscal para determinar el proceso a seguir.</a:t>
            </a:r>
          </a:p>
        </p:txBody>
      </p:sp>
    </p:spTree>
    <p:extLst>
      <p:ext uri="{BB962C8B-B14F-4D97-AF65-F5344CB8AC3E}">
        <p14:creationId xmlns:p14="http://schemas.microsoft.com/office/powerpoint/2010/main" val="3329848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 xmlns:a16="http://schemas.microsoft.com/office/drawing/2014/main" id="{762FFD15-5296-0544-B849-F1DA071A36A3}"/>
              </a:ext>
            </a:extLst>
          </p:cNvPr>
          <p:cNvSpPr>
            <a:spLocks noGrp="1"/>
          </p:cNvSpPr>
          <p:nvPr>
            <p:ph type="title"/>
          </p:nvPr>
        </p:nvSpPr>
        <p:spPr>
          <a:xfrm>
            <a:off x="775617" y="213810"/>
            <a:ext cx="6258992" cy="702719"/>
          </a:xfrm>
        </p:spPr>
        <p:txBody>
          <a:bodyPr>
            <a:normAutofit/>
          </a:bodyPr>
          <a:lstStyle/>
          <a:p>
            <a:r>
              <a:rPr lang="es-MX" sz="3000" dirty="0"/>
              <a:t>III. PROYECTO DE ACUERDO</a:t>
            </a:r>
            <a:endParaRPr lang="es-MX" dirty="0"/>
          </a:p>
        </p:txBody>
      </p:sp>
      <p:pic>
        <p:nvPicPr>
          <p:cNvPr id="9" name="Picture 15" descr="Apretón De Manos Reunión Acuerdo - Gráficos vectoriales gratis en Pixabay"/>
          <p:cNvPicPr>
            <a:picLocks noChangeAspect="1" noChangeArrowheads="1"/>
          </p:cNvPicPr>
          <p:nvPr/>
        </p:nvPicPr>
        <p:blipFill>
          <a:blip r:embed="rId2" cstate="print">
            <a:duotone>
              <a:prstClr val="black"/>
              <a:srgbClr val="245C4F">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27580" y="284590"/>
            <a:ext cx="612208" cy="582480"/>
          </a:xfrm>
          <a:prstGeom prst="rect">
            <a:avLst/>
          </a:prstGeom>
          <a:noFill/>
          <a:extLst>
            <a:ext uri="{909E8E84-426E-40DD-AFC4-6F175D3DCCD1}">
              <a14:hiddenFill xmlns:a14="http://schemas.microsoft.com/office/drawing/2010/main">
                <a:solidFill>
                  <a:srgbClr val="FFFFFF"/>
                </a:solidFill>
              </a14:hiddenFill>
            </a:ext>
          </a:extLst>
        </p:spPr>
      </p:pic>
      <p:sp>
        <p:nvSpPr>
          <p:cNvPr id="6" name="5 CuadroTexto"/>
          <p:cNvSpPr txBox="1"/>
          <p:nvPr/>
        </p:nvSpPr>
        <p:spPr>
          <a:xfrm>
            <a:off x="421020" y="4144279"/>
            <a:ext cx="10934367" cy="1323439"/>
          </a:xfrm>
          <a:prstGeom prst="rect">
            <a:avLst/>
          </a:prstGeom>
          <a:solidFill>
            <a:srgbClr val="BC945A"/>
          </a:solidFill>
        </p:spPr>
        <p:txBody>
          <a:bodyPr wrap="square" rtlCol="0">
            <a:spAutoFit/>
          </a:bodyPr>
          <a:lstStyle/>
          <a:p>
            <a:pPr algn="just"/>
            <a:r>
              <a:rPr lang="es-MX" sz="1600" b="1" dirty="0">
                <a:latin typeface="Montserrat" pitchFamily="2" charset="0"/>
              </a:rPr>
              <a:t>Único.</a:t>
            </a:r>
            <a:r>
              <a:rPr lang="es-MX" sz="1600" dirty="0">
                <a:latin typeface="Montserrat" pitchFamily="2" charset="0"/>
              </a:rPr>
              <a:t> Tomar nota del informe de los resultados 2022 del </a:t>
            </a:r>
            <a:r>
              <a:rPr lang="es-MX" altLang="es-MX" sz="1600" dirty="0">
                <a:solidFill>
                  <a:srgbClr val="000000"/>
                </a:solidFill>
                <a:latin typeface="Montserrat" pitchFamily="2" charset="0"/>
                <a:cs typeface="Arial" charset="0"/>
              </a:rPr>
              <a:t>Convenio de Adhesión a las bases y lineamientos en materia inmobiliaria para promover el óptimo aprovechamiento de los inmuebles de la Administración Pública Federal y permitir el despliegue de la infraestructura de telecomunicaciones y radiodifusión</a:t>
            </a:r>
            <a:r>
              <a:rPr lang="es-MX" sz="1600" dirty="0">
                <a:latin typeface="Montserrat" pitchFamily="2" charset="0"/>
              </a:rPr>
              <a:t>, en cumplimiento a lo dispuesto por el propio Órgano de Gobierno en el Acuerdo </a:t>
            </a:r>
            <a:r>
              <a:rPr lang="es-MX" altLang="es-MX" sz="1600" b="1" dirty="0">
                <a:solidFill>
                  <a:srgbClr val="000000"/>
                </a:solidFill>
                <a:latin typeface="Montserrat" pitchFamily="2" charset="0"/>
                <a:cs typeface="Arial" charset="0"/>
              </a:rPr>
              <a:t>ACDO.SA2.HCT.260417/89.P.DA</a:t>
            </a:r>
            <a:r>
              <a:rPr lang="es-MX" sz="1600" dirty="0">
                <a:latin typeface="Montserrat" pitchFamily="2" charset="0"/>
              </a:rPr>
              <a:t>, dictado en sesión celebrada el día 26 de abril de 2017.</a:t>
            </a:r>
          </a:p>
        </p:txBody>
      </p:sp>
      <p:sp>
        <p:nvSpPr>
          <p:cNvPr id="8" name="1 CuadroTexto"/>
          <p:cNvSpPr txBox="1">
            <a:spLocks noChangeArrowheads="1"/>
          </p:cNvSpPr>
          <p:nvPr/>
        </p:nvSpPr>
        <p:spPr bwMode="auto">
          <a:xfrm>
            <a:off x="403496" y="1096670"/>
            <a:ext cx="10951892" cy="288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200">
                <a:solidFill>
                  <a:schemeClr val="tx1"/>
                </a:solidFill>
                <a:latin typeface="Arial" charset="0"/>
              </a:defRPr>
            </a:lvl1pPr>
            <a:lvl2pPr marL="742950" indent="-285750" eaLnBrk="0" hangingPunct="0">
              <a:defRPr sz="1200">
                <a:solidFill>
                  <a:schemeClr val="tx1"/>
                </a:solidFill>
                <a:latin typeface="Arial" charset="0"/>
              </a:defRPr>
            </a:lvl2pPr>
            <a:lvl3pPr marL="1143000" indent="-228600" eaLnBrk="0" hangingPunct="0">
              <a:defRPr sz="1200">
                <a:solidFill>
                  <a:schemeClr val="tx1"/>
                </a:solidFill>
                <a:latin typeface="Arial" charset="0"/>
              </a:defRPr>
            </a:lvl3pPr>
            <a:lvl4pPr marL="1600200" indent="-228600" eaLnBrk="0" hangingPunct="0">
              <a:defRPr sz="1200">
                <a:solidFill>
                  <a:schemeClr val="tx1"/>
                </a:solidFill>
                <a:latin typeface="Arial" charset="0"/>
              </a:defRPr>
            </a:lvl4pPr>
            <a:lvl5pPr marL="2057400" indent="-228600" eaLnBrk="0" hangingPunct="0">
              <a:defRPr sz="1200">
                <a:solidFill>
                  <a:schemeClr val="tx1"/>
                </a:solidFill>
                <a:latin typeface="Arial" charset="0"/>
              </a:defRPr>
            </a:lvl5pPr>
            <a:lvl6pPr marL="2514600" indent="-228600" eaLnBrk="0" fontAlgn="base" hangingPunct="0">
              <a:spcBef>
                <a:spcPct val="0"/>
              </a:spcBef>
              <a:spcAft>
                <a:spcPct val="0"/>
              </a:spcAft>
              <a:defRPr sz="1200">
                <a:solidFill>
                  <a:schemeClr val="tx1"/>
                </a:solidFill>
                <a:latin typeface="Arial" charset="0"/>
              </a:defRPr>
            </a:lvl6pPr>
            <a:lvl7pPr marL="2971800" indent="-228600" eaLnBrk="0" fontAlgn="base" hangingPunct="0">
              <a:spcBef>
                <a:spcPct val="0"/>
              </a:spcBef>
              <a:spcAft>
                <a:spcPct val="0"/>
              </a:spcAft>
              <a:defRPr sz="1200">
                <a:solidFill>
                  <a:schemeClr val="tx1"/>
                </a:solidFill>
                <a:latin typeface="Arial" charset="0"/>
              </a:defRPr>
            </a:lvl7pPr>
            <a:lvl8pPr marL="3429000" indent="-228600" eaLnBrk="0" fontAlgn="base" hangingPunct="0">
              <a:spcBef>
                <a:spcPct val="0"/>
              </a:spcBef>
              <a:spcAft>
                <a:spcPct val="0"/>
              </a:spcAft>
              <a:defRPr sz="1200">
                <a:solidFill>
                  <a:schemeClr val="tx1"/>
                </a:solidFill>
                <a:latin typeface="Arial" charset="0"/>
              </a:defRPr>
            </a:lvl8pPr>
            <a:lvl9pPr marL="3886200" indent="-228600" eaLnBrk="0" fontAlgn="base" hangingPunct="0">
              <a:spcBef>
                <a:spcPct val="0"/>
              </a:spcBef>
              <a:spcAft>
                <a:spcPct val="0"/>
              </a:spcAft>
              <a:defRPr sz="1200">
                <a:solidFill>
                  <a:schemeClr val="tx1"/>
                </a:solidFill>
                <a:latin typeface="Arial" charset="0"/>
              </a:defRPr>
            </a:lvl9pPr>
          </a:lstStyle>
          <a:p>
            <a:pPr algn="just" eaLnBrk="1" hangingPunct="1"/>
            <a:r>
              <a:rPr lang="es-ES" altLang="es-MX" sz="1650" dirty="0">
                <a:latin typeface="Montserrat" pitchFamily="2" charset="0"/>
                <a:ea typeface="Arial Unicode MS" pitchFamily="34" charset="-128"/>
                <a:cs typeface="Arial Unicode MS" pitchFamily="34" charset="-128"/>
              </a:rPr>
              <a:t>Este H. Consejo Técnico, con fundamento en los artículos 1, 4 párrafo cuarto, 90, 123, apartado A, fracción XXIX de la Constitución Política de los Estados Unidos Mexicanos; 251 fracciones IV y XXXVII; 263 y 264 fracción  XVII de la Ley del Seguro Social 1, 3 fracción I y 45 de la Ley Orgánica de la Administración Pública Federal; 1, 2, 5, 11, 12, 57 y 58 de la Ley Federal de las Entidades Paraestatales; numeral 73, apartado Organismos Descentralizados No Sectorizados de la Relación de Entidades Paraestatales de la Administración Pública Federal; 1, 5, 116 de la Ley General de Bienes Nacionales, 5 y 57 de la Ley Federal de las Entidades Paraestatales y 31 fracciones XVI y XX, del Reglamento Interior del Instituto Mexicano del Seguro Social, así como de conformidad con el planteamiento presentado por el Director General, a través de la persona Titular de la Dirección de Administración, en términos del oficio número ______ del </a:t>
            </a:r>
            <a:r>
              <a:rPr lang="es-ES" altLang="es-MX" sz="1650">
                <a:latin typeface="Montserrat" pitchFamily="2" charset="0"/>
                <a:ea typeface="Arial Unicode MS" pitchFamily="34" charset="-128"/>
                <a:cs typeface="Arial Unicode MS" pitchFamily="34" charset="-128"/>
              </a:rPr>
              <a:t>___ </a:t>
            </a:r>
            <a:r>
              <a:rPr lang="es-ES" altLang="es-MX" sz="1650" smtClean="0">
                <a:latin typeface="Montserrat" pitchFamily="2" charset="0"/>
                <a:ea typeface="Arial Unicode MS" pitchFamily="34" charset="-128"/>
                <a:cs typeface="Arial Unicode MS" pitchFamily="34" charset="-128"/>
              </a:rPr>
              <a:t>de______ </a:t>
            </a:r>
            <a:r>
              <a:rPr lang="es-ES" altLang="es-MX" sz="1650" err="1" smtClean="0">
                <a:latin typeface="Montserrat" pitchFamily="2" charset="0"/>
                <a:ea typeface="Arial Unicode MS" pitchFamily="34" charset="-128"/>
                <a:cs typeface="Arial Unicode MS" pitchFamily="34" charset="-128"/>
              </a:rPr>
              <a:t>de</a:t>
            </a:r>
            <a:r>
              <a:rPr lang="es-ES" altLang="es-MX" sz="1650" smtClean="0">
                <a:latin typeface="Montserrat" pitchFamily="2" charset="0"/>
                <a:ea typeface="Arial Unicode MS" pitchFamily="34" charset="-128"/>
                <a:cs typeface="Arial Unicode MS" pitchFamily="34" charset="-128"/>
              </a:rPr>
              <a:t> 2023 </a:t>
            </a:r>
            <a:r>
              <a:rPr lang="es-ES" altLang="es-MX" sz="1650" dirty="0">
                <a:latin typeface="Montserrat" pitchFamily="2" charset="0"/>
                <a:ea typeface="Arial Unicode MS" pitchFamily="34" charset="-128"/>
                <a:cs typeface="Arial Unicode MS" pitchFamily="34" charset="-128"/>
              </a:rPr>
              <a:t>y al dictamen del Comité de Administración del propio Órgano de Gobierno, emitido en reunión realizada el 24 del mismo mes y año, </a:t>
            </a:r>
            <a:r>
              <a:rPr lang="es-ES" altLang="es-MX" sz="1650" b="1" dirty="0">
                <a:latin typeface="Montserrat" pitchFamily="2" charset="0"/>
                <a:ea typeface="Arial Unicode MS" pitchFamily="34" charset="-128"/>
                <a:cs typeface="Arial Unicode MS" pitchFamily="34" charset="-128"/>
              </a:rPr>
              <a:t>Acuerda:</a:t>
            </a:r>
          </a:p>
        </p:txBody>
      </p:sp>
    </p:spTree>
    <p:extLst>
      <p:ext uri="{BB962C8B-B14F-4D97-AF65-F5344CB8AC3E}">
        <p14:creationId xmlns:p14="http://schemas.microsoft.com/office/powerpoint/2010/main" val="162728968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46FD03E494956F4E9A1D342D76580B0A" ma:contentTypeVersion="1" ma:contentTypeDescription="Crear nuevo documento." ma:contentTypeScope="" ma:versionID="3d3e1c2ac676938f0249d38581db97c6">
  <xsd:schema xmlns:xsd="http://www.w3.org/2001/XMLSchema" xmlns:xs="http://www.w3.org/2001/XMLSchema" xmlns:p="http://schemas.microsoft.com/office/2006/metadata/properties" xmlns:ns1="http://schemas.microsoft.com/sharepoint/v3" targetNamespace="http://schemas.microsoft.com/office/2006/metadata/properties" ma:root="true" ma:fieldsID="0fa58ab6bdef439119b64b6b50b7cac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description="Fecha de inicio programada es una columna del sitio que crea la característica Publicación. Se usa para especificar la fecha y la hora a la que esta página se presentará por primera vez a los visitantes del sitio." ma:hidden="true" ma:internalName="PublishingStartDate">
      <xsd:simpleType>
        <xsd:restriction base="dms:Unknown"/>
      </xsd:simpleType>
    </xsd:element>
    <xsd:element name="PublishingExpirationDate" ma:index="9" nillable="true" ma:displayName="Fecha de finalización programada" ma:description="Fecha de finalización programada es una columna del sitio que crea la característica Publicación. Se usa para especificar la fecha y la hora a la que esta página dejará de presentarse a los visitantes del sitio."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90C397-2176-49F6-9460-76229948D6ED}">
  <ds:schemaRefs>
    <ds:schemaRef ds:uri="http://schemas.microsoft.com/sharepoint/v3/contenttype/forms"/>
  </ds:schemaRefs>
</ds:datastoreItem>
</file>

<file path=customXml/itemProps2.xml><?xml version="1.0" encoding="utf-8"?>
<ds:datastoreItem xmlns:ds="http://schemas.openxmlformats.org/officeDocument/2006/customXml" ds:itemID="{E7BADC01-6C70-4E06-9068-898383B8F85C}">
  <ds:schemaRefs>
    <ds:schemaRef ds:uri="http://schemas.microsoft.com/office/2006/documentManagement/types"/>
    <ds:schemaRef ds:uri="http://purl.org/dc/elements/1.1/"/>
    <ds:schemaRef ds:uri="http://purl.org/dc/dcmitype/"/>
    <ds:schemaRef ds:uri="http://purl.org/dc/terms/"/>
    <ds:schemaRef ds:uri="http://schemas.microsoft.com/office/infopath/2007/PartnerControls"/>
    <ds:schemaRef ds:uri="http://schemas.openxmlformats.org/package/2006/metadata/core-properties"/>
    <ds:schemaRef ds:uri="http://schemas.microsoft.com/sharepoint/v3"/>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F1FA2C1-FBFC-4DA3-BB32-92373BDB5A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2089</TotalTime>
  <Words>958</Words>
  <Application>Microsoft Office PowerPoint</Application>
  <PresentationFormat>Personalizado</PresentationFormat>
  <Paragraphs>68</Paragraphs>
  <Slides>7</Slides>
  <Notes>1</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7</vt:i4>
      </vt:variant>
    </vt:vector>
  </HeadingPairs>
  <TitlesOfParts>
    <vt:vector size="16" baseType="lpstr">
      <vt:lpstr>Arial</vt:lpstr>
      <vt:lpstr>Montserrat ExtraBold</vt:lpstr>
      <vt:lpstr>Arial Unicode MS</vt:lpstr>
      <vt:lpstr>Montserrat SemiBold</vt:lpstr>
      <vt:lpstr>Calibri</vt:lpstr>
      <vt:lpstr>Montserrat</vt:lpstr>
      <vt:lpstr>Lucida Sans Unicode</vt:lpstr>
      <vt:lpstr>Times New Roman</vt:lpstr>
      <vt:lpstr>Tema de Office</vt:lpstr>
      <vt:lpstr>Presentación de PowerPoint</vt:lpstr>
      <vt:lpstr>Presentación de PowerPoint</vt:lpstr>
      <vt:lpstr>I. Antecedentes.</vt:lpstr>
      <vt:lpstr>II. Desarrollo.</vt:lpstr>
      <vt:lpstr>II. Desarrollo.</vt:lpstr>
      <vt:lpstr>II. Desarrollo.</vt:lpstr>
      <vt:lpstr>III. PROYECTO DE ACUERDO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Carlos Francisco Trujillo Santos</cp:lastModifiedBy>
  <cp:revision>124</cp:revision>
  <cp:lastPrinted>2023-01-18T14:45:17Z</cp:lastPrinted>
  <dcterms:created xsi:type="dcterms:W3CDTF">2018-12-04T03:27:02Z</dcterms:created>
  <dcterms:modified xsi:type="dcterms:W3CDTF">2023-03-28T19:14:20Z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0x01010046FD03E494956F4E9A1D342D76580B0A</vt:lpwstr>
  </property>
</Properties>
</file>