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letter"/>
  <p:notesSz cx="6881813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30" d="100"/>
          <a:sy n="130" d="100"/>
        </p:scale>
        <p:origin x="-1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82119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98104" y="0"/>
            <a:ext cx="2982119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A68226E-54DB-4DFF-878A-AD9EA71AAD80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16013" y="696913"/>
            <a:ext cx="4649787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2" y="8829967"/>
            <a:ext cx="2982119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98104" y="8829967"/>
            <a:ext cx="2982119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C4658AE-3590-4946-BFDB-21726D53671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769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7766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89149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7337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65355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0179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5554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92228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4249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9878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67048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56547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9E798-FDAF-4823-9166-64D42BC4D0B2}" type="datetimeFigureOut">
              <a:rPr lang="es-MX" smtClean="0"/>
              <a:t>12/05/2015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6D486-C619-49A9-AF0A-61F0515EBA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31958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2335242" y="43193"/>
            <a:ext cx="4477516" cy="57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s-MX" altLang="es-MX" b="1" dirty="0"/>
              <a:t>NOMBRE DEL </a:t>
            </a:r>
            <a:r>
              <a:rPr lang="es-MX" altLang="es-MX" b="1" dirty="0" smtClean="0"/>
              <a:t>PROVEEDOR: </a:t>
            </a:r>
            <a:endParaRPr lang="es-MX" altLang="es-MX" b="1" dirty="0" smtClean="0"/>
          </a:p>
          <a:p>
            <a:pPr>
              <a:lnSpc>
                <a:spcPct val="120000"/>
              </a:lnSpc>
            </a:pPr>
            <a:r>
              <a:rPr lang="es-MX" altLang="es-MX" sz="680" b="1" dirty="0" smtClean="0"/>
              <a:t>DOMICILIO </a:t>
            </a:r>
            <a:r>
              <a:rPr lang="es-MX" altLang="es-MX" sz="680" b="1" dirty="0"/>
              <a:t>DEL </a:t>
            </a:r>
            <a:r>
              <a:rPr lang="es-MX" altLang="es-MX" sz="680" b="1" dirty="0" smtClean="0"/>
              <a:t>PROVEEDOR</a:t>
            </a:r>
          </a:p>
          <a:p>
            <a:pPr>
              <a:lnSpc>
                <a:spcPct val="120000"/>
              </a:lnSpc>
            </a:pPr>
            <a:r>
              <a:rPr lang="es-MX" altLang="es-MX" sz="680" b="1" dirty="0" smtClean="0"/>
              <a:t>REGISTRO </a:t>
            </a:r>
            <a:r>
              <a:rPr lang="es-MX" altLang="es-MX" sz="680" b="1" dirty="0"/>
              <a:t>FEDERAL DE </a:t>
            </a:r>
            <a:r>
              <a:rPr lang="es-MX" altLang="es-MX" sz="680" b="1" dirty="0" smtClean="0"/>
              <a:t>CONTRIBUYENTES: </a:t>
            </a:r>
            <a:endParaRPr lang="es-MX" altLang="es-MX" sz="680" b="1" dirty="0" smtClean="0"/>
          </a:p>
          <a:p>
            <a:pPr>
              <a:lnSpc>
                <a:spcPct val="120000"/>
              </a:lnSpc>
            </a:pPr>
            <a:r>
              <a:rPr lang="es-MX" altLang="es-MX" sz="680" b="1" dirty="0" smtClean="0"/>
              <a:t>TELÉFONO</a:t>
            </a:r>
            <a:r>
              <a:rPr lang="es-MX" altLang="es-MX" sz="680" b="1" dirty="0"/>
              <a:t>: </a:t>
            </a:r>
            <a:endParaRPr lang="es-MX" altLang="es-MX" sz="680" dirty="0" smtClean="0"/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2330450" y="65088"/>
            <a:ext cx="4516438" cy="765175"/>
          </a:xfrm>
          <a:prstGeom prst="rect">
            <a:avLst/>
          </a:prstGeom>
          <a:noFill/>
          <a:ln w="1587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auto">
          <a:xfrm>
            <a:off x="6913563" y="66675"/>
            <a:ext cx="2168525" cy="75406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6902450" y="68263"/>
            <a:ext cx="2168525" cy="24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5000"/>
              </a:lnSpc>
              <a:defRPr/>
            </a:pPr>
            <a:r>
              <a:rPr lang="es-MX" sz="600" b="1" dirty="0" smtClean="0"/>
              <a:t>FUNDAMENTO LEGAL DE ADJUDICACIÓN: </a:t>
            </a:r>
          </a:p>
          <a:p>
            <a:pPr>
              <a:lnSpc>
                <a:spcPct val="95000"/>
              </a:lnSpc>
              <a:defRPr/>
            </a:pPr>
            <a:endParaRPr lang="es-MX" sz="200" dirty="0" smtClean="0">
              <a:latin typeface="Calibri"/>
              <a:ea typeface="Times New Roman"/>
              <a:cs typeface="Times New Roman"/>
            </a:endParaRPr>
          </a:p>
          <a:p>
            <a:pPr eaLnBrk="1" hangingPunct="1">
              <a:lnSpc>
                <a:spcPct val="95000"/>
              </a:lnSpc>
              <a:defRPr/>
            </a:pPr>
            <a:endParaRPr lang="es-MX" sz="400" dirty="0" smtClean="0"/>
          </a:p>
        </p:txBody>
      </p:sp>
      <p:sp>
        <p:nvSpPr>
          <p:cNvPr id="2055" name="Rectangle 10"/>
          <p:cNvSpPr>
            <a:spLocks noChangeArrowheads="1"/>
          </p:cNvSpPr>
          <p:nvPr/>
        </p:nvSpPr>
        <p:spPr bwMode="auto">
          <a:xfrm>
            <a:off x="2335213" y="892175"/>
            <a:ext cx="4514850" cy="51435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56" name="Rectangle 11"/>
          <p:cNvSpPr>
            <a:spLocks noChangeArrowheads="1"/>
          </p:cNvSpPr>
          <p:nvPr/>
        </p:nvSpPr>
        <p:spPr bwMode="auto">
          <a:xfrm>
            <a:off x="2330450" y="1454150"/>
            <a:ext cx="4516438" cy="44767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57" name="Rectangle 12"/>
          <p:cNvSpPr>
            <a:spLocks noChangeArrowheads="1"/>
          </p:cNvSpPr>
          <p:nvPr/>
        </p:nvSpPr>
        <p:spPr bwMode="auto">
          <a:xfrm>
            <a:off x="2330450" y="1944688"/>
            <a:ext cx="4516438" cy="69532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58" name="Rectangle 14"/>
          <p:cNvSpPr>
            <a:spLocks noChangeArrowheads="1"/>
          </p:cNvSpPr>
          <p:nvPr/>
        </p:nvSpPr>
        <p:spPr bwMode="auto">
          <a:xfrm>
            <a:off x="6913563" y="890588"/>
            <a:ext cx="2166937" cy="38735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59" name="Rectangle 15"/>
          <p:cNvSpPr>
            <a:spLocks noChangeArrowheads="1"/>
          </p:cNvSpPr>
          <p:nvPr/>
        </p:nvSpPr>
        <p:spPr bwMode="auto">
          <a:xfrm>
            <a:off x="6913563" y="1335088"/>
            <a:ext cx="2166937" cy="39211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60" name="Rectangle 16"/>
          <p:cNvSpPr>
            <a:spLocks noChangeArrowheads="1"/>
          </p:cNvSpPr>
          <p:nvPr/>
        </p:nvSpPr>
        <p:spPr bwMode="auto">
          <a:xfrm>
            <a:off x="6913563" y="1782763"/>
            <a:ext cx="2166937" cy="39211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61" name="Rectangle 17"/>
          <p:cNvSpPr>
            <a:spLocks noChangeArrowheads="1"/>
          </p:cNvSpPr>
          <p:nvPr/>
        </p:nvSpPr>
        <p:spPr bwMode="auto">
          <a:xfrm>
            <a:off x="6913563" y="2247900"/>
            <a:ext cx="2166937" cy="39211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62" name="Rectangle 18"/>
          <p:cNvSpPr>
            <a:spLocks noChangeArrowheads="1"/>
          </p:cNvSpPr>
          <p:nvPr/>
        </p:nvSpPr>
        <p:spPr bwMode="auto">
          <a:xfrm>
            <a:off x="96838" y="893763"/>
            <a:ext cx="2166937" cy="39211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63" name="Rectangle 19"/>
          <p:cNvSpPr>
            <a:spLocks noChangeArrowheads="1"/>
          </p:cNvSpPr>
          <p:nvPr/>
        </p:nvSpPr>
        <p:spPr bwMode="auto">
          <a:xfrm>
            <a:off x="96838" y="1343025"/>
            <a:ext cx="2166937" cy="39052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64" name="Rectangle 20"/>
          <p:cNvSpPr>
            <a:spLocks noChangeArrowheads="1"/>
          </p:cNvSpPr>
          <p:nvPr/>
        </p:nvSpPr>
        <p:spPr bwMode="auto">
          <a:xfrm>
            <a:off x="96838" y="1787525"/>
            <a:ext cx="2166937" cy="39211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65" name="Rectangle 21"/>
          <p:cNvSpPr>
            <a:spLocks noChangeArrowheads="1"/>
          </p:cNvSpPr>
          <p:nvPr/>
        </p:nvSpPr>
        <p:spPr bwMode="auto">
          <a:xfrm>
            <a:off x="96838" y="2235200"/>
            <a:ext cx="2166937" cy="404813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66" name="Text Box 22"/>
          <p:cNvSpPr txBox="1">
            <a:spLocks noChangeArrowheads="1"/>
          </p:cNvSpPr>
          <p:nvPr/>
        </p:nvSpPr>
        <p:spPr bwMode="auto">
          <a:xfrm>
            <a:off x="96838" y="954443"/>
            <a:ext cx="1498600" cy="271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MX" altLang="es-MX" sz="600" b="1" dirty="0"/>
              <a:t>FECHA DE FIRMA:  </a:t>
            </a:r>
            <a:endParaRPr lang="es-MX" altLang="es-MX" sz="600" b="1" dirty="0" smtClean="0"/>
          </a:p>
          <a:p>
            <a:pPr eaLnBrk="1" hangingPunct="1"/>
            <a:r>
              <a:rPr lang="es-MX" altLang="es-MX" b="1" dirty="0" smtClean="0"/>
              <a:t>DIA/MES/AÑO</a:t>
            </a:r>
            <a:endParaRPr lang="es-MX" altLang="es-MX" b="1" dirty="0"/>
          </a:p>
        </p:txBody>
      </p:sp>
      <p:sp>
        <p:nvSpPr>
          <p:cNvPr id="2067" name="Text Box 23"/>
          <p:cNvSpPr txBox="1">
            <a:spLocks noChangeArrowheads="1"/>
          </p:cNvSpPr>
          <p:nvPr/>
        </p:nvSpPr>
        <p:spPr bwMode="auto">
          <a:xfrm>
            <a:off x="105217" y="1369174"/>
            <a:ext cx="2117725" cy="33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MX" altLang="es-MX" sz="600" b="1" dirty="0"/>
              <a:t>NÚMERO DE </a:t>
            </a:r>
            <a:r>
              <a:rPr lang="es-MX" altLang="es-MX" sz="600" b="1" dirty="0" smtClean="0"/>
              <a:t>PEDIDO   </a:t>
            </a:r>
            <a:endParaRPr lang="es-MX" altLang="es-MX" sz="600" b="1" dirty="0"/>
          </a:p>
          <a:p>
            <a:pPr eaLnBrk="1" hangingPunct="1"/>
            <a:endParaRPr lang="es-MX" altLang="es-MX" sz="400" b="1" dirty="0">
              <a:solidFill>
                <a:srgbClr val="FF0000"/>
              </a:solidFill>
            </a:endParaRPr>
          </a:p>
          <a:p>
            <a:pPr eaLnBrk="1" hangingPunct="1"/>
            <a:r>
              <a:rPr lang="es-MX" altLang="es-MX" b="1" dirty="0" smtClean="0"/>
              <a:t>HRAEI-LPI-0**-201*</a:t>
            </a:r>
            <a:endParaRPr lang="es-MX" altLang="es-MX" b="1" dirty="0"/>
          </a:p>
        </p:txBody>
      </p:sp>
      <p:sp>
        <p:nvSpPr>
          <p:cNvPr id="2069" name="Text Box 26"/>
          <p:cNvSpPr txBox="1">
            <a:spLocks noChangeArrowheads="1"/>
          </p:cNvSpPr>
          <p:nvPr/>
        </p:nvSpPr>
        <p:spPr bwMode="auto">
          <a:xfrm>
            <a:off x="1354160" y="1787525"/>
            <a:ext cx="954931" cy="348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s-MX" altLang="es-MX" sz="600" b="1" dirty="0"/>
              <a:t>REQUISICIÓN: </a:t>
            </a:r>
            <a:endParaRPr lang="es-MX" altLang="es-MX" sz="600" dirty="0"/>
          </a:p>
          <a:p>
            <a:pPr algn="ctr" eaLnBrk="1" hangingPunct="1">
              <a:lnSpc>
                <a:spcPct val="150000"/>
              </a:lnSpc>
            </a:pPr>
            <a:r>
              <a:rPr lang="es-MX" altLang="es-MX" sz="600" b="1" dirty="0" smtClean="0">
                <a:solidFill>
                  <a:srgbClr val="FF0000"/>
                </a:solidFill>
              </a:rPr>
              <a:t>NUMERO INTERNO</a:t>
            </a:r>
            <a:endParaRPr lang="es-MX" altLang="es-MX" sz="600" b="1" dirty="0">
              <a:solidFill>
                <a:srgbClr val="FF0000"/>
              </a:solidFill>
            </a:endParaRPr>
          </a:p>
        </p:txBody>
      </p:sp>
      <p:sp>
        <p:nvSpPr>
          <p:cNvPr id="2070" name="Text Box 27"/>
          <p:cNvSpPr txBox="1">
            <a:spLocks noChangeArrowheads="1"/>
          </p:cNvSpPr>
          <p:nvPr/>
        </p:nvSpPr>
        <p:spPr bwMode="auto">
          <a:xfrm>
            <a:off x="2358621" y="1445356"/>
            <a:ext cx="4440238" cy="5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MX" altLang="es-MX" sz="600" b="1" dirty="0"/>
              <a:t>VIGENCIA DEL PEDIDO</a:t>
            </a:r>
            <a:r>
              <a:rPr lang="es-MX" altLang="es-MX" sz="600" dirty="0"/>
              <a:t>: </a:t>
            </a:r>
          </a:p>
          <a:p>
            <a:pPr eaLnBrk="1" hangingPunct="1"/>
            <a:endParaRPr lang="es-MX" altLang="es-MX" sz="600" dirty="0"/>
          </a:p>
          <a:p>
            <a:r>
              <a:rPr lang="es-MX" altLang="es-MX" sz="600" dirty="0" smtClean="0"/>
              <a:t>DIA </a:t>
            </a:r>
            <a:r>
              <a:rPr lang="es-MX" altLang="es-MX" sz="600" dirty="0" smtClean="0"/>
              <a:t>DE </a:t>
            </a:r>
            <a:r>
              <a:rPr lang="es-MX" altLang="es-MX" sz="600" dirty="0" smtClean="0"/>
              <a:t>MES </a:t>
            </a:r>
            <a:r>
              <a:rPr lang="es-MX" altLang="es-MX" sz="600" dirty="0" smtClean="0"/>
              <a:t>DE </a:t>
            </a:r>
            <a:r>
              <a:rPr lang="es-MX" altLang="es-MX" sz="600" dirty="0" smtClean="0"/>
              <a:t>AÑO </a:t>
            </a:r>
            <a:r>
              <a:rPr lang="es-MX" altLang="es-MX" sz="600" dirty="0"/>
              <a:t>AL DIA DE MES DE AÑO .</a:t>
            </a:r>
            <a:endParaRPr lang="es-MX" altLang="es-MX" sz="600" dirty="0" smtClean="0">
              <a:solidFill>
                <a:srgbClr val="FF0000"/>
              </a:solidFill>
            </a:endParaRPr>
          </a:p>
          <a:p>
            <a:pPr eaLnBrk="1" hangingPunct="1"/>
            <a:endParaRPr lang="es-MX" altLang="es-MX" sz="600" dirty="0">
              <a:solidFill>
                <a:srgbClr val="FF0000"/>
              </a:solidFill>
            </a:endParaRPr>
          </a:p>
          <a:p>
            <a:pPr eaLnBrk="1" hangingPunct="1"/>
            <a:r>
              <a:rPr lang="es-MX" altLang="es-MX" sz="600" dirty="0" smtClean="0">
                <a:solidFill>
                  <a:srgbClr val="FF0000"/>
                </a:solidFill>
              </a:rPr>
              <a:t> </a:t>
            </a:r>
            <a:endParaRPr lang="es-MX" altLang="es-MX" sz="600" dirty="0"/>
          </a:p>
        </p:txBody>
      </p:sp>
      <p:sp>
        <p:nvSpPr>
          <p:cNvPr id="2071" name="Text Box 28"/>
          <p:cNvSpPr txBox="1">
            <a:spLocks noChangeArrowheads="1"/>
          </p:cNvSpPr>
          <p:nvPr/>
        </p:nvSpPr>
        <p:spPr bwMode="auto">
          <a:xfrm>
            <a:off x="2358621" y="874713"/>
            <a:ext cx="44910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MX" altLang="es-MX" sz="600" b="1" dirty="0"/>
              <a:t>LUGAR DE ENTREGA DE LOS BIENES (CONDICIONES </a:t>
            </a:r>
            <a:r>
              <a:rPr lang="es-MX" altLang="es-MX" sz="600" b="1" dirty="0" smtClean="0"/>
              <a:t>ESPECIALES): </a:t>
            </a:r>
            <a:endParaRPr lang="es-MX" altLang="es-MX" sz="600" b="1" dirty="0"/>
          </a:p>
          <a:p>
            <a:pPr eaLnBrk="1" hangingPunct="1"/>
            <a:endParaRPr lang="es-MX" altLang="es-MX" sz="600" b="1" dirty="0"/>
          </a:p>
          <a:p>
            <a:pPr algn="just" eaLnBrk="1" hangingPunct="1"/>
            <a:r>
              <a:rPr lang="es-MX" altLang="es-MX" sz="600" dirty="0"/>
              <a:t>ALMACEN GENERAL DEL HOSPITAL REGIONAL DE ALTA ESPECIALIDAD DE IXTAPALUCA  UBICADO EN LA</a:t>
            </a:r>
          </a:p>
          <a:p>
            <a:pPr eaLnBrk="1" hangingPunct="1"/>
            <a:r>
              <a:rPr lang="es-MX" altLang="es-MX" sz="600" dirty="0"/>
              <a:t>CARRETERA FEDERAL MÉXICO-PUEBLA KM. 34.5, ZOQUIAPAN, IXTAPALUCA, ESTADO DE MÉXICO, C.P. 56530</a:t>
            </a:r>
          </a:p>
          <a:p>
            <a:pPr eaLnBrk="1" hangingPunct="1"/>
            <a:endParaRPr lang="es-MX" altLang="es-MX" sz="200" b="1" dirty="0"/>
          </a:p>
          <a:p>
            <a:pPr eaLnBrk="1" hangingPunct="1"/>
            <a:endParaRPr lang="es-MX" altLang="es-MX" sz="400" dirty="0"/>
          </a:p>
        </p:txBody>
      </p:sp>
      <p:sp>
        <p:nvSpPr>
          <p:cNvPr id="2072" name="Line 29"/>
          <p:cNvSpPr>
            <a:spLocks noChangeShapeType="1"/>
          </p:cNvSpPr>
          <p:nvPr/>
        </p:nvSpPr>
        <p:spPr bwMode="auto">
          <a:xfrm>
            <a:off x="1387475" y="1782763"/>
            <a:ext cx="0" cy="3921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104" tIns="35552" rIns="71104" bIns="35552"/>
          <a:lstStyle/>
          <a:p>
            <a:endParaRPr lang="es-MX"/>
          </a:p>
        </p:txBody>
      </p:sp>
      <p:sp>
        <p:nvSpPr>
          <p:cNvPr id="2073" name="Text Box 30"/>
          <p:cNvSpPr txBox="1">
            <a:spLocks noChangeArrowheads="1"/>
          </p:cNvSpPr>
          <p:nvPr/>
        </p:nvSpPr>
        <p:spPr bwMode="auto">
          <a:xfrm>
            <a:off x="2320925" y="1966913"/>
            <a:ext cx="4524375" cy="58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5000"/>
              </a:lnSpc>
              <a:spcAft>
                <a:spcPts val="400"/>
              </a:spcAft>
            </a:pPr>
            <a:r>
              <a:rPr lang="es-MX" altLang="es-MX" sz="600" b="1" dirty="0"/>
              <a:t>FUNDAMENTO LEGAL Y PLAZO PARA EFECTUAR EL PAGO:</a:t>
            </a:r>
            <a:endParaRPr lang="es-ES" altLang="es-MX" sz="600" dirty="0"/>
          </a:p>
          <a:p>
            <a:pPr algn="just"/>
            <a:r>
              <a:rPr lang="es-ES" altLang="es-MX" sz="600" dirty="0"/>
              <a:t>CON FUNDAMENTO EN EL ARTÍCULO 51 DE LA LEY DE ADQUISICIONES, ARRENDAMIENTOS Y SERVICIOS DEL SECTOR PÚBLICO, LOS PAGOS QUE SE GENEREN SE REALIZARÁN EN MONEDA NACIONAL, AL TÉRMINO DE LAS ENTREGAS DE LOS </a:t>
            </a:r>
            <a:r>
              <a:rPr lang="es-ES" altLang="es-MX" sz="600" dirty="0" smtClean="0"/>
              <a:t>BIENES, </a:t>
            </a:r>
            <a:r>
              <a:rPr lang="es-ES" altLang="es-MX" sz="600" dirty="0"/>
              <a:t>DENTRO DE LOS VEINTE (20) DÍAS NATURALES POSTERIORES A LA ENTREGA DE LA(S) FACTURA(S</a:t>
            </a:r>
            <a:r>
              <a:rPr lang="es-ES" altLang="es-MX" sz="600" dirty="0" smtClean="0"/>
              <a:t>), </a:t>
            </a:r>
            <a:r>
              <a:rPr lang="es-ES" altLang="es-MX" sz="600" dirty="0"/>
              <a:t>PREVIA ACEPTACIÓN DE LOS </a:t>
            </a:r>
            <a:r>
              <a:rPr lang="es-ES" altLang="es-MX" sz="600" dirty="0" smtClean="0"/>
              <a:t>BIENES, </a:t>
            </a:r>
            <a:r>
              <a:rPr lang="es-ES" altLang="es-MX" sz="600" dirty="0"/>
              <a:t>A ENTERA SATISFACCIÓN DEL ADMINISTRADOR DEL </a:t>
            </a:r>
            <a:r>
              <a:rPr lang="es-ES" altLang="es-MX" sz="600" dirty="0" smtClean="0"/>
              <a:t>PEDIDO.</a:t>
            </a:r>
            <a:endParaRPr lang="es-ES" altLang="es-MX" sz="600" dirty="0"/>
          </a:p>
        </p:txBody>
      </p:sp>
      <p:sp>
        <p:nvSpPr>
          <p:cNvPr id="2074" name="Text Box 31"/>
          <p:cNvSpPr txBox="1">
            <a:spLocks noChangeArrowheads="1"/>
          </p:cNvSpPr>
          <p:nvPr/>
        </p:nvSpPr>
        <p:spPr bwMode="auto">
          <a:xfrm>
            <a:off x="6913563" y="1335088"/>
            <a:ext cx="217805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MX" altLang="es-MX" sz="600" b="1" dirty="0"/>
              <a:t>MONTO DE LA PÓLIZA DE GARANTIA DE CUMPLIMIENTO:  </a:t>
            </a:r>
            <a:r>
              <a:rPr lang="es-MX" altLang="es-MX" sz="600" dirty="0"/>
              <a:t>10% (DIEZ POR CIENTO) DEL MONTO MÁXIMO TOTAL DEL </a:t>
            </a:r>
            <a:r>
              <a:rPr lang="es-MX" altLang="es-MX" sz="600" dirty="0" smtClean="0"/>
              <a:t>PEDIDO ANTES DEL I.V.A. </a:t>
            </a:r>
            <a:endParaRPr lang="es-MX" altLang="es-MX" sz="600" dirty="0"/>
          </a:p>
        </p:txBody>
      </p:sp>
      <p:sp>
        <p:nvSpPr>
          <p:cNvPr id="2075" name="Text Box 32"/>
          <p:cNvSpPr txBox="1">
            <a:spLocks noChangeArrowheads="1"/>
          </p:cNvSpPr>
          <p:nvPr/>
        </p:nvSpPr>
        <p:spPr bwMode="auto">
          <a:xfrm>
            <a:off x="6894513" y="874713"/>
            <a:ext cx="2116137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 eaLnBrk="0" hangingPunct="0"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s-MX" sz="600" b="1" dirty="0" smtClean="0"/>
              <a:t>PORCENTAJE DE PENA CONVENCIONAL: </a:t>
            </a:r>
          </a:p>
          <a:p>
            <a:pPr algn="just" eaLnBrk="1" hangingPunct="1">
              <a:defRPr/>
            </a:pPr>
            <a:r>
              <a:rPr lang="es-MX" sz="550" dirty="0" smtClean="0">
                <a:latin typeface="Calibri"/>
                <a:ea typeface="Times New Roman"/>
                <a:cs typeface="Times New Roman"/>
              </a:rPr>
              <a:t>EL 1.0% (UNO POR CIENTO) DIARIO, POR CADA DÍA NATURAL DE ATRASO EN EL CUMPLIMIENTO DE LAS FECHAS PACTADAS DE ENTREGA.</a:t>
            </a:r>
            <a:endParaRPr lang="es-MX" sz="600" dirty="0" smtClean="0"/>
          </a:p>
        </p:txBody>
      </p:sp>
      <p:sp>
        <p:nvSpPr>
          <p:cNvPr id="2076" name="Text Box 33"/>
          <p:cNvSpPr txBox="1">
            <a:spLocks noChangeArrowheads="1"/>
          </p:cNvSpPr>
          <p:nvPr/>
        </p:nvSpPr>
        <p:spPr bwMode="auto">
          <a:xfrm>
            <a:off x="6913563" y="1793875"/>
            <a:ext cx="2116137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MX" altLang="es-MX" sz="600" b="1" dirty="0"/>
              <a:t>PORCENTAJE DE DEDUCTIVAS: </a:t>
            </a:r>
          </a:p>
          <a:p>
            <a:pPr eaLnBrk="1" hangingPunct="1"/>
            <a:endParaRPr lang="es-MX" altLang="es-MX" sz="600" b="1" dirty="0"/>
          </a:p>
          <a:p>
            <a:pPr eaLnBrk="1" hangingPunct="1"/>
            <a:r>
              <a:rPr lang="es-MX" altLang="es-MX" sz="600" dirty="0"/>
              <a:t>NO APLICA</a:t>
            </a:r>
          </a:p>
          <a:p>
            <a:pPr eaLnBrk="1" hangingPunct="1"/>
            <a:endParaRPr lang="es-MX" altLang="es-MX" sz="200" b="1" dirty="0"/>
          </a:p>
        </p:txBody>
      </p:sp>
      <p:sp>
        <p:nvSpPr>
          <p:cNvPr id="2077" name="Text Box 34"/>
          <p:cNvSpPr txBox="1">
            <a:spLocks noChangeArrowheads="1"/>
          </p:cNvSpPr>
          <p:nvPr/>
        </p:nvSpPr>
        <p:spPr bwMode="auto">
          <a:xfrm>
            <a:off x="6913563" y="2235200"/>
            <a:ext cx="2116137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s-MX" altLang="es-MX" sz="600" b="1"/>
              <a:t>ANTICIPO:</a:t>
            </a:r>
          </a:p>
          <a:p>
            <a:pPr eaLnBrk="1" hangingPunct="1">
              <a:lnSpc>
                <a:spcPct val="150000"/>
              </a:lnSpc>
            </a:pPr>
            <a:r>
              <a:rPr lang="es-MX" altLang="es-MX" sz="600"/>
              <a:t>NO APLICA</a:t>
            </a:r>
            <a:endParaRPr lang="es-MX" altLang="es-MX" sz="600" b="1"/>
          </a:p>
          <a:p>
            <a:pPr eaLnBrk="1" hangingPunct="1"/>
            <a:endParaRPr lang="es-MX" altLang="es-MX" sz="300" b="1"/>
          </a:p>
        </p:txBody>
      </p:sp>
      <p:sp>
        <p:nvSpPr>
          <p:cNvPr id="2078" name="Rectangle 35"/>
          <p:cNvSpPr>
            <a:spLocks noChangeArrowheads="1"/>
          </p:cNvSpPr>
          <p:nvPr/>
        </p:nvSpPr>
        <p:spPr bwMode="auto">
          <a:xfrm>
            <a:off x="96838" y="2741613"/>
            <a:ext cx="8985250" cy="170497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MX" altLang="es-MX"/>
              <a:t> </a:t>
            </a:r>
          </a:p>
        </p:txBody>
      </p:sp>
      <p:sp>
        <p:nvSpPr>
          <p:cNvPr id="2079" name="Rectangle 36"/>
          <p:cNvSpPr>
            <a:spLocks noChangeArrowheads="1"/>
          </p:cNvSpPr>
          <p:nvPr/>
        </p:nvSpPr>
        <p:spPr bwMode="auto">
          <a:xfrm>
            <a:off x="96838" y="4579938"/>
            <a:ext cx="8983662" cy="307975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1104" tIns="35552" rIns="71104" bIns="35552" anchor="ctr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s-MX" altLang="es-MX"/>
          </a:p>
        </p:txBody>
      </p:sp>
      <p:sp>
        <p:nvSpPr>
          <p:cNvPr id="2080" name="Line 40"/>
          <p:cNvSpPr>
            <a:spLocks noChangeShapeType="1"/>
          </p:cNvSpPr>
          <p:nvPr/>
        </p:nvSpPr>
        <p:spPr bwMode="auto">
          <a:xfrm flipV="1">
            <a:off x="96838" y="2978524"/>
            <a:ext cx="898525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104" tIns="35552" rIns="71104" bIns="35552"/>
          <a:lstStyle/>
          <a:p>
            <a:endParaRPr lang="es-MX"/>
          </a:p>
        </p:txBody>
      </p:sp>
      <p:sp>
        <p:nvSpPr>
          <p:cNvPr id="2081" name="Line 51"/>
          <p:cNvSpPr>
            <a:spLocks noChangeShapeType="1"/>
          </p:cNvSpPr>
          <p:nvPr/>
        </p:nvSpPr>
        <p:spPr bwMode="auto">
          <a:xfrm flipH="1">
            <a:off x="6894513" y="2741613"/>
            <a:ext cx="0" cy="170497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104" tIns="35552" rIns="71104" bIns="35552"/>
          <a:lstStyle/>
          <a:p>
            <a:endParaRPr lang="es-MX"/>
          </a:p>
        </p:txBody>
      </p:sp>
      <p:sp>
        <p:nvSpPr>
          <p:cNvPr id="2082" name="Text Box 55"/>
          <p:cNvSpPr txBox="1">
            <a:spLocks noChangeArrowheads="1"/>
          </p:cNvSpPr>
          <p:nvPr/>
        </p:nvSpPr>
        <p:spPr bwMode="auto">
          <a:xfrm>
            <a:off x="165906" y="2743861"/>
            <a:ext cx="6711950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MX" altLang="es-MX" sz="900" b="1" dirty="0"/>
              <a:t>DESCRIPCIÓN DE LOS BIENES</a:t>
            </a:r>
            <a:endParaRPr lang="es-ES" altLang="es-MX" sz="900" b="1" dirty="0"/>
          </a:p>
        </p:txBody>
      </p:sp>
      <p:sp>
        <p:nvSpPr>
          <p:cNvPr id="2083" name="Text Box 57"/>
          <p:cNvSpPr txBox="1">
            <a:spLocks noChangeArrowheads="1"/>
          </p:cNvSpPr>
          <p:nvPr/>
        </p:nvSpPr>
        <p:spPr bwMode="auto">
          <a:xfrm>
            <a:off x="107950" y="4579938"/>
            <a:ext cx="8983663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s-ES" altLang="es-MX" dirty="0"/>
              <a:t>LEÍDO POR LAS PARTES Y ENTERADAS DE SU CONTENIDO Y ALCANCE LEGAL, SE </a:t>
            </a:r>
            <a:r>
              <a:rPr lang="es-ES" altLang="es-MX" dirty="0" smtClean="0"/>
              <a:t>FIRMA </a:t>
            </a:r>
            <a:r>
              <a:rPr lang="es-ES" altLang="es-MX" dirty="0"/>
              <a:t>EL PRESENTE </a:t>
            </a:r>
            <a:r>
              <a:rPr lang="es-ES" altLang="es-MX" dirty="0" smtClean="0"/>
              <a:t>PEDIDO Y </a:t>
            </a:r>
            <a:r>
              <a:rPr lang="es-ES" altLang="es-MX" dirty="0"/>
              <a:t>SU ANEXO ÚNICO, EL CUAL FORMA PARTE INTEGRANTE DEL MISMO, </a:t>
            </a:r>
            <a:r>
              <a:rPr lang="es-ES" altLang="es-MX" dirty="0" smtClean="0"/>
              <a:t>POR QUINTUPLICADO </a:t>
            </a:r>
            <a:r>
              <a:rPr lang="es-ES" altLang="es-MX" dirty="0"/>
              <a:t>POR LOS QUE EN ÉL INTERVINIERON, COMO CONSTANCIA DE SU ACEPTACIÓN.</a:t>
            </a:r>
          </a:p>
        </p:txBody>
      </p:sp>
      <p:sp>
        <p:nvSpPr>
          <p:cNvPr id="2084" name="Line 58"/>
          <p:cNvSpPr>
            <a:spLocks noChangeShapeType="1"/>
          </p:cNvSpPr>
          <p:nvPr/>
        </p:nvSpPr>
        <p:spPr bwMode="auto">
          <a:xfrm>
            <a:off x="1595438" y="885825"/>
            <a:ext cx="0" cy="3937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104" tIns="35552" rIns="71104" bIns="35552"/>
          <a:lstStyle/>
          <a:p>
            <a:endParaRPr lang="es-MX"/>
          </a:p>
        </p:txBody>
      </p:sp>
      <p:sp>
        <p:nvSpPr>
          <p:cNvPr id="2085" name="Text Box 72"/>
          <p:cNvSpPr txBox="1">
            <a:spLocks noChangeArrowheads="1"/>
          </p:cNvSpPr>
          <p:nvPr/>
        </p:nvSpPr>
        <p:spPr bwMode="auto">
          <a:xfrm>
            <a:off x="122238" y="652463"/>
            <a:ext cx="9112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s-MX" altLang="es-MX" sz="500"/>
          </a:p>
        </p:txBody>
      </p:sp>
      <p:sp>
        <p:nvSpPr>
          <p:cNvPr id="2086" name="Text Box 73"/>
          <p:cNvSpPr txBox="1">
            <a:spLocks noChangeArrowheads="1"/>
          </p:cNvSpPr>
          <p:nvPr/>
        </p:nvSpPr>
        <p:spPr bwMode="auto">
          <a:xfrm>
            <a:off x="1027113" y="73025"/>
            <a:ext cx="13081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/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altLang="es-MX" sz="500" dirty="0"/>
              <a:t>HOSPITAL REGIONAL DE ALTA ESPECIALIDAD DE IXTAPALUCA</a:t>
            </a:r>
          </a:p>
          <a:p>
            <a:pPr eaLnBrk="1" hangingPunct="1"/>
            <a:endParaRPr lang="es-ES" altLang="es-MX" sz="200" dirty="0"/>
          </a:p>
          <a:p>
            <a:pPr eaLnBrk="1" hangingPunct="1"/>
            <a:r>
              <a:rPr lang="es-ES" altLang="es-MX" sz="500" dirty="0"/>
              <a:t>DIRECCIÓN DE ADMINISTRACIÓN Y FINANZAS</a:t>
            </a:r>
          </a:p>
          <a:p>
            <a:pPr eaLnBrk="1" hangingPunct="1"/>
            <a:endParaRPr lang="es-ES" altLang="es-MX" sz="200" dirty="0"/>
          </a:p>
          <a:p>
            <a:pPr eaLnBrk="1" hangingPunct="1"/>
            <a:r>
              <a:rPr lang="es-ES" altLang="es-MX" sz="500" dirty="0"/>
              <a:t>SUBDIRECCIÓN DE RECURSOS MATERIALES </a:t>
            </a:r>
          </a:p>
        </p:txBody>
      </p:sp>
      <p:sp>
        <p:nvSpPr>
          <p:cNvPr id="2087" name="Text Box 75"/>
          <p:cNvSpPr txBox="1">
            <a:spLocks noChangeArrowheads="1"/>
          </p:cNvSpPr>
          <p:nvPr/>
        </p:nvSpPr>
        <p:spPr bwMode="auto">
          <a:xfrm>
            <a:off x="58738" y="2998788"/>
            <a:ext cx="6791325" cy="107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90000"/>
              </a:lnSpc>
              <a:spcAft>
                <a:spcPts val="300"/>
              </a:spcAft>
            </a:pPr>
            <a:endParaRPr lang="es-ES" altLang="es-MX" sz="500" dirty="0">
              <a:latin typeface="Arial Narrow" pitchFamily="34" charset="0"/>
            </a:endParaRPr>
          </a:p>
          <a:p>
            <a:pPr algn="just">
              <a:lnSpc>
                <a:spcPct val="90000"/>
              </a:lnSpc>
              <a:spcAft>
                <a:spcPts val="300"/>
              </a:spcAft>
            </a:pPr>
            <a:r>
              <a:rPr lang="es-MX" altLang="es-MX" sz="800" dirty="0" smtClean="0">
                <a:latin typeface="Arial Narrow" pitchFamily="34" charset="0"/>
              </a:rPr>
              <a:t>OBJETO DEL PEDIDO, </a:t>
            </a:r>
            <a:r>
              <a:rPr lang="es-ES" altLang="es-MX" sz="800" dirty="0">
                <a:latin typeface="Arial Narrow" pitchFamily="34" charset="0"/>
              </a:rPr>
              <a:t>CON LAS CARACTERÍSTICAS, ESPECIFICACIONES Y PRECIOS UNITARIOS, QUE SE ENCUENTRAN DESCRITOS EN EL ANEXO ÚNICO DEL PRESENTE PEDIDO, EL CUAL FORMA PARTE INTEGRANTE DEL MISMO. </a:t>
            </a:r>
            <a:endParaRPr lang="es-MX" altLang="es-MX" sz="800" dirty="0">
              <a:latin typeface="Arial Narrow" pitchFamily="34" charset="0"/>
            </a:endParaRPr>
          </a:p>
          <a:p>
            <a:pPr algn="just">
              <a:spcAft>
                <a:spcPts val="300"/>
              </a:spcAft>
            </a:pPr>
            <a:r>
              <a:rPr lang="es-MX" altLang="es-MX" sz="800" dirty="0" smtClean="0">
                <a:latin typeface="Arial Narrow" pitchFamily="34" charset="0"/>
              </a:rPr>
              <a:t>EL NOMBRE DEL AMINISTRADOR DEL CONTRATO, CARGO DEL ADMINISTRADOR DEL CONTRATO,  SERÁ QUIÉN VIGILARA </a:t>
            </a:r>
            <a:r>
              <a:rPr lang="es-MX" altLang="es-MX" sz="800" dirty="0">
                <a:latin typeface="Arial Narrow" pitchFamily="34" charset="0"/>
              </a:rPr>
              <a:t>LA ADMINISTRACIÓN Y VERIFICACIÓN DEL PRESENTE </a:t>
            </a:r>
            <a:r>
              <a:rPr lang="es-MX" altLang="es-MX" sz="800" dirty="0" smtClean="0">
                <a:latin typeface="Arial Narrow" pitchFamily="34" charset="0"/>
              </a:rPr>
              <a:t>PEDIDO. </a:t>
            </a:r>
            <a:r>
              <a:rPr lang="es-MX" altLang="es-MX" sz="800" dirty="0">
                <a:latin typeface="Arial Narrow" pitchFamily="34" charset="0"/>
              </a:rPr>
              <a:t>LO ANTERIOR, SIN PERJUICIO DE QUE DURANTE LA VIGENCIA DE ESTE INSTRUMENTO, SE REALICEN NUEVAS DESIGNACIONES PARA TALES EFECTOS, LAS CUALES SERÁN DEBIDA Y OPORTUNAMENTE NOTIFICADAS AL PROVEEDOR.</a:t>
            </a:r>
          </a:p>
          <a:p>
            <a:pPr algn="just">
              <a:spcAft>
                <a:spcPts val="300"/>
              </a:spcAft>
            </a:pPr>
            <a:endParaRPr lang="es-MX" altLang="es-MX" sz="400" dirty="0">
              <a:latin typeface="Arial Narrow" pitchFamily="34" charset="0"/>
            </a:endParaRPr>
          </a:p>
          <a:p>
            <a:pPr algn="just">
              <a:spcAft>
                <a:spcPts val="200"/>
              </a:spcAft>
            </a:pPr>
            <a:r>
              <a:rPr lang="es-MX" altLang="es-MX" sz="800" b="1" dirty="0">
                <a:latin typeface="Arial Narrow" pitchFamily="34" charset="0"/>
              </a:rPr>
              <a:t>MONTO </a:t>
            </a:r>
            <a:r>
              <a:rPr lang="es-MX" altLang="es-MX" sz="800" b="1" dirty="0" smtClean="0">
                <a:latin typeface="Arial Narrow" pitchFamily="34" charset="0"/>
              </a:rPr>
              <a:t>TOTAL </a:t>
            </a:r>
            <a:r>
              <a:rPr lang="es-MX" altLang="es-MX" sz="800" dirty="0">
                <a:latin typeface="Arial Narrow" pitchFamily="34" charset="0"/>
              </a:rPr>
              <a:t>DEL PEDIDO INCLUYENDO I.V.A</a:t>
            </a:r>
            <a:r>
              <a:rPr lang="es-MX" altLang="es-MX" sz="800" dirty="0" smtClean="0">
                <a:latin typeface="Arial Narrow" pitchFamily="34" charset="0"/>
              </a:rPr>
              <a:t>.,  </a:t>
            </a:r>
            <a:r>
              <a:rPr lang="es-MX" altLang="es-MX" sz="800" b="1" dirty="0" smtClean="0">
                <a:latin typeface="Arial Narrow" pitchFamily="34" charset="0"/>
              </a:rPr>
              <a:t>(CANTIDAD CON LETRA 00/100 </a:t>
            </a:r>
            <a:r>
              <a:rPr lang="es-MX" altLang="es-MX" sz="800" b="1" dirty="0">
                <a:latin typeface="Arial Narrow" pitchFamily="34" charset="0"/>
              </a:rPr>
              <a:t>M.N</a:t>
            </a:r>
            <a:r>
              <a:rPr lang="es-MX" altLang="es-MX" sz="800" b="1" dirty="0" smtClean="0">
                <a:latin typeface="Arial Narrow" pitchFamily="34" charset="0"/>
              </a:rPr>
              <a:t>.)</a:t>
            </a:r>
            <a:endParaRPr lang="es-MX" altLang="es-MX" sz="800" b="1" dirty="0">
              <a:latin typeface="Arial Narrow" pitchFamily="34" charset="0"/>
            </a:endParaRPr>
          </a:p>
        </p:txBody>
      </p:sp>
      <p:sp>
        <p:nvSpPr>
          <p:cNvPr id="2088" name="Text Box 831"/>
          <p:cNvSpPr txBox="1">
            <a:spLocks noChangeArrowheads="1"/>
          </p:cNvSpPr>
          <p:nvPr/>
        </p:nvSpPr>
        <p:spPr bwMode="auto">
          <a:xfrm>
            <a:off x="1603375" y="895350"/>
            <a:ext cx="668338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MX" altLang="es-MX" sz="600" b="1" dirty="0"/>
              <a:t>HOJA:</a:t>
            </a:r>
          </a:p>
          <a:p>
            <a:pPr eaLnBrk="1" hangingPunct="1"/>
            <a:endParaRPr lang="es-MX" altLang="es-MX" sz="300" dirty="0"/>
          </a:p>
          <a:p>
            <a:pPr algn="ctr" eaLnBrk="1" hangingPunct="1"/>
            <a:r>
              <a:rPr lang="es-MX" altLang="es-MX" sz="600" dirty="0"/>
              <a:t>1 DE </a:t>
            </a:r>
            <a:r>
              <a:rPr lang="es-MX" altLang="es-MX" sz="600" dirty="0" smtClean="0"/>
              <a:t>2</a:t>
            </a:r>
            <a:endParaRPr lang="es-MX" altLang="es-MX" sz="600" dirty="0"/>
          </a:p>
          <a:p>
            <a:pPr algn="ctr" eaLnBrk="1" hangingPunct="1"/>
            <a:endParaRPr lang="es-ES" altLang="es-MX" sz="600" dirty="0"/>
          </a:p>
        </p:txBody>
      </p:sp>
      <p:sp>
        <p:nvSpPr>
          <p:cNvPr id="2089" name="Text Box 844"/>
          <p:cNvSpPr txBox="1">
            <a:spLocks noChangeArrowheads="1"/>
          </p:cNvSpPr>
          <p:nvPr/>
        </p:nvSpPr>
        <p:spPr bwMode="auto">
          <a:xfrm>
            <a:off x="1004887" y="695325"/>
            <a:ext cx="1330325" cy="16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MX" altLang="es-MX" sz="600" b="1" dirty="0" smtClean="0"/>
              <a:t>PEDIDO </a:t>
            </a:r>
            <a:endParaRPr lang="es-ES" altLang="es-MX" sz="600" b="1" dirty="0"/>
          </a:p>
        </p:txBody>
      </p:sp>
      <p:sp>
        <p:nvSpPr>
          <p:cNvPr id="2090" name="Line 845"/>
          <p:cNvSpPr>
            <a:spLocks noChangeShapeType="1"/>
          </p:cNvSpPr>
          <p:nvPr/>
        </p:nvSpPr>
        <p:spPr bwMode="auto">
          <a:xfrm>
            <a:off x="6913563" y="528638"/>
            <a:ext cx="2168525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104" tIns="35552" rIns="71104" bIns="35552"/>
          <a:lstStyle/>
          <a:p>
            <a:endParaRPr lang="es-MX"/>
          </a:p>
        </p:txBody>
      </p:sp>
      <p:sp>
        <p:nvSpPr>
          <p:cNvPr id="2091" name="Text Box 889"/>
          <p:cNvSpPr txBox="1">
            <a:spLocks noChangeArrowheads="1"/>
          </p:cNvSpPr>
          <p:nvPr/>
        </p:nvSpPr>
        <p:spPr bwMode="auto">
          <a:xfrm>
            <a:off x="96838" y="1793875"/>
            <a:ext cx="1300162" cy="394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 defTabSz="1122363"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122363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122363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122363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122363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122363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122363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122363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122363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s-MX" altLang="es-MX" sz="600" b="1" dirty="0"/>
              <a:t>SUFICIENCIA PRESUPUESTARIA:</a:t>
            </a:r>
          </a:p>
          <a:p>
            <a:pPr algn="just" eaLnBrk="1" hangingPunct="1">
              <a:spcBef>
                <a:spcPct val="50000"/>
              </a:spcBef>
            </a:pPr>
            <a:r>
              <a:rPr lang="es-MX" altLang="es-MX" sz="600" b="1" dirty="0" smtClean="0">
                <a:solidFill>
                  <a:srgbClr val="FF0000"/>
                </a:solidFill>
              </a:rPr>
              <a:t>NUMERO INTERNO</a:t>
            </a:r>
            <a:endParaRPr lang="es-MX" altLang="es-MX" sz="600" b="1" dirty="0">
              <a:solidFill>
                <a:srgbClr val="FF0000"/>
              </a:solidFill>
            </a:endParaRPr>
          </a:p>
        </p:txBody>
      </p:sp>
      <p:pic>
        <p:nvPicPr>
          <p:cNvPr id="2118" name="Picture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115888"/>
            <a:ext cx="979488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" name="Text Box 55"/>
          <p:cNvSpPr txBox="1">
            <a:spLocks noChangeArrowheads="1"/>
          </p:cNvSpPr>
          <p:nvPr/>
        </p:nvSpPr>
        <p:spPr bwMode="auto">
          <a:xfrm>
            <a:off x="6913563" y="2768226"/>
            <a:ext cx="2155825" cy="210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MX" altLang="es-MX" sz="900" b="1" dirty="0" smtClean="0"/>
              <a:t>MONTO</a:t>
            </a:r>
            <a:endParaRPr lang="es-ES" altLang="es-MX" sz="900" b="1" dirty="0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993977"/>
              </p:ext>
            </p:extLst>
          </p:nvPr>
        </p:nvGraphicFramePr>
        <p:xfrm>
          <a:off x="6894513" y="2988657"/>
          <a:ext cx="2187576" cy="1457931"/>
        </p:xfrm>
        <a:graphic>
          <a:graphicData uri="http://schemas.openxmlformats.org/drawingml/2006/table">
            <a:tbl>
              <a:tblPr firstRow="1" firstCol="1" bandRow="1"/>
              <a:tblGrid>
                <a:gridCol w="773831"/>
                <a:gridCol w="720080"/>
                <a:gridCol w="693665"/>
              </a:tblGrid>
              <a:tr h="3451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MX" sz="7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CONCEPTO</a:t>
                      </a:r>
                      <a:endParaRPr lang="es-MX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7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MONTO TOTAL MÍNIMO</a:t>
                      </a:r>
                      <a:endParaRPr lang="es-MX" sz="7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MX" sz="7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MONTO </a:t>
                      </a:r>
                      <a:r>
                        <a:rPr lang="es-MX" sz="7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TOTAL MÁXIMO</a:t>
                      </a:r>
                      <a:endParaRPr lang="es-MX" sz="7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62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MX" sz="7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 </a:t>
                      </a:r>
                      <a:r>
                        <a:rPr lang="es-MX" sz="7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SIN I.V.A.</a:t>
                      </a:r>
                      <a:endParaRPr lang="es-MX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s-MX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MX" sz="7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I.V.A</a:t>
                      </a:r>
                      <a:r>
                        <a:rPr lang="es-MX" sz="7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es-MX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s-MX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3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s-MX" sz="7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s-MX" sz="7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 </a:t>
                      </a:r>
                      <a:r>
                        <a:rPr lang="es-MX" sz="7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CON I.V.A.</a:t>
                      </a:r>
                      <a:endParaRPr lang="es-MX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s-MX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sp>
        <p:nvSpPr>
          <p:cNvPr id="65" name="Text Box 24"/>
          <p:cNvSpPr txBox="1">
            <a:spLocks noChangeArrowheads="1"/>
          </p:cNvSpPr>
          <p:nvPr/>
        </p:nvSpPr>
        <p:spPr bwMode="auto">
          <a:xfrm>
            <a:off x="127997" y="2235200"/>
            <a:ext cx="2117725" cy="348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104" tIns="35552" rIns="71104" bIns="35552">
            <a:spAutoFit/>
          </a:bodyPr>
          <a:lstStyle>
            <a:lvl1pPr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r>
              <a:rPr lang="es-MX" altLang="es-MX" sz="600" b="1" dirty="0" smtClean="0"/>
              <a:t>PARTIDA PRESUPUESTARIA: </a:t>
            </a:r>
            <a:endParaRPr lang="es-MX" altLang="es-MX" sz="600" dirty="0"/>
          </a:p>
          <a:p>
            <a:pPr algn="just" eaLnBrk="1" hangingPunct="1">
              <a:lnSpc>
                <a:spcPct val="90000"/>
              </a:lnSpc>
            </a:pPr>
            <a:endParaRPr lang="es-MX" altLang="es-MX" sz="100" dirty="0" smtClean="0"/>
          </a:p>
          <a:p>
            <a:pPr algn="just" eaLnBrk="1" hangingPunct="1">
              <a:lnSpc>
                <a:spcPct val="90000"/>
              </a:lnSpc>
            </a:pPr>
            <a:endParaRPr lang="es-MX" altLang="es-MX" sz="200" b="1" dirty="0" smtClean="0"/>
          </a:p>
          <a:p>
            <a:pPr algn="just" eaLnBrk="1" hangingPunct="1">
              <a:lnSpc>
                <a:spcPct val="90000"/>
              </a:lnSpc>
            </a:pPr>
            <a:r>
              <a:rPr lang="es-MX" altLang="es-MX" sz="550" b="1" dirty="0" smtClean="0"/>
              <a:t>***********  </a:t>
            </a:r>
            <a:r>
              <a:rPr lang="es-MX" altLang="es-MX" sz="550" dirty="0" smtClean="0"/>
              <a:t>“DESCRIPCIÓN DE LA PARTIDA PRESUPUESTAL”</a:t>
            </a:r>
            <a:endParaRPr lang="es-MX" altLang="es-MX" sz="550" dirty="0"/>
          </a:p>
        </p:txBody>
      </p:sp>
      <p:sp>
        <p:nvSpPr>
          <p:cNvPr id="97" name="Text Box 8"/>
          <p:cNvSpPr txBox="1">
            <a:spLocks noChangeArrowheads="1"/>
          </p:cNvSpPr>
          <p:nvPr/>
        </p:nvSpPr>
        <p:spPr bwMode="auto">
          <a:xfrm>
            <a:off x="6877856" y="475762"/>
            <a:ext cx="2271343" cy="183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104" tIns="35552" rIns="71104" bIns="35552">
            <a:spAutoFit/>
          </a:bodyPr>
          <a:lstStyle>
            <a:lvl1pPr eaLnBrk="0" hangingPunct="0">
              <a:defRPr sz="7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s-MX" sz="550" b="1" dirty="0" smtClean="0"/>
              <a:t>MODALIDAD DE LA ADJUDICACIÓN</a:t>
            </a:r>
            <a:r>
              <a:rPr lang="es-MX" sz="550" b="1" dirty="0" smtClean="0"/>
              <a:t>:</a:t>
            </a:r>
          </a:p>
        </p:txBody>
      </p:sp>
      <p:graphicFrame>
        <p:nvGraphicFramePr>
          <p:cNvPr id="62" name="6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987764"/>
              </p:ext>
            </p:extLst>
          </p:nvPr>
        </p:nvGraphicFramePr>
        <p:xfrm>
          <a:off x="105674" y="5013176"/>
          <a:ext cx="8972547" cy="17281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6888"/>
                <a:gridCol w="288032"/>
                <a:gridCol w="2016224"/>
                <a:gridCol w="288032"/>
                <a:gridCol w="2016224"/>
                <a:gridCol w="288032"/>
                <a:gridCol w="2049115"/>
              </a:tblGrid>
              <a:tr h="1728192">
                <a:tc>
                  <a:txBody>
                    <a:bodyPr/>
                    <a:lstStyle/>
                    <a:p>
                      <a:endParaRPr lang="es-MX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MX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MX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MX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MX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4" name="52 CuadroTexto"/>
          <p:cNvSpPr txBox="1">
            <a:spLocks noChangeArrowheads="1"/>
          </p:cNvSpPr>
          <p:nvPr/>
        </p:nvSpPr>
        <p:spPr bwMode="auto">
          <a:xfrm>
            <a:off x="347932" y="5063038"/>
            <a:ext cx="146843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POR EL PROVEEDOR</a:t>
            </a:r>
            <a:endParaRPr kumimoji="0" lang="es-MX" alt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54 CuadroTexto"/>
          <p:cNvSpPr txBox="1">
            <a:spLocks noChangeArrowheads="1"/>
          </p:cNvSpPr>
          <p:nvPr/>
        </p:nvSpPr>
        <p:spPr bwMode="auto">
          <a:xfrm>
            <a:off x="2501408" y="5010592"/>
            <a:ext cx="18812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s-MX" altLang="es-MX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POR EL AREA REQUIRENTE,</a:t>
            </a:r>
            <a:r>
              <a:rPr kumimoji="0" lang="es-MX" altLang="es-MX" sz="7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s-MX" altLang="es-MX" sz="700" b="1" dirty="0">
                <a:solidFill>
                  <a:srgbClr val="000000"/>
                </a:solidFill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ÁREA TÉCNICA Y ADMINISTRADOR DEL PEDIDO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56 CuadroTexto"/>
          <p:cNvSpPr txBox="1">
            <a:spLocks noChangeArrowheads="1"/>
          </p:cNvSpPr>
          <p:nvPr/>
        </p:nvSpPr>
        <p:spPr bwMode="auto">
          <a:xfrm>
            <a:off x="4883363" y="5010592"/>
            <a:ext cx="162401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POR EL ÁREA QUE REALIZA EL PROCEDIMIENTO Y ADMINISTRADOR DEL PEDIDO</a:t>
            </a:r>
            <a:endParaRPr kumimoji="0" lang="es-MX" alt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57 CuadroTexto"/>
          <p:cNvSpPr txBox="1">
            <a:spLocks noChangeArrowheads="1"/>
          </p:cNvSpPr>
          <p:nvPr/>
        </p:nvSpPr>
        <p:spPr bwMode="auto">
          <a:xfrm>
            <a:off x="4820720" y="6453336"/>
            <a:ext cx="17907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MX" altLang="es-MX" sz="700" dirty="0">
                <a:solidFill>
                  <a:srgbClr val="000000"/>
                </a:solidFill>
                <a:latin typeface="Arial Narrow" panose="020B0606020202030204" pitchFamily="34" charset="0"/>
                <a:ea typeface="Calibri" pitchFamily="34" charset="0"/>
                <a:cs typeface="Arial" pitchFamily="34" charset="0"/>
              </a:rPr>
              <a:t>NOMBRE</a:t>
            </a:r>
            <a:endParaRPr lang="es-MX" altLang="es-MX" sz="700" dirty="0">
              <a:latin typeface="Arial Narrow" panose="020B0606020202030204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sz="700" b="1" dirty="0">
                <a:solidFill>
                  <a:srgbClr val="000000"/>
                </a:solidFill>
                <a:latin typeface="Arial Narrow" pitchFamily="34" charset="0"/>
                <a:ea typeface="Calibri" pitchFamily="34" charset="0"/>
                <a:cs typeface="Arial" pitchFamily="34" charset="0"/>
              </a:rPr>
              <a:t>CARGO DEL SERVIDOR PÚBLICO</a:t>
            </a:r>
            <a:endParaRPr lang="es-MX" altLang="es-MX" sz="700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73" name="58 CuadroTexto"/>
          <p:cNvSpPr txBox="1">
            <a:spLocks noChangeArrowheads="1"/>
          </p:cNvSpPr>
          <p:nvPr/>
        </p:nvSpPr>
        <p:spPr bwMode="auto">
          <a:xfrm>
            <a:off x="7280275" y="4994716"/>
            <a:ext cx="15684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POR EL ÁREA QUE AUTORIZA EL PROCEDIMIENTO</a:t>
            </a:r>
            <a:endParaRPr kumimoji="0" lang="es-MX" alt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59 CuadroTexto"/>
          <p:cNvSpPr txBox="1">
            <a:spLocks noChangeArrowheads="1"/>
          </p:cNvSpPr>
          <p:nvPr/>
        </p:nvSpPr>
        <p:spPr bwMode="auto">
          <a:xfrm>
            <a:off x="7089775" y="6438477"/>
            <a:ext cx="20542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MX" altLang="es-MX" sz="700" dirty="0">
                <a:solidFill>
                  <a:srgbClr val="000000"/>
                </a:solidFill>
                <a:latin typeface="Arial Narrow" panose="020B0606020202030204" pitchFamily="34" charset="0"/>
                <a:ea typeface="Calibri" pitchFamily="34" charset="0"/>
                <a:cs typeface="Arial" pitchFamily="34" charset="0"/>
              </a:rPr>
              <a:t>NOMBRE</a:t>
            </a:r>
            <a:endParaRPr lang="es-MX" altLang="es-MX" sz="700" dirty="0">
              <a:latin typeface="Arial Narrow" panose="020B0606020202030204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sz="700" b="1" dirty="0">
                <a:solidFill>
                  <a:srgbClr val="000000"/>
                </a:solidFill>
                <a:latin typeface="Arial Narrow" pitchFamily="34" charset="0"/>
                <a:ea typeface="Calibri" pitchFamily="34" charset="0"/>
                <a:cs typeface="Arial" pitchFamily="34" charset="0"/>
              </a:rPr>
              <a:t>CARGO DEL SERVIDOR PÚBLICO</a:t>
            </a:r>
            <a:endParaRPr lang="es-MX" altLang="es-MX" sz="700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76" name="66 CuadroTexto"/>
          <p:cNvSpPr txBox="1">
            <a:spLocks noChangeArrowheads="1"/>
          </p:cNvSpPr>
          <p:nvPr/>
        </p:nvSpPr>
        <p:spPr bwMode="auto">
          <a:xfrm>
            <a:off x="2436370" y="6434049"/>
            <a:ext cx="191958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NOMBRE</a:t>
            </a:r>
            <a:endParaRPr kumimoji="0" lang="es-MX" altLang="es-MX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CARGO DEL SERVIDOR PÚBLICO</a:t>
            </a:r>
            <a:endParaRPr kumimoji="0" lang="es-MX" altLang="es-MX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53 CuadroTexto"/>
          <p:cNvSpPr txBox="1">
            <a:spLocks noChangeArrowheads="1"/>
          </p:cNvSpPr>
          <p:nvPr/>
        </p:nvSpPr>
        <p:spPr bwMode="auto">
          <a:xfrm>
            <a:off x="96838" y="6352755"/>
            <a:ext cx="20113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s-MX" altLang="es-MX" sz="700" dirty="0" smtClean="0">
                <a:solidFill>
                  <a:srgbClr val="000000"/>
                </a:solidFill>
                <a:latin typeface="Arial Narrow" pitchFamily="34" charset="0"/>
                <a:ea typeface="Calibri" pitchFamily="34" charset="0"/>
                <a:cs typeface="Arial" pitchFamily="34" charset="0"/>
              </a:rPr>
              <a:t>REPRESENTANTE LEGAL</a:t>
            </a:r>
            <a:endParaRPr lang="es-MX" altLang="es-MX" sz="700" dirty="0" smtClean="0">
              <a:solidFill>
                <a:srgbClr val="000000"/>
              </a:solidFill>
              <a:latin typeface="Arial Narrow" pitchFamily="34" charset="0"/>
              <a:ea typeface="Calibri" pitchFamily="34" charset="0"/>
              <a:cs typeface="Arial" pitchFamily="34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s-MX" altLang="es-MX" sz="700" dirty="0" smtClean="0">
                <a:solidFill>
                  <a:srgbClr val="000000"/>
                </a:solidFill>
                <a:latin typeface="Arial Narrow" pitchFamily="34" charset="0"/>
                <a:ea typeface="Calibri" pitchFamily="34" charset="0"/>
                <a:cs typeface="Arial" pitchFamily="34" charset="0"/>
              </a:rPr>
              <a:t>NOMBRE DE LA EMPRESA</a:t>
            </a:r>
            <a:endParaRPr lang="es-MX" altLang="es-MX" sz="700" dirty="0" smtClean="0">
              <a:solidFill>
                <a:srgbClr val="000000"/>
              </a:solidFill>
              <a:latin typeface="Arial Narrow" pitchFamily="34" charset="0"/>
              <a:ea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27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2641</TotalTime>
  <Words>449</Words>
  <Application>Microsoft Office PowerPoint</Application>
  <PresentationFormat>Carta (216 x 279 mm)</PresentationFormat>
  <Paragraphs>74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HRAEI</dc:creator>
  <cp:lastModifiedBy>HRAEI</cp:lastModifiedBy>
  <cp:revision>91</cp:revision>
  <cp:lastPrinted>2015-01-13T20:32:44Z</cp:lastPrinted>
  <dcterms:created xsi:type="dcterms:W3CDTF">2014-04-01T19:35:22Z</dcterms:created>
  <dcterms:modified xsi:type="dcterms:W3CDTF">2015-05-12T22:33:29Z</dcterms:modified>
</cp:coreProperties>
</file>