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5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</p:sldIdLst>
  <p:sldSz cx="9144000" cy="6858000" type="letter"/>
  <p:notesSz cx="7099300" cy="10234613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0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10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1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2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257" algn="l" defTabSz="91410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308" algn="l" defTabSz="91410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360" algn="l" defTabSz="91410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411" algn="l" defTabSz="91410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9EDF4"/>
    <a:srgbClr val="66CCFF"/>
    <a:srgbClr val="66FFFF"/>
    <a:srgbClr val="00FF99"/>
    <a:srgbClr val="FF6600"/>
    <a:srgbClr val="FFCC00"/>
    <a:srgbClr val="00FF00"/>
    <a:srgbClr val="00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3824" autoAdjust="0"/>
  </p:normalViewPr>
  <p:slideViewPr>
    <p:cSldViewPr>
      <p:cViewPr>
        <p:scale>
          <a:sx n="117" d="100"/>
          <a:sy n="117" d="100"/>
        </p:scale>
        <p:origin x="-6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46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363" cy="511731"/>
          </a:xfrm>
          <a:prstGeom prst="rect">
            <a:avLst/>
          </a:prstGeom>
        </p:spPr>
        <p:txBody>
          <a:bodyPr vert="horz" lIns="99062" tIns="49531" rIns="99062" bIns="49531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295" y="2"/>
            <a:ext cx="3076363" cy="511731"/>
          </a:xfrm>
          <a:prstGeom prst="rect">
            <a:avLst/>
          </a:prstGeom>
        </p:spPr>
        <p:txBody>
          <a:bodyPr vert="horz" lIns="99062" tIns="49531" rIns="99062" bIns="49531" rtlCol="0"/>
          <a:lstStyle>
            <a:lvl1pPr algn="r">
              <a:defRPr sz="1300"/>
            </a:lvl1pPr>
          </a:lstStyle>
          <a:p>
            <a:fld id="{C58FC0ED-7264-47FF-98F6-51F4D4BB1F54}" type="datetimeFigureOut">
              <a:rPr lang="es-MX" smtClean="0"/>
              <a:pPr/>
              <a:t>21/09/2017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62" tIns="49531" rIns="99062" bIns="49531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62" tIns="49531" rIns="99062" bIns="49531" rtlCol="0" anchor="b"/>
          <a:lstStyle>
            <a:lvl1pPr algn="r">
              <a:defRPr sz="1300"/>
            </a:lvl1pPr>
          </a:lstStyle>
          <a:p>
            <a:fld id="{E68118E7-4252-4822-B213-6814B67D142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157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363" cy="511731"/>
          </a:xfrm>
          <a:prstGeom prst="rect">
            <a:avLst/>
          </a:prstGeom>
        </p:spPr>
        <p:txBody>
          <a:bodyPr vert="horz" lIns="99062" tIns="49531" rIns="99062" bIns="495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5" y="2"/>
            <a:ext cx="3076363" cy="511731"/>
          </a:xfrm>
          <a:prstGeom prst="rect">
            <a:avLst/>
          </a:prstGeom>
        </p:spPr>
        <p:txBody>
          <a:bodyPr vert="horz" lIns="99062" tIns="49531" rIns="99062" bIns="495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559F1B0-40DB-4BE7-BE76-0501049AB191}" type="datetimeFigureOut">
              <a:rPr lang="es-MX"/>
              <a:pPr>
                <a:defRPr/>
              </a:pPr>
              <a:t>21/09/2017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2" tIns="49531" rIns="99062" bIns="49531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62" tIns="49531" rIns="99062" bIns="49531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62" tIns="49531" rIns="99062" bIns="495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62" tIns="49531" rIns="99062" bIns="495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E45275D-9260-4E55-BBC9-A01E02B76F3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3117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14" kern="1200">
        <a:solidFill>
          <a:schemeClr val="tx1"/>
        </a:solidFill>
        <a:latin typeface="+mn-lt"/>
        <a:ea typeface="+mn-ea"/>
        <a:cs typeface="+mn-cs"/>
      </a:defRPr>
    </a:lvl1pPr>
    <a:lvl2pPr marL="457051" algn="l" rtl="0" eaLnBrk="0" fontAlgn="base" hangingPunct="0">
      <a:spcBef>
        <a:spcPct val="30000"/>
      </a:spcBef>
      <a:spcAft>
        <a:spcPct val="0"/>
      </a:spcAft>
      <a:defRPr sz="1214" kern="1200">
        <a:solidFill>
          <a:schemeClr val="tx1"/>
        </a:solidFill>
        <a:latin typeface="+mn-lt"/>
        <a:ea typeface="+mn-ea"/>
        <a:cs typeface="+mn-cs"/>
      </a:defRPr>
    </a:lvl2pPr>
    <a:lvl3pPr marL="914103" algn="l" rtl="0" eaLnBrk="0" fontAlgn="base" hangingPunct="0">
      <a:spcBef>
        <a:spcPct val="30000"/>
      </a:spcBef>
      <a:spcAft>
        <a:spcPct val="0"/>
      </a:spcAft>
      <a:defRPr sz="1214" kern="1200">
        <a:solidFill>
          <a:schemeClr val="tx1"/>
        </a:solidFill>
        <a:latin typeface="+mn-lt"/>
        <a:ea typeface="+mn-ea"/>
        <a:cs typeface="+mn-cs"/>
      </a:defRPr>
    </a:lvl3pPr>
    <a:lvl4pPr marL="1371154" algn="l" rtl="0" eaLnBrk="0" fontAlgn="base" hangingPunct="0">
      <a:spcBef>
        <a:spcPct val="30000"/>
      </a:spcBef>
      <a:spcAft>
        <a:spcPct val="0"/>
      </a:spcAft>
      <a:defRPr sz="1214" kern="1200">
        <a:solidFill>
          <a:schemeClr val="tx1"/>
        </a:solidFill>
        <a:latin typeface="+mn-lt"/>
        <a:ea typeface="+mn-ea"/>
        <a:cs typeface="+mn-cs"/>
      </a:defRPr>
    </a:lvl4pPr>
    <a:lvl5pPr marL="1828206" algn="l" rtl="0" eaLnBrk="0" fontAlgn="base" hangingPunct="0">
      <a:spcBef>
        <a:spcPct val="30000"/>
      </a:spcBef>
      <a:spcAft>
        <a:spcPct val="0"/>
      </a:spcAft>
      <a:defRPr sz="1214" kern="1200">
        <a:solidFill>
          <a:schemeClr val="tx1"/>
        </a:solidFill>
        <a:latin typeface="+mn-lt"/>
        <a:ea typeface="+mn-ea"/>
        <a:cs typeface="+mn-cs"/>
      </a:defRPr>
    </a:lvl5pPr>
    <a:lvl6pPr marL="2285257" algn="l" defTabSz="914103" rtl="0" eaLnBrk="1" latinLnBrk="0" hangingPunct="1">
      <a:defRPr sz="1214" kern="1200">
        <a:solidFill>
          <a:schemeClr val="tx1"/>
        </a:solidFill>
        <a:latin typeface="+mn-lt"/>
        <a:ea typeface="+mn-ea"/>
        <a:cs typeface="+mn-cs"/>
      </a:defRPr>
    </a:lvl6pPr>
    <a:lvl7pPr marL="2742308" algn="l" defTabSz="914103" rtl="0" eaLnBrk="1" latinLnBrk="0" hangingPunct="1">
      <a:defRPr sz="1214" kern="1200">
        <a:solidFill>
          <a:schemeClr val="tx1"/>
        </a:solidFill>
        <a:latin typeface="+mn-lt"/>
        <a:ea typeface="+mn-ea"/>
        <a:cs typeface="+mn-cs"/>
      </a:defRPr>
    </a:lvl7pPr>
    <a:lvl8pPr marL="3199360" algn="l" defTabSz="914103" rtl="0" eaLnBrk="1" latinLnBrk="0" hangingPunct="1">
      <a:defRPr sz="1214" kern="1200">
        <a:solidFill>
          <a:schemeClr val="tx1"/>
        </a:solidFill>
        <a:latin typeface="+mn-lt"/>
        <a:ea typeface="+mn-ea"/>
        <a:cs typeface="+mn-cs"/>
      </a:defRPr>
    </a:lvl8pPr>
    <a:lvl9pPr marL="3656411" algn="l" defTabSz="914103" rtl="0" eaLnBrk="1" latinLnBrk="0" hangingPunct="1">
      <a:defRPr sz="12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5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0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1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7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2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4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3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5ED7B-A3BB-4B48-A8CD-AB84A9A44493}" type="datetimeFigureOut">
              <a:rPr lang="es-MX"/>
              <a:pPr>
                <a:defRPr/>
              </a:pPr>
              <a:t>21/09/2017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8192F-B38B-4877-BD9E-3B9FC9B3B60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C6576-BF47-4A29-81C4-9A8AB00E2ACD}" type="datetimeFigureOut">
              <a:rPr lang="es-MX"/>
              <a:pPr>
                <a:defRPr/>
              </a:pPr>
              <a:t>21/09/2017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648AE-BBEB-4AC5-B378-1CAD4D3FAF8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DE630-00BE-4B79-A2D9-F943EB8A3708}" type="datetimeFigureOut">
              <a:rPr lang="es-MX"/>
              <a:pPr>
                <a:defRPr/>
              </a:pPr>
              <a:t>21/09/2017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2D962-56FA-4591-A0CE-05F089636C4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 t="94139" r="9311"/>
          <a:stretch>
            <a:fillRect/>
          </a:stretch>
        </p:blipFill>
        <p:spPr bwMode="auto">
          <a:xfrm>
            <a:off x="0" y="6443664"/>
            <a:ext cx="9144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7 Grupo"/>
          <p:cNvGrpSpPr>
            <a:grpSpLocks/>
          </p:cNvGrpSpPr>
          <p:nvPr userDrawn="1"/>
        </p:nvGrpSpPr>
        <p:grpSpPr bwMode="auto">
          <a:xfrm>
            <a:off x="534605" y="131538"/>
            <a:ext cx="8609395" cy="5673726"/>
            <a:chOff x="108520" y="-171400"/>
            <a:chExt cx="8609395" cy="5674118"/>
          </a:xfrm>
        </p:grpSpPr>
        <p:pic>
          <p:nvPicPr>
            <p:cNvPr id="4" name="6 Imagen"/>
            <p:cNvPicPr>
              <a:picLocks noChangeAspect="1"/>
            </p:cNvPicPr>
            <p:nvPr userDrawn="1"/>
          </p:nvPicPr>
          <p:blipFill>
            <a:blip r:embed="rId2" cstate="print"/>
            <a:srcRect t="880" r="19408" b="29642"/>
            <a:stretch>
              <a:fillRect/>
            </a:stretch>
          </p:blipFill>
          <p:spPr bwMode="auto">
            <a:xfrm>
              <a:off x="108520" y="-171400"/>
              <a:ext cx="8609395" cy="5674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6 Imagen"/>
            <p:cNvPicPr>
              <a:picLocks noChangeAspect="1"/>
            </p:cNvPicPr>
            <p:nvPr userDrawn="1"/>
          </p:nvPicPr>
          <p:blipFill>
            <a:blip r:embed="rId2" cstate="print"/>
            <a:srcRect l="92411" t="850" b="89983"/>
            <a:stretch>
              <a:fillRect/>
            </a:stretch>
          </p:blipFill>
          <p:spPr bwMode="auto">
            <a:xfrm>
              <a:off x="7459299" y="-171400"/>
              <a:ext cx="827584" cy="776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Cuadro de texto 2"/>
          <p:cNvSpPr txBox="1">
            <a:spLocks noChangeArrowheads="1"/>
          </p:cNvSpPr>
          <p:nvPr userDrawn="1"/>
        </p:nvSpPr>
        <p:spPr bwMode="auto">
          <a:xfrm>
            <a:off x="827584" y="332656"/>
            <a:ext cx="4752528" cy="40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086" tIns="43543" rIns="87086" bIns="4354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8708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44" b="1" i="0" u="none" strike="noStrike" cap="none" normalizeH="0" baseline="0" dirty="0" smtClean="0">
                <a:ln>
                  <a:noFill/>
                </a:ln>
                <a:effectLst/>
                <a:latin typeface="Soberana Titular" charset="0"/>
              </a:rPr>
              <a:t>INSTITUTO MEXICANO DEL SEGURO SOCIAL</a:t>
            </a:r>
          </a:p>
          <a:p>
            <a:pPr marL="0" marR="0" lvl="0" indent="0" defTabSz="8708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959" b="0" i="0" u="none" strike="noStrike" cap="none" normalizeH="0" baseline="0" dirty="0" smtClean="0">
                <a:ln>
                  <a:noFill/>
                </a:ln>
                <a:effectLst/>
                <a:latin typeface="Soberana Titular" charset="0"/>
              </a:rPr>
              <a:t>DELEGACIÓN SUR DEL DISTRITO FEDERAL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81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1919">
                <a:solidFill>
                  <a:schemeClr val="tx1">
                    <a:tint val="75000"/>
                  </a:schemeClr>
                </a:solidFill>
              </a:defRPr>
            </a:lvl1pPr>
            <a:lvl2pPr marL="435449" indent="0">
              <a:buNone/>
              <a:defRPr sz="1721">
                <a:solidFill>
                  <a:schemeClr val="tx1">
                    <a:tint val="75000"/>
                  </a:schemeClr>
                </a:solidFill>
              </a:defRPr>
            </a:lvl2pPr>
            <a:lvl3pPr marL="870897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3pPr>
            <a:lvl4pPr marL="1306346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4pPr>
            <a:lvl5pPr marL="1741795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5pPr>
            <a:lvl6pPr marL="2177244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6pPr>
            <a:lvl7pPr marL="2612692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7pPr>
            <a:lvl8pPr marL="3048141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8pPr>
            <a:lvl9pPr marL="3483590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D2BB-F912-4F6C-B718-ACFC01DCD648}" type="datetimeFigureOut">
              <a:rPr lang="es-MX"/>
              <a:pPr>
                <a:defRPr/>
              </a:pPr>
              <a:t>21/09/2017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B0769-6E66-4E64-B678-10FCFD870B4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681"/>
            </a:lvl1pPr>
            <a:lvl2pPr>
              <a:defRPr sz="2286"/>
            </a:lvl2pPr>
            <a:lvl3pPr>
              <a:defRPr sz="1919"/>
            </a:lvl3pPr>
            <a:lvl4pPr>
              <a:defRPr sz="1721"/>
            </a:lvl4pPr>
            <a:lvl5pPr>
              <a:defRPr sz="1721"/>
            </a:lvl5pPr>
            <a:lvl6pPr>
              <a:defRPr sz="1721"/>
            </a:lvl6pPr>
            <a:lvl7pPr>
              <a:defRPr sz="1721"/>
            </a:lvl7pPr>
            <a:lvl8pPr>
              <a:defRPr sz="1721"/>
            </a:lvl8pPr>
            <a:lvl9pPr>
              <a:defRPr sz="172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681"/>
            </a:lvl1pPr>
            <a:lvl2pPr>
              <a:defRPr sz="2286"/>
            </a:lvl2pPr>
            <a:lvl3pPr>
              <a:defRPr sz="1919"/>
            </a:lvl3pPr>
            <a:lvl4pPr>
              <a:defRPr sz="1721"/>
            </a:lvl4pPr>
            <a:lvl5pPr>
              <a:defRPr sz="1721"/>
            </a:lvl5pPr>
            <a:lvl6pPr>
              <a:defRPr sz="1721"/>
            </a:lvl6pPr>
            <a:lvl7pPr>
              <a:defRPr sz="1721"/>
            </a:lvl7pPr>
            <a:lvl8pPr>
              <a:defRPr sz="1721"/>
            </a:lvl8pPr>
            <a:lvl9pPr>
              <a:defRPr sz="172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2DE96-60F4-417C-A3E5-18F72833D689}" type="datetimeFigureOut">
              <a:rPr lang="es-MX"/>
              <a:pPr>
                <a:defRPr/>
              </a:pPr>
              <a:t>21/09/2017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F299-D67D-45C3-8F7B-B9127EDF77A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449" indent="0">
              <a:buNone/>
              <a:defRPr sz="1919" b="1"/>
            </a:lvl2pPr>
            <a:lvl3pPr marL="870897" indent="0">
              <a:buNone/>
              <a:defRPr sz="1721" b="1"/>
            </a:lvl3pPr>
            <a:lvl4pPr marL="1306346" indent="0">
              <a:buNone/>
              <a:defRPr sz="1524" b="1"/>
            </a:lvl4pPr>
            <a:lvl5pPr marL="1741795" indent="0">
              <a:buNone/>
              <a:defRPr sz="1524" b="1"/>
            </a:lvl5pPr>
            <a:lvl6pPr marL="2177244" indent="0">
              <a:buNone/>
              <a:defRPr sz="1524" b="1"/>
            </a:lvl6pPr>
            <a:lvl7pPr marL="2612692" indent="0">
              <a:buNone/>
              <a:defRPr sz="1524" b="1"/>
            </a:lvl7pPr>
            <a:lvl8pPr marL="3048141" indent="0">
              <a:buNone/>
              <a:defRPr sz="1524" b="1"/>
            </a:lvl8pPr>
            <a:lvl9pPr marL="3483590" indent="0">
              <a:buNone/>
              <a:defRPr sz="152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286"/>
            </a:lvl1pPr>
            <a:lvl2pPr>
              <a:defRPr sz="1919"/>
            </a:lvl2pPr>
            <a:lvl3pPr>
              <a:defRPr sz="1721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449" indent="0">
              <a:buNone/>
              <a:defRPr sz="1919" b="1"/>
            </a:lvl2pPr>
            <a:lvl3pPr marL="870897" indent="0">
              <a:buNone/>
              <a:defRPr sz="1721" b="1"/>
            </a:lvl3pPr>
            <a:lvl4pPr marL="1306346" indent="0">
              <a:buNone/>
              <a:defRPr sz="1524" b="1"/>
            </a:lvl4pPr>
            <a:lvl5pPr marL="1741795" indent="0">
              <a:buNone/>
              <a:defRPr sz="1524" b="1"/>
            </a:lvl5pPr>
            <a:lvl6pPr marL="2177244" indent="0">
              <a:buNone/>
              <a:defRPr sz="1524" b="1"/>
            </a:lvl6pPr>
            <a:lvl7pPr marL="2612692" indent="0">
              <a:buNone/>
              <a:defRPr sz="1524" b="1"/>
            </a:lvl7pPr>
            <a:lvl8pPr marL="3048141" indent="0">
              <a:buNone/>
              <a:defRPr sz="1524" b="1"/>
            </a:lvl8pPr>
            <a:lvl9pPr marL="3483590" indent="0">
              <a:buNone/>
              <a:defRPr sz="152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86"/>
            </a:lvl1pPr>
            <a:lvl2pPr>
              <a:defRPr sz="1919"/>
            </a:lvl2pPr>
            <a:lvl3pPr>
              <a:defRPr sz="1721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ED438-7C1E-4315-991C-83EDF6AE5D68}" type="datetimeFigureOut">
              <a:rPr lang="es-MX"/>
              <a:pPr>
                <a:defRPr/>
              </a:pPr>
              <a:t>21/09/2017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6F651-C2F1-4235-AE68-A555C9DCD6D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20569-49E7-4418-BC08-77D6C70436F5}" type="datetimeFigureOut">
              <a:rPr lang="es-MX"/>
              <a:pPr>
                <a:defRPr/>
              </a:pPr>
              <a:t>21/09/2017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F25BC-87FF-4384-906F-E8D82346B15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E1EA4-CE00-42EE-B3DF-A747E12DEE7D}" type="datetimeFigureOut">
              <a:rPr lang="es-MX"/>
              <a:pPr>
                <a:defRPr/>
              </a:pPr>
              <a:t>21/09/2017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1A906-859A-4D24-93BC-3F44833A1DC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919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048"/>
            </a:lvl1pPr>
            <a:lvl2pPr>
              <a:defRPr sz="2681"/>
            </a:lvl2pPr>
            <a:lvl3pPr>
              <a:defRPr sz="2286"/>
            </a:lvl3pPr>
            <a:lvl4pPr>
              <a:defRPr sz="1919"/>
            </a:lvl4pPr>
            <a:lvl5pPr>
              <a:defRPr sz="1919"/>
            </a:lvl5pPr>
            <a:lvl6pPr>
              <a:defRPr sz="1919"/>
            </a:lvl6pPr>
            <a:lvl7pPr>
              <a:defRPr sz="1919"/>
            </a:lvl7pPr>
            <a:lvl8pPr>
              <a:defRPr sz="1919"/>
            </a:lvl8pPr>
            <a:lvl9pPr>
              <a:defRPr sz="191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326"/>
            </a:lvl1pPr>
            <a:lvl2pPr marL="435449" indent="0">
              <a:buNone/>
              <a:defRPr sz="1157"/>
            </a:lvl2pPr>
            <a:lvl3pPr marL="870897" indent="0">
              <a:buNone/>
              <a:defRPr sz="959"/>
            </a:lvl3pPr>
            <a:lvl4pPr marL="1306346" indent="0">
              <a:buNone/>
              <a:defRPr sz="847"/>
            </a:lvl4pPr>
            <a:lvl5pPr marL="1741795" indent="0">
              <a:buNone/>
              <a:defRPr sz="847"/>
            </a:lvl5pPr>
            <a:lvl6pPr marL="2177244" indent="0">
              <a:buNone/>
              <a:defRPr sz="847"/>
            </a:lvl6pPr>
            <a:lvl7pPr marL="2612692" indent="0">
              <a:buNone/>
              <a:defRPr sz="847"/>
            </a:lvl7pPr>
            <a:lvl8pPr marL="3048141" indent="0">
              <a:buNone/>
              <a:defRPr sz="847"/>
            </a:lvl8pPr>
            <a:lvl9pPr marL="3483590" indent="0">
              <a:buNone/>
              <a:defRPr sz="84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E6014-F451-44FD-BA05-2EBFBFB51866}" type="datetimeFigureOut">
              <a:rPr lang="es-MX"/>
              <a:pPr>
                <a:defRPr/>
              </a:pPr>
              <a:t>21/09/2017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E8A34-1D68-4C0A-8518-B36BC6007E8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919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48"/>
            </a:lvl1pPr>
            <a:lvl2pPr marL="435449" indent="0">
              <a:buNone/>
              <a:defRPr sz="2681"/>
            </a:lvl2pPr>
            <a:lvl3pPr marL="870897" indent="0">
              <a:buNone/>
              <a:defRPr sz="2286"/>
            </a:lvl3pPr>
            <a:lvl4pPr marL="1306346" indent="0">
              <a:buNone/>
              <a:defRPr sz="1919"/>
            </a:lvl4pPr>
            <a:lvl5pPr marL="1741795" indent="0">
              <a:buNone/>
              <a:defRPr sz="1919"/>
            </a:lvl5pPr>
            <a:lvl6pPr marL="2177244" indent="0">
              <a:buNone/>
              <a:defRPr sz="1919"/>
            </a:lvl6pPr>
            <a:lvl7pPr marL="2612692" indent="0">
              <a:buNone/>
              <a:defRPr sz="1919"/>
            </a:lvl7pPr>
            <a:lvl8pPr marL="3048141" indent="0">
              <a:buNone/>
              <a:defRPr sz="1919"/>
            </a:lvl8pPr>
            <a:lvl9pPr marL="3483590" indent="0">
              <a:buNone/>
              <a:defRPr sz="1919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326"/>
            </a:lvl1pPr>
            <a:lvl2pPr marL="435449" indent="0">
              <a:buNone/>
              <a:defRPr sz="1157"/>
            </a:lvl2pPr>
            <a:lvl3pPr marL="870897" indent="0">
              <a:buNone/>
              <a:defRPr sz="959"/>
            </a:lvl3pPr>
            <a:lvl4pPr marL="1306346" indent="0">
              <a:buNone/>
              <a:defRPr sz="847"/>
            </a:lvl4pPr>
            <a:lvl5pPr marL="1741795" indent="0">
              <a:buNone/>
              <a:defRPr sz="847"/>
            </a:lvl5pPr>
            <a:lvl6pPr marL="2177244" indent="0">
              <a:buNone/>
              <a:defRPr sz="847"/>
            </a:lvl6pPr>
            <a:lvl7pPr marL="2612692" indent="0">
              <a:buNone/>
              <a:defRPr sz="847"/>
            </a:lvl7pPr>
            <a:lvl8pPr marL="3048141" indent="0">
              <a:buNone/>
              <a:defRPr sz="847"/>
            </a:lvl8pPr>
            <a:lvl9pPr marL="3483590" indent="0">
              <a:buNone/>
              <a:defRPr sz="84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AF200-D19C-4F87-8ABD-1670A0A4D20C}" type="datetimeFigureOut">
              <a:rPr lang="es-MX"/>
              <a:pPr>
                <a:defRPr/>
              </a:pPr>
              <a:t>21/09/2017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F47D4-48EA-49DA-A5EB-F686ADA2640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08610" tIns="154305" rIns="308610" bIns="1543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08610" tIns="154305" rIns="308610" bIns="154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5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E5CB5D-34D8-47E7-9B91-F89AB6BF8417}" type="datetimeFigureOut">
              <a:rPr lang="es-MX"/>
              <a:pPr>
                <a:defRPr/>
              </a:pPr>
              <a:t>21/09/2017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5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5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788BEA-453C-481E-A6EC-403B40FBF3C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1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5">
          <a:solidFill>
            <a:schemeClr val="tx1"/>
          </a:solidFill>
          <a:latin typeface="Calibri" pitchFamily="34" charset="0"/>
        </a:defRPr>
      </a:lvl5pPr>
      <a:lvl6pPr marL="435449" algn="ctr" rtl="0" fontAlgn="base">
        <a:spcBef>
          <a:spcPct val="0"/>
        </a:spcBef>
        <a:spcAft>
          <a:spcPct val="0"/>
        </a:spcAft>
        <a:defRPr sz="4205">
          <a:solidFill>
            <a:schemeClr val="tx1"/>
          </a:solidFill>
          <a:latin typeface="Calibri" pitchFamily="34" charset="0"/>
        </a:defRPr>
      </a:lvl6pPr>
      <a:lvl7pPr marL="870897" algn="ctr" rtl="0" fontAlgn="base">
        <a:spcBef>
          <a:spcPct val="0"/>
        </a:spcBef>
        <a:spcAft>
          <a:spcPct val="0"/>
        </a:spcAft>
        <a:defRPr sz="4205">
          <a:solidFill>
            <a:schemeClr val="tx1"/>
          </a:solidFill>
          <a:latin typeface="Calibri" pitchFamily="34" charset="0"/>
        </a:defRPr>
      </a:lvl7pPr>
      <a:lvl8pPr marL="1306346" algn="ctr" rtl="0" fontAlgn="base">
        <a:spcBef>
          <a:spcPct val="0"/>
        </a:spcBef>
        <a:spcAft>
          <a:spcPct val="0"/>
        </a:spcAft>
        <a:defRPr sz="4205">
          <a:solidFill>
            <a:schemeClr val="tx1"/>
          </a:solidFill>
          <a:latin typeface="Calibri" pitchFamily="34" charset="0"/>
        </a:defRPr>
      </a:lvl8pPr>
      <a:lvl9pPr marL="1741795" algn="ctr" rtl="0" fontAlgn="base">
        <a:spcBef>
          <a:spcPct val="0"/>
        </a:spcBef>
        <a:spcAft>
          <a:spcPct val="0"/>
        </a:spcAft>
        <a:defRPr sz="4205">
          <a:solidFill>
            <a:schemeClr val="tx1"/>
          </a:solidFill>
          <a:latin typeface="Calibri" pitchFamily="34" charset="0"/>
        </a:defRPr>
      </a:lvl9pPr>
    </p:titleStyle>
    <p:bodyStyle>
      <a:lvl1pPr marL="326587" indent="-32658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48" kern="1200">
          <a:solidFill>
            <a:schemeClr val="tx1"/>
          </a:solidFill>
          <a:latin typeface="+mn-lt"/>
          <a:ea typeface="+mn-ea"/>
          <a:cs typeface="+mn-cs"/>
        </a:defRPr>
      </a:lvl1pPr>
      <a:lvl2pPr marL="707604" indent="-27215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81" kern="1200">
          <a:solidFill>
            <a:schemeClr val="tx1"/>
          </a:solidFill>
          <a:latin typeface="+mn-lt"/>
          <a:ea typeface="+mn-ea"/>
          <a:cs typeface="+mn-cs"/>
        </a:defRPr>
      </a:lvl2pPr>
      <a:lvl3pPr marL="1088622" indent="-21772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86" kern="1200">
          <a:solidFill>
            <a:schemeClr val="tx1"/>
          </a:solidFill>
          <a:latin typeface="+mn-lt"/>
          <a:ea typeface="+mn-ea"/>
          <a:cs typeface="+mn-cs"/>
        </a:defRPr>
      </a:lvl3pPr>
      <a:lvl4pPr marL="1524070" indent="-21772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19" kern="1200">
          <a:solidFill>
            <a:schemeClr val="tx1"/>
          </a:solidFill>
          <a:latin typeface="+mn-lt"/>
          <a:ea typeface="+mn-ea"/>
          <a:cs typeface="+mn-cs"/>
        </a:defRPr>
      </a:lvl4pPr>
      <a:lvl5pPr marL="1959519" indent="-21772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19" kern="1200">
          <a:solidFill>
            <a:schemeClr val="tx1"/>
          </a:solidFill>
          <a:latin typeface="+mn-lt"/>
          <a:ea typeface="+mn-ea"/>
          <a:cs typeface="+mn-cs"/>
        </a:defRPr>
      </a:lvl5pPr>
      <a:lvl6pPr marL="2394968" indent="-217724" algn="l" defTabSz="870897" rtl="0" eaLnBrk="1" latinLnBrk="0" hangingPunct="1">
        <a:spcBef>
          <a:spcPct val="20000"/>
        </a:spcBef>
        <a:buFont typeface="Arial" pitchFamily="34" charset="0"/>
        <a:buChar char="•"/>
        <a:defRPr sz="1919" kern="1200">
          <a:solidFill>
            <a:schemeClr val="tx1"/>
          </a:solidFill>
          <a:latin typeface="+mn-lt"/>
          <a:ea typeface="+mn-ea"/>
          <a:cs typeface="+mn-cs"/>
        </a:defRPr>
      </a:lvl6pPr>
      <a:lvl7pPr marL="2830417" indent="-217724" algn="l" defTabSz="870897" rtl="0" eaLnBrk="1" latinLnBrk="0" hangingPunct="1">
        <a:spcBef>
          <a:spcPct val="20000"/>
        </a:spcBef>
        <a:buFont typeface="Arial" pitchFamily="34" charset="0"/>
        <a:buChar char="•"/>
        <a:defRPr sz="1919" kern="1200">
          <a:solidFill>
            <a:schemeClr val="tx1"/>
          </a:solidFill>
          <a:latin typeface="+mn-lt"/>
          <a:ea typeface="+mn-ea"/>
          <a:cs typeface="+mn-cs"/>
        </a:defRPr>
      </a:lvl7pPr>
      <a:lvl8pPr marL="3265865" indent="-217724" algn="l" defTabSz="870897" rtl="0" eaLnBrk="1" latinLnBrk="0" hangingPunct="1">
        <a:spcBef>
          <a:spcPct val="20000"/>
        </a:spcBef>
        <a:buFont typeface="Arial" pitchFamily="34" charset="0"/>
        <a:buChar char="•"/>
        <a:defRPr sz="1919" kern="1200">
          <a:solidFill>
            <a:schemeClr val="tx1"/>
          </a:solidFill>
          <a:latin typeface="+mn-lt"/>
          <a:ea typeface="+mn-ea"/>
          <a:cs typeface="+mn-cs"/>
        </a:defRPr>
      </a:lvl8pPr>
      <a:lvl9pPr marL="3701314" indent="-217724" algn="l" defTabSz="870897" rtl="0" eaLnBrk="1" latinLnBrk="0" hangingPunct="1">
        <a:spcBef>
          <a:spcPct val="20000"/>
        </a:spcBef>
        <a:buFont typeface="Arial" pitchFamily="34" charset="0"/>
        <a:buChar char="•"/>
        <a:defRPr sz="19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870897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1pPr>
      <a:lvl2pPr marL="435449" algn="l" defTabSz="870897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2pPr>
      <a:lvl3pPr marL="870897" algn="l" defTabSz="870897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3pPr>
      <a:lvl4pPr marL="1306346" algn="l" defTabSz="870897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4pPr>
      <a:lvl5pPr marL="1741795" algn="l" defTabSz="870897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5pPr>
      <a:lvl6pPr marL="2177244" algn="l" defTabSz="870897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6pPr>
      <a:lvl7pPr marL="2612692" algn="l" defTabSz="870897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7pPr>
      <a:lvl8pPr marL="3048141" algn="l" defTabSz="870897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8pPr>
      <a:lvl9pPr marL="3483590" algn="l" defTabSz="870897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3.png"/><Relationship Id="rId7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3.png"/><Relationship Id="rId7" Type="http://schemas.openxmlformats.org/officeDocument/2006/relationships/image" Target="../media/image5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3.png"/><Relationship Id="rId7" Type="http://schemas.openxmlformats.org/officeDocument/2006/relationships/image" Target="../media/image6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pn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.png"/><Relationship Id="rId7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png"/><Relationship Id="rId7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.png"/><Relationship Id="rId7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434253" y="6570322"/>
            <a:ext cx="4136603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Mejora en el H.G.R. 1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0" y="6417988"/>
            <a:ext cx="9144000" cy="467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5 CuadroTexto"/>
          <p:cNvSpPr txBox="1"/>
          <p:nvPr/>
        </p:nvSpPr>
        <p:spPr>
          <a:xfrm>
            <a:off x="4429300" y="6487583"/>
            <a:ext cx="4653678" cy="322488"/>
          </a:xfrm>
          <a:prstGeom prst="rect">
            <a:avLst/>
          </a:prstGeom>
          <a:noFill/>
        </p:spPr>
        <p:txBody>
          <a:bodyPr wrap="square" lIns="87086" tIns="43543" rIns="87086" bIns="43543" rtlCol="0">
            <a:spAutoFit/>
          </a:bodyPr>
          <a:lstStyle/>
          <a:p>
            <a:pPr algn="ctr"/>
            <a:r>
              <a:rPr lang="es-MX" sz="15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 sismo 19 Septiembre 2017</a:t>
            </a:r>
            <a:endParaRPr lang="es-MX" sz="1524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80962" y="217598"/>
            <a:ext cx="5323766" cy="571012"/>
          </a:xfrm>
          <a:prstGeom prst="rect">
            <a:avLst/>
          </a:prstGeom>
          <a:pattFill prst="ltHorz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355" b="1" dirty="0">
                <a:solidFill>
                  <a:schemeClr val="tx1"/>
                </a:solidFill>
              </a:rPr>
              <a:t>INSTITUTO MEXICANO DEL SEGURO SOCIAL</a:t>
            </a:r>
            <a:endParaRPr lang="es-MX" sz="1129" b="1" dirty="0">
              <a:solidFill>
                <a:schemeClr val="tx1"/>
              </a:solidFill>
            </a:endParaRPr>
          </a:p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129" b="1" dirty="0">
                <a:solidFill>
                  <a:schemeClr val="tx1"/>
                </a:solidFill>
              </a:rPr>
              <a:t>DELEGACION SUR DEL DISTRITO FEDERAL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99" y="258957"/>
            <a:ext cx="548317" cy="66389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2" b="31696"/>
          <a:stretch/>
        </p:blipFill>
        <p:spPr>
          <a:xfrm>
            <a:off x="5889378" y="137693"/>
            <a:ext cx="2223288" cy="80331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9512" y="89942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ZONA III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7544" y="1412776"/>
            <a:ext cx="834807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 smtClean="0"/>
              <a:t>UMF No19:</a:t>
            </a:r>
            <a:r>
              <a:rPr lang="es-MX" sz="1200" dirty="0" smtClean="0"/>
              <a:t> </a:t>
            </a:r>
            <a:r>
              <a:rPr lang="es-MX" sz="900" dirty="0" smtClean="0"/>
              <a:t>VIDRIOS ROTOS EN AREA DE PERSONAL Y PASILLO DE SALA DE ESPERA PLANTA ALTA,  ACABADO EN AREA DE ESCALERAS PRINCIPALES, PLAFON DE VESTIDOR HOMBRES Y ACABADO EN MURO SALIDA A ALMACEN</a:t>
            </a:r>
            <a:endParaRPr lang="es-MX" sz="9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r>
              <a:rPr lang="es-MX" sz="1000" dirty="0" smtClean="0"/>
              <a:t> </a:t>
            </a:r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/>
          </a:p>
          <a:p>
            <a:r>
              <a:rPr lang="es-MX" sz="1000" b="1" dirty="0"/>
              <a:t> </a:t>
            </a:r>
            <a:endParaRPr lang="es-MX" sz="1000" dirty="0"/>
          </a:p>
          <a:p>
            <a:endParaRPr lang="es-MX" sz="1000" dirty="0"/>
          </a:p>
          <a:p>
            <a:endParaRPr lang="es-MX" sz="1000" dirty="0"/>
          </a:p>
          <a:p>
            <a:endParaRPr lang="es-MX" sz="1000" dirty="0"/>
          </a:p>
          <a:p>
            <a:r>
              <a:rPr lang="es-MX" sz="1000" dirty="0"/>
              <a:t> </a:t>
            </a:r>
          </a:p>
          <a:p>
            <a:r>
              <a:rPr lang="es-MX" sz="1000" dirty="0" smtClean="0"/>
              <a:t>.</a:t>
            </a:r>
            <a:endParaRPr lang="es-MX" sz="1000" dirty="0"/>
          </a:p>
        </p:txBody>
      </p:sp>
      <p:pic>
        <p:nvPicPr>
          <p:cNvPr id="1026" name="Picture 2" descr="C:\Documents and Settings\jose.gutierrezhe\Mis documentos\Mis imágenes\sismo 19-09-17\IMG_19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3"/>
            <a:ext cx="2088232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jose.gutierrezhe\Mis documentos\Mis imágenes\sismo 19-09-17\IMG_19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833"/>
            <a:ext cx="2232248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13 Imagen" descr="C:\Documents and Settings\jose.gutierrezhe\Mis documentos\Mis imágenes\IMG_198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833"/>
            <a:ext cx="1944216" cy="1944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 descr="C:\Documents and Settings\jose.gutierrezhe\Mis documentos\Mis imágenes\IMG_199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49080"/>
            <a:ext cx="2664296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 descr="C:\Documents and Settings\jose.gutierrezhe\Mis documentos\Mis imágenes\IMG_199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149080"/>
            <a:ext cx="2429023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52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434253" y="6570322"/>
            <a:ext cx="4136603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Mejora en el H.G.R. 1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0" y="6417988"/>
            <a:ext cx="9144000" cy="467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5 CuadroTexto"/>
          <p:cNvSpPr txBox="1"/>
          <p:nvPr/>
        </p:nvSpPr>
        <p:spPr>
          <a:xfrm>
            <a:off x="4429300" y="6487583"/>
            <a:ext cx="4653678" cy="322488"/>
          </a:xfrm>
          <a:prstGeom prst="rect">
            <a:avLst/>
          </a:prstGeom>
          <a:noFill/>
        </p:spPr>
        <p:txBody>
          <a:bodyPr wrap="square" lIns="87086" tIns="43543" rIns="87086" bIns="43543" rtlCol="0">
            <a:spAutoFit/>
          </a:bodyPr>
          <a:lstStyle/>
          <a:p>
            <a:pPr algn="ctr"/>
            <a:r>
              <a:rPr lang="es-MX" sz="15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 sismo 19 Septiembre 2017</a:t>
            </a:r>
            <a:endParaRPr lang="es-MX" sz="1524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80962" y="217598"/>
            <a:ext cx="5323766" cy="571012"/>
          </a:xfrm>
          <a:prstGeom prst="rect">
            <a:avLst/>
          </a:prstGeom>
          <a:pattFill prst="ltHorz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355" b="1" dirty="0">
                <a:solidFill>
                  <a:schemeClr val="tx1"/>
                </a:solidFill>
              </a:rPr>
              <a:t>INSTITUTO MEXICANO DEL SEGURO SOCIAL</a:t>
            </a:r>
            <a:endParaRPr lang="es-MX" sz="1129" b="1" dirty="0">
              <a:solidFill>
                <a:schemeClr val="tx1"/>
              </a:solidFill>
            </a:endParaRPr>
          </a:p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129" b="1" dirty="0">
                <a:solidFill>
                  <a:schemeClr val="tx1"/>
                </a:solidFill>
              </a:rPr>
              <a:t>DELEGACION SUR DEL DISTRITO FEDERAL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99" y="258957"/>
            <a:ext cx="548317" cy="66389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2" b="31696"/>
          <a:stretch/>
        </p:blipFill>
        <p:spPr>
          <a:xfrm>
            <a:off x="5889378" y="137693"/>
            <a:ext cx="2223288" cy="80331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9512" y="89942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ZONA III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7544" y="1412776"/>
            <a:ext cx="83480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b="1" dirty="0" smtClean="0"/>
              <a:t>GUARDERIA No40:</a:t>
            </a:r>
            <a:r>
              <a:rPr lang="es-MX" sz="800" dirty="0"/>
              <a:t> </a:t>
            </a:r>
            <a:r>
              <a:rPr lang="es-MX" sz="800" dirty="0" smtClean="0"/>
              <a:t>DESPRENDIMIENTO DE ACABABADOS DE MURO  EXTERIOR AZOTEA, MURO Y PLAFOND DE ACCESO A PROVEEDORES Y JARDINERA CON CUARTERADURA</a:t>
            </a:r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r>
              <a:rPr lang="es-MX" sz="1000" dirty="0" smtClean="0"/>
              <a:t> </a:t>
            </a:r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/>
          </a:p>
          <a:p>
            <a:r>
              <a:rPr lang="es-MX" sz="1000" b="1" dirty="0"/>
              <a:t> </a:t>
            </a:r>
            <a:endParaRPr lang="es-MX" sz="1000" dirty="0"/>
          </a:p>
          <a:p>
            <a:r>
              <a:rPr lang="es-MX" sz="1000" dirty="0" smtClean="0"/>
              <a:t>    </a:t>
            </a:r>
            <a:endParaRPr lang="es-MX" sz="1000" dirty="0"/>
          </a:p>
          <a:p>
            <a:endParaRPr lang="es-MX" sz="1000" dirty="0"/>
          </a:p>
          <a:p>
            <a:endParaRPr lang="es-MX" sz="1000" dirty="0"/>
          </a:p>
          <a:p>
            <a:r>
              <a:rPr lang="es-MX" sz="1000" dirty="0"/>
              <a:t> </a:t>
            </a:r>
          </a:p>
          <a:p>
            <a:r>
              <a:rPr lang="es-MX" sz="1000" dirty="0" smtClean="0"/>
              <a:t>.</a:t>
            </a:r>
            <a:endParaRPr lang="es-MX" sz="1000" dirty="0"/>
          </a:p>
        </p:txBody>
      </p:sp>
      <p:pic>
        <p:nvPicPr>
          <p:cNvPr id="12" name="11 Imagen" descr="C:\Documents and Settings\jose.gutierrezhe\Mis documentos\Mis imágenes\IMG_20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743075"/>
            <a:ext cx="2016223" cy="1577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C:\Documents and Settings\jose.gutierrezhe\Mis documentos\Mis imágenes\IMG_203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800350" y="3717032"/>
            <a:ext cx="2203698" cy="154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21 Imagen" descr="C:\Documents and Settings\jose.gutierrezhe\Mis documentos\Mis imágenes\IMG_203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38313"/>
            <a:ext cx="2520280" cy="1582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2 Imagen" descr="C:\Documents and Settings\jose.gutierrezhe\Mis documentos\Mis imágenes\IMG_203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717032"/>
            <a:ext cx="2088232" cy="154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24 Imagen" descr="C:\Documents and Settings\jose.gutierrezhe\Mis documentos\Mis imágenes\IMG_2029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2376264" cy="144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25 Imagen" descr="C:\Documents and Settings\jose.gutierrezhe\Mis documentos\Mis imágenes\IMG_203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738314"/>
            <a:ext cx="2203698" cy="1690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2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434253" y="6570322"/>
            <a:ext cx="4136603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Mejora en el H.G.R. 1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0" y="6417988"/>
            <a:ext cx="9144000" cy="467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5 CuadroTexto"/>
          <p:cNvSpPr txBox="1"/>
          <p:nvPr/>
        </p:nvSpPr>
        <p:spPr>
          <a:xfrm>
            <a:off x="4429300" y="6487583"/>
            <a:ext cx="4653678" cy="322488"/>
          </a:xfrm>
          <a:prstGeom prst="rect">
            <a:avLst/>
          </a:prstGeom>
          <a:noFill/>
        </p:spPr>
        <p:txBody>
          <a:bodyPr wrap="square" lIns="87086" tIns="43543" rIns="87086" bIns="43543" rtlCol="0">
            <a:spAutoFit/>
          </a:bodyPr>
          <a:lstStyle/>
          <a:p>
            <a:pPr algn="ctr"/>
            <a:r>
              <a:rPr lang="es-MX" sz="15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 sismo 19 Septiembre 2017</a:t>
            </a:r>
            <a:endParaRPr lang="es-MX" sz="1524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80962" y="217598"/>
            <a:ext cx="5323766" cy="571012"/>
          </a:xfrm>
          <a:prstGeom prst="rect">
            <a:avLst/>
          </a:prstGeom>
          <a:pattFill prst="ltHorz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355" b="1" dirty="0">
                <a:solidFill>
                  <a:schemeClr val="tx1"/>
                </a:solidFill>
              </a:rPr>
              <a:t>INSTITUTO MEXICANO DEL SEGURO SOCIAL</a:t>
            </a:r>
            <a:endParaRPr lang="es-MX" sz="1129" b="1" dirty="0">
              <a:solidFill>
                <a:schemeClr val="tx1"/>
              </a:solidFill>
            </a:endParaRPr>
          </a:p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129" b="1" dirty="0">
                <a:solidFill>
                  <a:schemeClr val="tx1"/>
                </a:solidFill>
              </a:rPr>
              <a:t>DELEGACION SUR DEL DISTRITO FEDERAL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99" y="258957"/>
            <a:ext cx="548317" cy="66389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2" b="31696"/>
          <a:stretch/>
        </p:blipFill>
        <p:spPr>
          <a:xfrm>
            <a:off x="5889378" y="137693"/>
            <a:ext cx="2223288" cy="80331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9512" y="89942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ZONA III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7544" y="1412776"/>
            <a:ext cx="834807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b="1" dirty="0" smtClean="0"/>
              <a:t>GUARDERIA No 40. SUSTITUCION DE LOSETAS VINILICAS EN AREA DE COMEDOR Y BAÑOS INFANTILES, PLAFON Y MURO DE ACCESO A PROVEEDORES Y REPARACION DE PUERTA DE SALIDA DE EMERGENCIA.</a:t>
            </a:r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r>
              <a:rPr lang="es-MX" sz="1000" dirty="0" smtClean="0"/>
              <a:t> </a:t>
            </a:r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/>
          </a:p>
          <a:p>
            <a:r>
              <a:rPr lang="es-MX" sz="1000" b="1" dirty="0"/>
              <a:t> </a:t>
            </a:r>
            <a:endParaRPr lang="es-MX" sz="1000" dirty="0"/>
          </a:p>
          <a:p>
            <a:r>
              <a:rPr lang="es-MX" sz="1000" dirty="0" smtClean="0"/>
              <a:t>    </a:t>
            </a:r>
            <a:endParaRPr lang="es-MX" sz="1000" dirty="0"/>
          </a:p>
          <a:p>
            <a:endParaRPr lang="es-MX" sz="1000" dirty="0"/>
          </a:p>
          <a:p>
            <a:endParaRPr lang="es-MX" sz="1000" dirty="0"/>
          </a:p>
          <a:p>
            <a:r>
              <a:rPr lang="es-MX" sz="1000" dirty="0"/>
              <a:t> </a:t>
            </a:r>
          </a:p>
          <a:p>
            <a:r>
              <a:rPr lang="es-MX" sz="1000" dirty="0" smtClean="0"/>
              <a:t>.</a:t>
            </a:r>
            <a:endParaRPr lang="es-MX" sz="1000" dirty="0"/>
          </a:p>
        </p:txBody>
      </p:sp>
      <p:pic>
        <p:nvPicPr>
          <p:cNvPr id="10" name="9 Imagen" descr="C:\Documents and Settings\jose.gutierrezhe\Mis documentos\Mis imágenes\IMG_20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7"/>
            <a:ext cx="2071245" cy="150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C:\Documents and Settings\jose.gutierrezhe\Mis documentos\Mis imágenes\IMG_203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2060846"/>
            <a:ext cx="2262560" cy="150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C:\Documents and Settings\jose.gutierrezhe\Mis documentos\Mis imágenes\IMG_203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5"/>
            <a:ext cx="2304256" cy="1584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C:\Documents and Settings\jose.gutierrezhe\Mis documentos\Mis imágenes\IMG_203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2071245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C:\Documents and Settings\jose.gutierrezhe\Mis documentos\Mis imágenes\IMG_201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44" y="3861048"/>
            <a:ext cx="2105220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 descr="C:\Documents and Settings\jose.gutierrezhe\Mis documentos\Mis imágenes\IMG_202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2160240" cy="1728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408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434253" y="6570322"/>
            <a:ext cx="4136603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Mejora en el H.G.R. 1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0" y="6417988"/>
            <a:ext cx="9144000" cy="467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5 CuadroTexto"/>
          <p:cNvSpPr txBox="1"/>
          <p:nvPr/>
        </p:nvSpPr>
        <p:spPr>
          <a:xfrm>
            <a:off x="4429300" y="6487583"/>
            <a:ext cx="4653678" cy="322488"/>
          </a:xfrm>
          <a:prstGeom prst="rect">
            <a:avLst/>
          </a:prstGeom>
          <a:noFill/>
        </p:spPr>
        <p:txBody>
          <a:bodyPr wrap="square" lIns="87086" tIns="43543" rIns="87086" bIns="43543" rtlCol="0">
            <a:spAutoFit/>
          </a:bodyPr>
          <a:lstStyle/>
          <a:p>
            <a:pPr algn="ctr"/>
            <a:r>
              <a:rPr lang="es-MX" sz="15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 sismo 19 Septiembre 2017</a:t>
            </a:r>
            <a:endParaRPr lang="es-MX" sz="1524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80962" y="217598"/>
            <a:ext cx="5323766" cy="571012"/>
          </a:xfrm>
          <a:prstGeom prst="rect">
            <a:avLst/>
          </a:prstGeom>
          <a:pattFill prst="ltHorz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355" b="1" dirty="0">
                <a:solidFill>
                  <a:schemeClr val="tx1"/>
                </a:solidFill>
              </a:rPr>
              <a:t>INSTITUTO MEXICANO DEL SEGURO SOCIAL</a:t>
            </a:r>
            <a:endParaRPr lang="es-MX" sz="1129" b="1" dirty="0">
              <a:solidFill>
                <a:schemeClr val="tx1"/>
              </a:solidFill>
            </a:endParaRPr>
          </a:p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129" b="1" dirty="0">
                <a:solidFill>
                  <a:schemeClr val="tx1"/>
                </a:solidFill>
              </a:rPr>
              <a:t>DELEGACION SUR DEL DISTRITO FEDERAL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99" y="258957"/>
            <a:ext cx="548317" cy="66389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2" b="31696"/>
          <a:stretch/>
        </p:blipFill>
        <p:spPr>
          <a:xfrm>
            <a:off x="5889378" y="137693"/>
            <a:ext cx="2223288" cy="80331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9512" y="89942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ZONA III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7544" y="1412776"/>
            <a:ext cx="834807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b="1" dirty="0" smtClean="0"/>
              <a:t>C.A.O. SUSTITUCION DE  LOSETE EN BAÑOS DE C.A.O Y REPARACION DE LOSA EN AREA DE CHECADORES Y ACCESO A OFICINAS ADMINISTRATIVAS</a:t>
            </a:r>
            <a:endParaRPr lang="es-MX" sz="1000" dirty="0"/>
          </a:p>
          <a:p>
            <a:endParaRPr lang="es-MX" sz="1000" dirty="0" smtClean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r>
              <a:rPr lang="es-MX" sz="1000" dirty="0" smtClean="0"/>
              <a:t> </a:t>
            </a:r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/>
          </a:p>
          <a:p>
            <a:r>
              <a:rPr lang="es-MX" sz="1000" b="1" dirty="0"/>
              <a:t> </a:t>
            </a:r>
            <a:endParaRPr lang="es-MX" sz="1000" dirty="0"/>
          </a:p>
          <a:p>
            <a:r>
              <a:rPr lang="es-MX" sz="1000" dirty="0" smtClean="0"/>
              <a:t>    </a:t>
            </a:r>
            <a:endParaRPr lang="es-MX" sz="1000" dirty="0"/>
          </a:p>
          <a:p>
            <a:endParaRPr lang="es-MX" sz="1000" dirty="0"/>
          </a:p>
          <a:p>
            <a:endParaRPr lang="es-MX" sz="1000" dirty="0"/>
          </a:p>
          <a:p>
            <a:r>
              <a:rPr lang="es-MX" sz="1000" dirty="0"/>
              <a:t> </a:t>
            </a:r>
          </a:p>
          <a:p>
            <a:r>
              <a:rPr lang="es-MX" sz="1000" dirty="0" smtClean="0"/>
              <a:t>.</a:t>
            </a:r>
            <a:endParaRPr lang="es-MX" sz="1000" dirty="0"/>
          </a:p>
        </p:txBody>
      </p:sp>
      <p:pic>
        <p:nvPicPr>
          <p:cNvPr id="17" name="16 Imagen" descr="C:\Documents and Settings\jose.gutierrezhe\Mis documentos\Mis imágenes\IMG_206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014538"/>
            <a:ext cx="2448273" cy="1414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21 Imagen" descr="C:\Documents and Settings\jose.gutierrezhe\Mis documentos\Mis imágenes\IMG_206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14539"/>
            <a:ext cx="2376264" cy="1486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2 Imagen" descr="C:\Documents and Settings\jose.gutierrezhe\Mis documentos\Mis imágenes\IMG_206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2060848"/>
            <a:ext cx="1872209" cy="1440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23 Imagen" descr="C:\Documents and Settings\jose.gutierrezhe\Mis documentos\Mis imágenes\IMG_206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573016"/>
            <a:ext cx="2520281" cy="1374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24 Imagen" descr="C:\Documents and Settings\jose.gutierrezhe\Mis documentos\Mis imágenes\IMG_206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45025"/>
            <a:ext cx="2376264" cy="1302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25 Imagen" descr="C:\Documents and Settings\jose.gutierrezhe\Mis documentos\Mis imágenes\IMG_2067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3645025"/>
            <a:ext cx="1872209" cy="1302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9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434253" y="6570322"/>
            <a:ext cx="4136603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Mejora en el H.G.R. 1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0" y="6417988"/>
            <a:ext cx="9144000" cy="467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5 CuadroTexto"/>
          <p:cNvSpPr txBox="1"/>
          <p:nvPr/>
        </p:nvSpPr>
        <p:spPr>
          <a:xfrm>
            <a:off x="4429300" y="6487583"/>
            <a:ext cx="4653678" cy="322488"/>
          </a:xfrm>
          <a:prstGeom prst="rect">
            <a:avLst/>
          </a:prstGeom>
          <a:noFill/>
        </p:spPr>
        <p:txBody>
          <a:bodyPr wrap="square" lIns="87086" tIns="43543" rIns="87086" bIns="43543" rtlCol="0">
            <a:spAutoFit/>
          </a:bodyPr>
          <a:lstStyle/>
          <a:p>
            <a:pPr algn="ctr"/>
            <a:r>
              <a:rPr lang="es-MX" sz="15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 sismo 19 Septiembre 2017</a:t>
            </a:r>
            <a:endParaRPr lang="es-MX" sz="1524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80962" y="217598"/>
            <a:ext cx="5323766" cy="571012"/>
          </a:xfrm>
          <a:prstGeom prst="rect">
            <a:avLst/>
          </a:prstGeom>
          <a:pattFill prst="ltHorz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355" b="1" dirty="0">
                <a:solidFill>
                  <a:schemeClr val="tx1"/>
                </a:solidFill>
              </a:rPr>
              <a:t>INSTITUTO MEXICANO DEL SEGURO SOCIAL</a:t>
            </a:r>
            <a:endParaRPr lang="es-MX" sz="1129" b="1" dirty="0">
              <a:solidFill>
                <a:schemeClr val="tx1"/>
              </a:solidFill>
            </a:endParaRPr>
          </a:p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129" b="1" dirty="0">
                <a:solidFill>
                  <a:schemeClr val="tx1"/>
                </a:solidFill>
              </a:rPr>
              <a:t>DELEGACION SUR DEL DISTRITO FEDERAL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99" y="258957"/>
            <a:ext cx="548317" cy="66389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2" b="31696"/>
          <a:stretch/>
        </p:blipFill>
        <p:spPr>
          <a:xfrm>
            <a:off x="5889378" y="137693"/>
            <a:ext cx="2223288" cy="80331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9512" y="89942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ZONA III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7544" y="1412776"/>
            <a:ext cx="834807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b="1" dirty="0" smtClean="0"/>
              <a:t>C.S.S.T. SIN RELEVANTES. </a:t>
            </a:r>
            <a:endParaRPr lang="es-MX" sz="1000" dirty="0" smtClean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r>
              <a:rPr lang="es-MX" sz="1000" dirty="0" smtClean="0"/>
              <a:t> </a:t>
            </a:r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/>
          </a:p>
          <a:p>
            <a:r>
              <a:rPr lang="es-MX" sz="1000" b="1" dirty="0"/>
              <a:t> </a:t>
            </a:r>
            <a:endParaRPr lang="es-MX" sz="1000" dirty="0"/>
          </a:p>
          <a:p>
            <a:r>
              <a:rPr lang="es-MX" sz="1000" dirty="0" smtClean="0"/>
              <a:t>    </a:t>
            </a:r>
            <a:endParaRPr lang="es-MX" sz="1000" dirty="0"/>
          </a:p>
          <a:p>
            <a:endParaRPr lang="es-MX" sz="1000" dirty="0"/>
          </a:p>
          <a:p>
            <a:endParaRPr lang="es-MX" sz="1000" dirty="0"/>
          </a:p>
          <a:p>
            <a:r>
              <a:rPr lang="es-MX" sz="1000" dirty="0"/>
              <a:t> </a:t>
            </a:r>
          </a:p>
          <a:p>
            <a:r>
              <a:rPr lang="es-MX" sz="1000" dirty="0" smtClean="0"/>
              <a:t>.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24570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434253" y="6570322"/>
            <a:ext cx="4136603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Mejora en el H.G.R. 1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0" y="6417988"/>
            <a:ext cx="9144000" cy="467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5 CuadroTexto"/>
          <p:cNvSpPr txBox="1"/>
          <p:nvPr/>
        </p:nvSpPr>
        <p:spPr>
          <a:xfrm>
            <a:off x="4429300" y="6487583"/>
            <a:ext cx="4653678" cy="322488"/>
          </a:xfrm>
          <a:prstGeom prst="rect">
            <a:avLst/>
          </a:prstGeom>
          <a:noFill/>
        </p:spPr>
        <p:txBody>
          <a:bodyPr wrap="square" lIns="87086" tIns="43543" rIns="87086" bIns="43543" rtlCol="0">
            <a:spAutoFit/>
          </a:bodyPr>
          <a:lstStyle/>
          <a:p>
            <a:pPr algn="ctr"/>
            <a:r>
              <a:rPr lang="es-MX" sz="15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 sismo 19 Septiembre 2017</a:t>
            </a:r>
            <a:endParaRPr lang="es-MX" sz="1524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80962" y="217598"/>
            <a:ext cx="5323766" cy="571012"/>
          </a:xfrm>
          <a:prstGeom prst="rect">
            <a:avLst/>
          </a:prstGeom>
          <a:pattFill prst="ltHorz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355" b="1" dirty="0">
                <a:solidFill>
                  <a:schemeClr val="tx1"/>
                </a:solidFill>
              </a:rPr>
              <a:t>INSTITUTO MEXICANO DEL SEGURO SOCIAL</a:t>
            </a:r>
            <a:endParaRPr lang="es-MX" sz="1129" b="1" dirty="0">
              <a:solidFill>
                <a:schemeClr val="tx1"/>
              </a:solidFill>
            </a:endParaRPr>
          </a:p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129" b="1" dirty="0">
                <a:solidFill>
                  <a:schemeClr val="tx1"/>
                </a:solidFill>
              </a:rPr>
              <a:t>DELEGACION SUR DEL DISTRITO FEDERAL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99" y="258957"/>
            <a:ext cx="548317" cy="66389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2" b="31696"/>
          <a:stretch/>
        </p:blipFill>
        <p:spPr>
          <a:xfrm>
            <a:off x="5889378" y="137693"/>
            <a:ext cx="2223288" cy="80331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9512" y="89942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ZONA III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7544" y="1412776"/>
            <a:ext cx="834807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 smtClean="0"/>
              <a:t>UMF No19:</a:t>
            </a:r>
            <a:r>
              <a:rPr lang="es-MX" sz="1200" dirty="0" smtClean="0"/>
              <a:t> ACABADOS EN CONSULTORIOS DE CURACIONES, PISO DE CEYE , AREA DE CURACIONES Y BARDA DE ESTACIONAMIENTO</a:t>
            </a:r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r>
              <a:rPr lang="es-MX" sz="1000" dirty="0" smtClean="0"/>
              <a:t>    </a:t>
            </a:r>
            <a:endParaRPr lang="es-MX" sz="1000" dirty="0"/>
          </a:p>
          <a:p>
            <a:r>
              <a:rPr lang="es-MX" sz="1000" dirty="0" smtClean="0"/>
              <a:t> </a:t>
            </a:r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/>
          </a:p>
          <a:p>
            <a:r>
              <a:rPr lang="es-MX" sz="1000" b="1" dirty="0"/>
              <a:t> </a:t>
            </a:r>
            <a:endParaRPr lang="es-MX" sz="1000" dirty="0"/>
          </a:p>
          <a:p>
            <a:endParaRPr lang="es-MX" sz="1000" dirty="0"/>
          </a:p>
          <a:p>
            <a:endParaRPr lang="es-MX" sz="1000" dirty="0"/>
          </a:p>
          <a:p>
            <a:endParaRPr lang="es-MX" sz="1000" dirty="0"/>
          </a:p>
          <a:p>
            <a:r>
              <a:rPr lang="es-MX" sz="1000" dirty="0"/>
              <a:t> </a:t>
            </a:r>
          </a:p>
          <a:p>
            <a:r>
              <a:rPr lang="es-MX" sz="1000" dirty="0" smtClean="0"/>
              <a:t>.</a:t>
            </a:r>
            <a:endParaRPr lang="es-MX" sz="1000" dirty="0"/>
          </a:p>
        </p:txBody>
      </p:sp>
      <p:pic>
        <p:nvPicPr>
          <p:cNvPr id="13" name="12 Imagen" descr="C:\Documents and Settings\jose.gutierrezhe\Mis documentos\Mis imágenes\sismo 19-09-17\IMG_198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2232248" cy="201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21 Imagen" descr="C:\Documents and Settings\jose.gutierrezhe\Mis documentos\Mis imágenes\IMG_202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2232249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2 Imagen" descr="C:\Documents and Settings\jose.gutierrezhe\Mis documentos\Mis imágenes\IMG_202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40"/>
            <a:ext cx="223224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23 Imagen" descr="C:\Documents and Settings\jose.gutierrezhe\Mis documentos\Mis imágenes\IMG_202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7" y="4221087"/>
            <a:ext cx="3169991" cy="1623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0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434253" y="6570322"/>
            <a:ext cx="4136603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Mejora en el H.G.R. 1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0" y="6417988"/>
            <a:ext cx="9144000" cy="467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5 CuadroTexto"/>
          <p:cNvSpPr txBox="1"/>
          <p:nvPr/>
        </p:nvSpPr>
        <p:spPr>
          <a:xfrm>
            <a:off x="4429300" y="6487583"/>
            <a:ext cx="4653678" cy="322488"/>
          </a:xfrm>
          <a:prstGeom prst="rect">
            <a:avLst/>
          </a:prstGeom>
          <a:noFill/>
        </p:spPr>
        <p:txBody>
          <a:bodyPr wrap="square" lIns="87086" tIns="43543" rIns="87086" bIns="43543" rtlCol="0">
            <a:spAutoFit/>
          </a:bodyPr>
          <a:lstStyle/>
          <a:p>
            <a:pPr algn="ctr"/>
            <a:r>
              <a:rPr lang="es-MX" sz="15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 sismo 19 Septiembre 2017</a:t>
            </a:r>
            <a:endParaRPr lang="es-MX" sz="1524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80962" y="217598"/>
            <a:ext cx="5323766" cy="571012"/>
          </a:xfrm>
          <a:prstGeom prst="rect">
            <a:avLst/>
          </a:prstGeom>
          <a:pattFill prst="ltHorz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355" b="1" dirty="0">
                <a:solidFill>
                  <a:schemeClr val="tx1"/>
                </a:solidFill>
              </a:rPr>
              <a:t>INSTITUTO MEXICANO DEL SEGURO SOCIAL</a:t>
            </a:r>
            <a:endParaRPr lang="es-MX" sz="1129" b="1" dirty="0">
              <a:solidFill>
                <a:schemeClr val="tx1"/>
              </a:solidFill>
            </a:endParaRPr>
          </a:p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129" b="1" dirty="0">
                <a:solidFill>
                  <a:schemeClr val="tx1"/>
                </a:solidFill>
              </a:rPr>
              <a:t>DELEGACION SUR DEL DISTRITO FEDERAL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99" y="258957"/>
            <a:ext cx="548317" cy="66389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2" b="31696"/>
          <a:stretch/>
        </p:blipFill>
        <p:spPr>
          <a:xfrm>
            <a:off x="5889378" y="137693"/>
            <a:ext cx="2223288" cy="80331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9512" y="89942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ZONA III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7544" y="1412776"/>
            <a:ext cx="834807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 smtClean="0"/>
              <a:t>SUBDELEGACION No 7:</a:t>
            </a:r>
            <a:r>
              <a:rPr lang="es-MX" sz="1200" dirty="0" smtClean="0"/>
              <a:t> LOSETAS EN AREA DE ELEVADORES DEL 1ER Y 2DO PISO, ACADADO EN MUROS DE 1ER PISO, CANCELERIA DE PRIMER PISO Y PLAFOND DEL PRIMER PISO</a:t>
            </a:r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r>
              <a:rPr lang="es-MX" sz="1000" dirty="0" smtClean="0"/>
              <a:t> </a:t>
            </a:r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/>
          </a:p>
          <a:p>
            <a:r>
              <a:rPr lang="es-MX" sz="1000" b="1" dirty="0"/>
              <a:t> </a:t>
            </a:r>
            <a:endParaRPr lang="es-MX" sz="1000" dirty="0"/>
          </a:p>
          <a:p>
            <a:r>
              <a:rPr lang="es-MX" sz="1000" dirty="0" smtClean="0"/>
              <a:t>    </a:t>
            </a:r>
            <a:endParaRPr lang="es-MX" sz="1000" dirty="0"/>
          </a:p>
          <a:p>
            <a:endParaRPr lang="es-MX" sz="1000" dirty="0"/>
          </a:p>
          <a:p>
            <a:endParaRPr lang="es-MX" sz="1000" dirty="0"/>
          </a:p>
          <a:p>
            <a:r>
              <a:rPr lang="es-MX" sz="1000" dirty="0"/>
              <a:t> </a:t>
            </a:r>
          </a:p>
          <a:p>
            <a:r>
              <a:rPr lang="es-MX" sz="1000" dirty="0" smtClean="0"/>
              <a:t>.</a:t>
            </a:r>
            <a:endParaRPr lang="es-MX" sz="1000" dirty="0"/>
          </a:p>
        </p:txBody>
      </p:sp>
      <p:pic>
        <p:nvPicPr>
          <p:cNvPr id="13" name="12 Imagen" descr="C:\Documents and Settings\jose.gutierrezhe\Mis documentos\Mis imágenes\IMG_19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05024"/>
            <a:ext cx="2016224" cy="1612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21 Imagen" descr="C:\Documents and Settings\jose.gutierrezhe\Mis documentos\Mis imágenes\IMG_193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2109787"/>
            <a:ext cx="2480516" cy="160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2 Imagen" descr="C:\Documents and Settings\jose.gutierrezhe\Mis documentos\Mis imágenes\IMG_193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09787"/>
            <a:ext cx="2100506" cy="16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23 Imagen" descr="C:\Documents and Settings\jose.gutierrezhe\Mis documentos\Mis imágenes\IMG_193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077072"/>
            <a:ext cx="2016223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24 Imagen" descr="C:\Documents and Settings\jose.gutierrezhe\Mis documentos\Mis imágenes\IMG_193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4077071"/>
            <a:ext cx="2438399" cy="158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25 Imagen" descr="C:\Documents and Settings\jose.gutierrezhe\Mis documentos\Mis imágenes\IMG_193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77070"/>
            <a:ext cx="2028498" cy="1584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1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434253" y="6570322"/>
            <a:ext cx="4136603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Mejora en el H.G.R. 1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0" y="6417988"/>
            <a:ext cx="9144000" cy="467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5 CuadroTexto"/>
          <p:cNvSpPr txBox="1"/>
          <p:nvPr/>
        </p:nvSpPr>
        <p:spPr>
          <a:xfrm>
            <a:off x="4429300" y="6487583"/>
            <a:ext cx="4653678" cy="322488"/>
          </a:xfrm>
          <a:prstGeom prst="rect">
            <a:avLst/>
          </a:prstGeom>
          <a:noFill/>
        </p:spPr>
        <p:txBody>
          <a:bodyPr wrap="square" lIns="87086" tIns="43543" rIns="87086" bIns="43543" rtlCol="0">
            <a:spAutoFit/>
          </a:bodyPr>
          <a:lstStyle/>
          <a:p>
            <a:pPr algn="ctr"/>
            <a:r>
              <a:rPr lang="es-MX" sz="15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 sismo 19 Septiembre 2017</a:t>
            </a:r>
            <a:endParaRPr lang="es-MX" sz="1524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80962" y="217598"/>
            <a:ext cx="5323766" cy="571012"/>
          </a:xfrm>
          <a:prstGeom prst="rect">
            <a:avLst/>
          </a:prstGeom>
          <a:pattFill prst="ltHorz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355" b="1" dirty="0">
                <a:solidFill>
                  <a:schemeClr val="tx1"/>
                </a:solidFill>
              </a:rPr>
              <a:t>INSTITUTO MEXICANO DEL SEGURO SOCIAL</a:t>
            </a:r>
            <a:endParaRPr lang="es-MX" sz="1129" b="1" dirty="0">
              <a:solidFill>
                <a:schemeClr val="tx1"/>
              </a:solidFill>
            </a:endParaRPr>
          </a:p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129" b="1" dirty="0">
                <a:solidFill>
                  <a:schemeClr val="tx1"/>
                </a:solidFill>
              </a:rPr>
              <a:t>DELEGACION SUR DEL DISTRITO FEDERAL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99" y="258957"/>
            <a:ext cx="548317" cy="66389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2" b="31696"/>
          <a:stretch/>
        </p:blipFill>
        <p:spPr>
          <a:xfrm>
            <a:off x="5889378" y="137693"/>
            <a:ext cx="2223288" cy="80331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9512" y="89942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ZONA III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7544" y="1412776"/>
            <a:ext cx="834807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 smtClean="0"/>
              <a:t>SUBDELEGACION No 7:</a:t>
            </a:r>
            <a:r>
              <a:rPr lang="es-MX" sz="1200" dirty="0"/>
              <a:t> </a:t>
            </a:r>
            <a:r>
              <a:rPr lang="es-MX" sz="1200" dirty="0" smtClean="0"/>
              <a:t>ACABADOS EN MUROS, SUSTITUCION DE VIDRIO FACHADA  DEL TERCER PISO, PUERTA DE ALUMINIO ACCESO 2DO PISO.</a:t>
            </a:r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r>
              <a:rPr lang="es-MX" sz="1000" dirty="0" smtClean="0"/>
              <a:t>      </a:t>
            </a:r>
          </a:p>
          <a:p>
            <a:endParaRPr lang="es-MX" sz="1000" dirty="0"/>
          </a:p>
          <a:p>
            <a:r>
              <a:rPr lang="es-MX" sz="1000" dirty="0" smtClean="0"/>
              <a:t> </a:t>
            </a:r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/>
          </a:p>
          <a:p>
            <a:r>
              <a:rPr lang="es-MX" sz="1000" b="1" dirty="0"/>
              <a:t> </a:t>
            </a:r>
            <a:endParaRPr lang="es-MX" sz="1000" dirty="0"/>
          </a:p>
          <a:p>
            <a:r>
              <a:rPr lang="es-MX" sz="1000" dirty="0" smtClean="0"/>
              <a:t>    </a:t>
            </a:r>
            <a:endParaRPr lang="es-MX" sz="1000" dirty="0"/>
          </a:p>
          <a:p>
            <a:endParaRPr lang="es-MX" sz="1000" dirty="0"/>
          </a:p>
          <a:p>
            <a:endParaRPr lang="es-MX" sz="1000" dirty="0"/>
          </a:p>
          <a:p>
            <a:r>
              <a:rPr lang="es-MX" sz="1000" dirty="0"/>
              <a:t> </a:t>
            </a:r>
          </a:p>
          <a:p>
            <a:r>
              <a:rPr lang="es-MX" sz="1000" dirty="0" smtClean="0"/>
              <a:t>.</a:t>
            </a:r>
            <a:endParaRPr lang="es-MX" sz="1000" dirty="0"/>
          </a:p>
        </p:txBody>
      </p:sp>
      <p:pic>
        <p:nvPicPr>
          <p:cNvPr id="16" name="15 Imagen" descr="C:\Documents and Settings\jose.gutierrezhe\Mis documentos\Mis imágenes\IMG_19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205037"/>
            <a:ext cx="1944215" cy="1656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26 Imagen" descr="C:\Documents and Settings\jose.gutierrezhe\Mis documentos\Mis imágenes\IMG_204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377" y="2228850"/>
            <a:ext cx="2377921" cy="1632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27 Imagen" descr="C:\Documents and Settings\jose.gutierrezhe\Mis documentos\Mis imágenes\IMG_191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2" y="2205037"/>
            <a:ext cx="2328115" cy="1656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8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434253" y="6570322"/>
            <a:ext cx="4136603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Mejora en el H.G.R. 1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0" y="6417988"/>
            <a:ext cx="9144000" cy="467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5 CuadroTexto"/>
          <p:cNvSpPr txBox="1"/>
          <p:nvPr/>
        </p:nvSpPr>
        <p:spPr>
          <a:xfrm>
            <a:off x="4429300" y="6487583"/>
            <a:ext cx="4653678" cy="322488"/>
          </a:xfrm>
          <a:prstGeom prst="rect">
            <a:avLst/>
          </a:prstGeom>
          <a:noFill/>
        </p:spPr>
        <p:txBody>
          <a:bodyPr wrap="square" lIns="87086" tIns="43543" rIns="87086" bIns="43543" rtlCol="0">
            <a:spAutoFit/>
          </a:bodyPr>
          <a:lstStyle/>
          <a:p>
            <a:pPr algn="ctr"/>
            <a:r>
              <a:rPr lang="es-MX" sz="15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 sismo 19 Septiembre 2017</a:t>
            </a:r>
            <a:endParaRPr lang="es-MX" sz="1524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80962" y="217598"/>
            <a:ext cx="5323766" cy="571012"/>
          </a:xfrm>
          <a:prstGeom prst="rect">
            <a:avLst/>
          </a:prstGeom>
          <a:pattFill prst="ltHorz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355" b="1" dirty="0">
                <a:solidFill>
                  <a:schemeClr val="tx1"/>
                </a:solidFill>
              </a:rPr>
              <a:t>INSTITUTO MEXICANO DEL SEGURO SOCIAL</a:t>
            </a:r>
            <a:endParaRPr lang="es-MX" sz="1129" b="1" dirty="0">
              <a:solidFill>
                <a:schemeClr val="tx1"/>
              </a:solidFill>
            </a:endParaRPr>
          </a:p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129" b="1" dirty="0">
                <a:solidFill>
                  <a:schemeClr val="tx1"/>
                </a:solidFill>
              </a:rPr>
              <a:t>DELEGACION SUR DEL DISTRITO FEDERAL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99" y="258957"/>
            <a:ext cx="548317" cy="66389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2" b="31696"/>
          <a:stretch/>
        </p:blipFill>
        <p:spPr>
          <a:xfrm>
            <a:off x="5889378" y="137693"/>
            <a:ext cx="2223288" cy="80331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9512" y="89942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ZONA III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7544" y="1412776"/>
            <a:ext cx="834807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 smtClean="0"/>
              <a:t>SUBDELEGACION No 8: COARTEADURAS EN FACHA DEL TERCER PISO Y REPARACION DE ACABADOS EN MURO Y PLAFOND DEL TERCER PISO</a:t>
            </a:r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r>
              <a:rPr lang="es-MX" sz="1000" dirty="0" smtClean="0"/>
              <a:t> </a:t>
            </a:r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/>
          </a:p>
          <a:p>
            <a:r>
              <a:rPr lang="es-MX" sz="1000" b="1" dirty="0"/>
              <a:t> </a:t>
            </a:r>
            <a:endParaRPr lang="es-MX" sz="1000" dirty="0"/>
          </a:p>
          <a:p>
            <a:r>
              <a:rPr lang="es-MX" sz="1000" dirty="0" smtClean="0"/>
              <a:t>    </a:t>
            </a:r>
            <a:endParaRPr lang="es-MX" sz="1000" dirty="0"/>
          </a:p>
          <a:p>
            <a:endParaRPr lang="es-MX" sz="1000" dirty="0"/>
          </a:p>
          <a:p>
            <a:endParaRPr lang="es-MX" sz="1000" dirty="0"/>
          </a:p>
          <a:p>
            <a:r>
              <a:rPr lang="es-MX" sz="1000" dirty="0"/>
              <a:t> </a:t>
            </a:r>
          </a:p>
          <a:p>
            <a:r>
              <a:rPr lang="es-MX" sz="1000" dirty="0" smtClean="0"/>
              <a:t>.</a:t>
            </a:r>
            <a:endParaRPr lang="es-MX" sz="1000" dirty="0"/>
          </a:p>
        </p:txBody>
      </p:sp>
      <p:pic>
        <p:nvPicPr>
          <p:cNvPr id="10" name="9 Imagen" descr="C:\Documents and Settings\jose.gutierrezhe\Mis documentos\Mis imágenes\IMG_197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309813"/>
            <a:ext cx="2016223" cy="1623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C:\Documents and Settings\jose.gutierrezhe\Mis documentos\Mis imágenes\IMG_198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2338388"/>
            <a:ext cx="2448272" cy="159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C:\Documents and Settings\jose.gutierrezhe\Mis documentos\Mis imágenes\IMG_198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221088"/>
            <a:ext cx="2088231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C:\Documents and Settings\jose.gutierrezhe\Mis documentos\Mis imágenes\IMG_1982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38388"/>
            <a:ext cx="2532554" cy="159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C:\Documents and Settings\jose.gutierrezhe\Mis documentos\Mis imágenes\IMG_205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4221088"/>
            <a:ext cx="2173214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 descr="C:\Documents and Settings\jose.gutierrezhe\Mis documentos\Mis imágenes\IMG_204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2532554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3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434253" y="6570322"/>
            <a:ext cx="4136603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Mejora en el H.G.R. 1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0" y="6417988"/>
            <a:ext cx="9144000" cy="467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5 CuadroTexto"/>
          <p:cNvSpPr txBox="1"/>
          <p:nvPr/>
        </p:nvSpPr>
        <p:spPr>
          <a:xfrm>
            <a:off x="4429300" y="6487583"/>
            <a:ext cx="4653678" cy="322488"/>
          </a:xfrm>
          <a:prstGeom prst="rect">
            <a:avLst/>
          </a:prstGeom>
          <a:noFill/>
        </p:spPr>
        <p:txBody>
          <a:bodyPr wrap="square" lIns="87086" tIns="43543" rIns="87086" bIns="43543" rtlCol="0">
            <a:spAutoFit/>
          </a:bodyPr>
          <a:lstStyle/>
          <a:p>
            <a:pPr algn="ctr"/>
            <a:r>
              <a:rPr lang="es-MX" sz="15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 sismo 19 Septiembre 2017</a:t>
            </a:r>
            <a:endParaRPr lang="es-MX" sz="1524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80962" y="217598"/>
            <a:ext cx="5323766" cy="571012"/>
          </a:xfrm>
          <a:prstGeom prst="rect">
            <a:avLst/>
          </a:prstGeom>
          <a:pattFill prst="ltHorz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355" b="1" dirty="0">
                <a:solidFill>
                  <a:schemeClr val="tx1"/>
                </a:solidFill>
              </a:rPr>
              <a:t>INSTITUTO MEXICANO DEL SEGURO SOCIAL</a:t>
            </a:r>
            <a:endParaRPr lang="es-MX" sz="1129" b="1" dirty="0">
              <a:solidFill>
                <a:schemeClr val="tx1"/>
              </a:solidFill>
            </a:endParaRPr>
          </a:p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129" b="1" dirty="0">
                <a:solidFill>
                  <a:schemeClr val="tx1"/>
                </a:solidFill>
              </a:rPr>
              <a:t>DELEGACION SUR DEL DISTRITO FEDERAL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99" y="258957"/>
            <a:ext cx="548317" cy="66389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2" b="31696"/>
          <a:stretch/>
        </p:blipFill>
        <p:spPr>
          <a:xfrm>
            <a:off x="5889378" y="137693"/>
            <a:ext cx="2223288" cy="80331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9512" y="89942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ZONA III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7544" y="1412776"/>
            <a:ext cx="83480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 smtClean="0"/>
              <a:t>GUARDERIA No20: GRIETAS EN FACHADA DE ACCESO A GUARDERIA, MUROS CLINDANTES CON  COARTEADURAS, PLAFONES EN AREA DE COMEDOR Y PLAFON AN AREA DE MATERNAL A</a:t>
            </a:r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r>
              <a:rPr lang="es-MX" sz="1000" dirty="0" smtClean="0"/>
              <a:t> </a:t>
            </a:r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/>
          </a:p>
          <a:p>
            <a:r>
              <a:rPr lang="es-MX" sz="1000" b="1" dirty="0"/>
              <a:t> </a:t>
            </a:r>
            <a:endParaRPr lang="es-MX" sz="1000" dirty="0"/>
          </a:p>
          <a:p>
            <a:r>
              <a:rPr lang="es-MX" sz="1000" dirty="0" smtClean="0"/>
              <a:t>    </a:t>
            </a:r>
            <a:endParaRPr lang="es-MX" sz="1000" dirty="0"/>
          </a:p>
          <a:p>
            <a:endParaRPr lang="es-MX" sz="1000" dirty="0"/>
          </a:p>
          <a:p>
            <a:endParaRPr lang="es-MX" sz="1000" dirty="0"/>
          </a:p>
          <a:p>
            <a:r>
              <a:rPr lang="es-MX" sz="1000" dirty="0"/>
              <a:t> </a:t>
            </a:r>
          </a:p>
          <a:p>
            <a:r>
              <a:rPr lang="es-MX" sz="1000" dirty="0" smtClean="0"/>
              <a:t>.</a:t>
            </a:r>
            <a:endParaRPr lang="es-MX" sz="1000" dirty="0"/>
          </a:p>
        </p:txBody>
      </p:sp>
      <p:pic>
        <p:nvPicPr>
          <p:cNvPr id="17" name="16 Imagen" descr="C:\Documents and Settings\jose.gutierrezhe\Mis documentos\Mis imágenes\SISMO 2017 RES 17\IMG_17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44824"/>
            <a:ext cx="2232248" cy="15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21 Imagen" descr="C:\Documents and Settings\jose.gutierrezhe\Mis documentos\Mis imágenes\IMG_200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5"/>
            <a:ext cx="2376264" cy="155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2 Imagen" descr="C:\Documents and Settings\jose.gutierrezhe\Mis documentos\Mis imágenes\SISMO 2017 RES 17\IMG_168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4824"/>
            <a:ext cx="2016224" cy="15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23 Imagen" descr="C:\Documents and Settings\jose.gutierrezhe\Mis documentos\Mis imágenes\IMG_191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73016"/>
            <a:ext cx="2232248" cy="1810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24 Imagen" descr="C:\Documents and Settings\jose.gutierrezhe\Mis documentos\Mis imágenes\IMG_191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602" y="3573016"/>
            <a:ext cx="2211501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25 Imagen" descr="C:\Documents and Settings\jose.gutierrezhe\Mis documentos\Mis imágenes\IMG_191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4"/>
            <a:ext cx="2016224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90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434253" y="6570322"/>
            <a:ext cx="4136603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Mejora en el H.G.R. 1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0" y="6417988"/>
            <a:ext cx="9144000" cy="467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5 CuadroTexto"/>
          <p:cNvSpPr txBox="1"/>
          <p:nvPr/>
        </p:nvSpPr>
        <p:spPr>
          <a:xfrm>
            <a:off x="4429300" y="6487583"/>
            <a:ext cx="4653678" cy="322488"/>
          </a:xfrm>
          <a:prstGeom prst="rect">
            <a:avLst/>
          </a:prstGeom>
          <a:noFill/>
        </p:spPr>
        <p:txBody>
          <a:bodyPr wrap="square" lIns="87086" tIns="43543" rIns="87086" bIns="43543" rtlCol="0">
            <a:spAutoFit/>
          </a:bodyPr>
          <a:lstStyle/>
          <a:p>
            <a:pPr algn="ctr"/>
            <a:r>
              <a:rPr lang="es-MX" sz="15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 sismo 19 Septiembre 2017</a:t>
            </a:r>
            <a:endParaRPr lang="es-MX" sz="1524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80962" y="217598"/>
            <a:ext cx="5323766" cy="571012"/>
          </a:xfrm>
          <a:prstGeom prst="rect">
            <a:avLst/>
          </a:prstGeom>
          <a:pattFill prst="ltHorz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355" b="1" dirty="0">
                <a:solidFill>
                  <a:schemeClr val="tx1"/>
                </a:solidFill>
              </a:rPr>
              <a:t>INSTITUTO MEXICANO DEL SEGURO SOCIAL</a:t>
            </a:r>
            <a:endParaRPr lang="es-MX" sz="1129" b="1" dirty="0">
              <a:solidFill>
                <a:schemeClr val="tx1"/>
              </a:solidFill>
            </a:endParaRPr>
          </a:p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129" b="1" dirty="0">
                <a:solidFill>
                  <a:schemeClr val="tx1"/>
                </a:solidFill>
              </a:rPr>
              <a:t>DELEGACION SUR DEL DISTRITO FEDERAL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99" y="258957"/>
            <a:ext cx="548317" cy="66389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2" b="31696"/>
          <a:stretch/>
        </p:blipFill>
        <p:spPr>
          <a:xfrm>
            <a:off x="5889378" y="137693"/>
            <a:ext cx="2223288" cy="80331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9512" y="89942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ZONA III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7544" y="1412776"/>
            <a:ext cx="83480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b="1" dirty="0" smtClean="0"/>
              <a:t>GUARDERIA No20: LOSETAS CON COARTEADURAS EN AREA DE COMEDOR, LACTANTES B, PISO DE CASA DE MAQUINAS, PLAFON PASILLO A JARDIN Y PLAFON EN BARANDAL DE ESCALERA</a:t>
            </a:r>
            <a:endParaRPr lang="es-MX" sz="8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r>
              <a:rPr lang="es-MX" sz="1000" dirty="0" smtClean="0"/>
              <a:t> </a:t>
            </a:r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/>
          </a:p>
          <a:p>
            <a:r>
              <a:rPr lang="es-MX" sz="1000" b="1" dirty="0"/>
              <a:t> </a:t>
            </a:r>
            <a:endParaRPr lang="es-MX" sz="1000" dirty="0"/>
          </a:p>
          <a:p>
            <a:r>
              <a:rPr lang="es-MX" sz="1000" dirty="0" smtClean="0"/>
              <a:t>    </a:t>
            </a:r>
            <a:endParaRPr lang="es-MX" sz="1000" dirty="0"/>
          </a:p>
          <a:p>
            <a:endParaRPr lang="es-MX" sz="1000" dirty="0"/>
          </a:p>
          <a:p>
            <a:endParaRPr lang="es-MX" sz="1000" dirty="0"/>
          </a:p>
          <a:p>
            <a:r>
              <a:rPr lang="es-MX" sz="1000" dirty="0"/>
              <a:t> </a:t>
            </a:r>
          </a:p>
          <a:p>
            <a:r>
              <a:rPr lang="es-MX" sz="1000" dirty="0" smtClean="0"/>
              <a:t>.</a:t>
            </a:r>
            <a:endParaRPr lang="es-MX" sz="1000" dirty="0"/>
          </a:p>
        </p:txBody>
      </p:sp>
      <p:pic>
        <p:nvPicPr>
          <p:cNvPr id="16" name="15 Imagen" descr="C:\Documents and Settings\jose.gutierrezhe\Mis documentos\Mis imágenes\IMG_20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2232248" cy="1625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29 Imagen" descr="C:\Documents and Settings\jose.gutierrezhe\Mis documentos\Mis imágenes\IMG_201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39"/>
            <a:ext cx="2160240" cy="159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30 Imagen" descr="C:\Documents and Settings\jose.gutierrezhe\Mis documentos\Mis imágenes\IMG_201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2304256" cy="1625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31 Imagen" descr="C:\Documents and Settings\jose.gutierrezhe\Mis documentos\Mis imágenes\IMG_201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7"/>
            <a:ext cx="2160240" cy="162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33 Imagen" descr="C:\Documents and Settings\jose.gutierrezhe\Mis documentos\Mis imágenes\IMG_201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17032"/>
            <a:ext cx="2160240" cy="1666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34 Imagen" descr="C:\Documents and Settings\jose.gutierrezhe\Mis documentos\Mis imágenes\IMG_2006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2304256" cy="1666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1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434253" y="6570322"/>
            <a:ext cx="4136603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Mejora en el H.G.R. 1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0" y="6417988"/>
            <a:ext cx="9144000" cy="467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5 CuadroTexto"/>
          <p:cNvSpPr txBox="1"/>
          <p:nvPr/>
        </p:nvSpPr>
        <p:spPr>
          <a:xfrm>
            <a:off x="4429300" y="6487583"/>
            <a:ext cx="4653678" cy="322488"/>
          </a:xfrm>
          <a:prstGeom prst="rect">
            <a:avLst/>
          </a:prstGeom>
          <a:noFill/>
        </p:spPr>
        <p:txBody>
          <a:bodyPr wrap="square" lIns="87086" tIns="43543" rIns="87086" bIns="43543" rtlCol="0">
            <a:spAutoFit/>
          </a:bodyPr>
          <a:lstStyle/>
          <a:p>
            <a:pPr algn="ctr"/>
            <a:r>
              <a:rPr lang="es-MX" sz="15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 sismo 19 Septiembre 2017</a:t>
            </a:r>
            <a:endParaRPr lang="es-MX" sz="1524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80962" y="217598"/>
            <a:ext cx="5323766" cy="571012"/>
          </a:xfrm>
          <a:prstGeom prst="rect">
            <a:avLst/>
          </a:prstGeom>
          <a:pattFill prst="ltHorz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355" b="1" dirty="0">
                <a:solidFill>
                  <a:schemeClr val="tx1"/>
                </a:solidFill>
              </a:rPr>
              <a:t>INSTITUTO MEXICANO DEL SEGURO SOCIAL</a:t>
            </a:r>
            <a:endParaRPr lang="es-MX" sz="1129" b="1" dirty="0">
              <a:solidFill>
                <a:schemeClr val="tx1"/>
              </a:solidFill>
            </a:endParaRPr>
          </a:p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129" b="1" dirty="0">
                <a:solidFill>
                  <a:schemeClr val="tx1"/>
                </a:solidFill>
              </a:rPr>
              <a:t>DELEGACION SUR DEL DISTRITO FEDERAL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99" y="258957"/>
            <a:ext cx="548317" cy="66389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2" b="31696"/>
          <a:stretch/>
        </p:blipFill>
        <p:spPr>
          <a:xfrm>
            <a:off x="5889378" y="137693"/>
            <a:ext cx="2223288" cy="80331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9512" y="89942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ZONA III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7544" y="1412776"/>
            <a:ext cx="83480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b="1" dirty="0" smtClean="0"/>
              <a:t>GUARDERIA No20: PLAFOND AREA DE VESTIDOR MUJERES, COCINETA, ACABADOS EN PATIO EXTERIOR A CASA DE MAQUINAS. PLAFON DE BAÑO </a:t>
            </a:r>
            <a:r>
              <a:rPr lang="es-MX" sz="800" b="1" dirty="0"/>
              <a:t>M</a:t>
            </a:r>
            <a:r>
              <a:rPr lang="es-MX" sz="800" b="1" dirty="0" smtClean="0"/>
              <a:t>ATERAL B Y LOSETA VINILICA EN PATIO DE MATERNALES</a:t>
            </a:r>
            <a:endParaRPr lang="es-MX" sz="800" dirty="0"/>
          </a:p>
          <a:p>
            <a:r>
              <a:rPr lang="es-MX" sz="1000" dirty="0" smtClean="0"/>
              <a:t>,</a:t>
            </a:r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r>
              <a:rPr lang="es-MX" sz="1000" dirty="0" smtClean="0"/>
              <a:t> </a:t>
            </a:r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/>
          </a:p>
          <a:p>
            <a:r>
              <a:rPr lang="es-MX" sz="1000" b="1" dirty="0"/>
              <a:t> </a:t>
            </a:r>
            <a:endParaRPr lang="es-MX" sz="1000" dirty="0"/>
          </a:p>
          <a:p>
            <a:r>
              <a:rPr lang="es-MX" sz="1000" dirty="0" smtClean="0"/>
              <a:t>    </a:t>
            </a:r>
            <a:endParaRPr lang="es-MX" sz="1000" dirty="0"/>
          </a:p>
          <a:p>
            <a:endParaRPr lang="es-MX" sz="1000" dirty="0"/>
          </a:p>
          <a:p>
            <a:endParaRPr lang="es-MX" sz="1000" dirty="0"/>
          </a:p>
          <a:p>
            <a:r>
              <a:rPr lang="es-MX" sz="1000" dirty="0"/>
              <a:t> </a:t>
            </a:r>
          </a:p>
          <a:p>
            <a:r>
              <a:rPr lang="es-MX" sz="1000" dirty="0" smtClean="0"/>
              <a:t>.</a:t>
            </a:r>
            <a:endParaRPr lang="es-MX" sz="1000" dirty="0"/>
          </a:p>
        </p:txBody>
      </p:sp>
      <p:pic>
        <p:nvPicPr>
          <p:cNvPr id="23" name="22 Imagen" descr="C:\Documents and Settings\jose.gutierrezhe\Mis documentos\Mis imágenes\IMG_20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5"/>
            <a:ext cx="2160240" cy="1656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23 Imagen" descr="C:\Documents and Settings\jose.gutierrezhe\Mis documentos\Mis imágenes\SISMO 2017 RES 17\IMG_168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772815"/>
            <a:ext cx="2521446" cy="1656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24 Imagen" descr="C:\Documents and Settings\jose.gutierrezhe\Mis documentos\Mis imágenes\SISMO 2017 RES 17\IMG_169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076" y="1772816"/>
            <a:ext cx="2296590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25 Imagen" descr="C:\Documents and Settings\jose.gutierrezhe\Mis documentos\Mis imágenes\SISMO 2017 RES 17\IMG_169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573015"/>
            <a:ext cx="2232247" cy="2160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31 Imagen" descr="C:\Documents and Settings\jose.gutierrezhe\Mis documentos\Mis imágenes\SISMO 2017 RES 17\IMG_169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73015"/>
            <a:ext cx="2511921" cy="2160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32 Imagen" descr="C:\Documents and Settings\jose.gutierrezhe\Mis documentos\Mis imágenes\IMG_201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076" y="3717032"/>
            <a:ext cx="2296590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51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434253" y="6570322"/>
            <a:ext cx="4136603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Mejora en el H.G.R. 1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0" y="6417988"/>
            <a:ext cx="9144000" cy="467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5 CuadroTexto"/>
          <p:cNvSpPr txBox="1"/>
          <p:nvPr/>
        </p:nvSpPr>
        <p:spPr>
          <a:xfrm>
            <a:off x="4429300" y="6487583"/>
            <a:ext cx="4653678" cy="322488"/>
          </a:xfrm>
          <a:prstGeom prst="rect">
            <a:avLst/>
          </a:prstGeom>
          <a:noFill/>
        </p:spPr>
        <p:txBody>
          <a:bodyPr wrap="square" lIns="87086" tIns="43543" rIns="87086" bIns="43543" rtlCol="0">
            <a:spAutoFit/>
          </a:bodyPr>
          <a:lstStyle/>
          <a:p>
            <a:pPr algn="ctr"/>
            <a:r>
              <a:rPr lang="es-MX" sz="1524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 sismo 19 Septiembre 2017</a:t>
            </a:r>
            <a:endParaRPr lang="es-MX" sz="1524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80962" y="217598"/>
            <a:ext cx="5323766" cy="571012"/>
          </a:xfrm>
          <a:prstGeom prst="rect">
            <a:avLst/>
          </a:prstGeom>
          <a:pattFill prst="ltHorz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355" b="1" dirty="0">
                <a:solidFill>
                  <a:schemeClr val="tx1"/>
                </a:solidFill>
              </a:rPr>
              <a:t>INSTITUTO MEXICANO DEL SEGURO SOCIAL</a:t>
            </a:r>
            <a:endParaRPr lang="es-MX" sz="1129" b="1" dirty="0">
              <a:solidFill>
                <a:schemeClr val="tx1"/>
              </a:solidFill>
            </a:endParaRPr>
          </a:p>
          <a:p>
            <a:r>
              <a:rPr lang="es-MX" sz="1129" dirty="0">
                <a:solidFill>
                  <a:schemeClr val="tx1"/>
                </a:solidFill>
              </a:rPr>
              <a:t>	</a:t>
            </a:r>
            <a:r>
              <a:rPr lang="es-MX" sz="1129" b="1" dirty="0">
                <a:solidFill>
                  <a:schemeClr val="tx1"/>
                </a:solidFill>
              </a:rPr>
              <a:t>DELEGACION SUR DEL DISTRITO FEDERAL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99" y="258957"/>
            <a:ext cx="548317" cy="66389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2" b="31696"/>
          <a:stretch/>
        </p:blipFill>
        <p:spPr>
          <a:xfrm>
            <a:off x="5889378" y="137693"/>
            <a:ext cx="2223288" cy="80331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9512" y="89942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ZONA III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7544" y="1412776"/>
            <a:ext cx="834807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 smtClean="0"/>
              <a:t>GUARDERIA No20:</a:t>
            </a:r>
            <a:r>
              <a:rPr lang="es-MX" sz="1000" dirty="0"/>
              <a:t> </a:t>
            </a:r>
            <a:r>
              <a:rPr lang="es-MX" sz="1000" dirty="0" smtClean="0"/>
              <a:t>ACABADO EN ACCSEO AREA ADMINISTRACION Y PLAFOND VESTIDOR DE MUJERES</a:t>
            </a:r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r>
              <a:rPr lang="es-MX" sz="1000" dirty="0" smtClean="0"/>
              <a:t> </a:t>
            </a:r>
          </a:p>
          <a:p>
            <a:endParaRPr lang="es-MX" sz="1000" dirty="0"/>
          </a:p>
          <a:p>
            <a:endParaRPr lang="es-MX" sz="1000" dirty="0" smtClean="0"/>
          </a:p>
          <a:p>
            <a:endParaRPr lang="es-MX" sz="1000" dirty="0"/>
          </a:p>
          <a:p>
            <a:endParaRPr lang="es-MX" sz="1000" dirty="0"/>
          </a:p>
          <a:p>
            <a:r>
              <a:rPr lang="es-MX" sz="1000" b="1" dirty="0"/>
              <a:t> </a:t>
            </a:r>
            <a:endParaRPr lang="es-MX" sz="1000" dirty="0"/>
          </a:p>
          <a:p>
            <a:r>
              <a:rPr lang="es-MX" sz="1000" dirty="0" smtClean="0"/>
              <a:t>    </a:t>
            </a:r>
            <a:endParaRPr lang="es-MX" sz="1000" dirty="0"/>
          </a:p>
          <a:p>
            <a:endParaRPr lang="es-MX" sz="1000" dirty="0"/>
          </a:p>
          <a:p>
            <a:endParaRPr lang="es-MX" sz="1000" dirty="0"/>
          </a:p>
          <a:p>
            <a:r>
              <a:rPr lang="es-MX" sz="1000" dirty="0"/>
              <a:t> </a:t>
            </a:r>
          </a:p>
          <a:p>
            <a:r>
              <a:rPr lang="es-MX" sz="1000" dirty="0" smtClean="0"/>
              <a:t>.</a:t>
            </a:r>
            <a:endParaRPr lang="es-MX" sz="1000" dirty="0"/>
          </a:p>
        </p:txBody>
      </p:sp>
      <p:pic>
        <p:nvPicPr>
          <p:cNvPr id="16" name="15 Imagen" descr="C:\Documents and Settings\jose.gutierrezhe\Mis documentos\Mis imágenes\SISMO 2017 RES 17\IMG_17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05050"/>
            <a:ext cx="3672408" cy="1700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 descr="C:\Documents and Settings\jose.gutierrezhe\Mis documentos\Mis imágenes\SISMO 2017 RES 17\IMG_17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05050"/>
            <a:ext cx="3456384" cy="1700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51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8028</TotalTime>
  <Words>526</Words>
  <Application>Microsoft Office PowerPoint</Application>
  <PresentationFormat>Carta (216 x 279 mm)</PresentationFormat>
  <Paragraphs>379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emilio.beltran</dc:creator>
  <cp:lastModifiedBy>Martha Leonor Elechiguerra Olmos</cp:lastModifiedBy>
  <cp:revision>815</cp:revision>
  <cp:lastPrinted>2017-08-31T21:43:15Z</cp:lastPrinted>
  <dcterms:created xsi:type="dcterms:W3CDTF">2014-01-13T17:21:40Z</dcterms:created>
  <dcterms:modified xsi:type="dcterms:W3CDTF">2017-09-21T20:12:48Z</dcterms:modified>
</cp:coreProperties>
</file>