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6"/>
  </p:notesMasterIdLst>
  <p:sldIdLst>
    <p:sldId id="256" r:id="rId3"/>
    <p:sldId id="331" r:id="rId4"/>
    <p:sldId id="379" r:id="rId5"/>
    <p:sldId id="413" r:id="rId6"/>
    <p:sldId id="414" r:id="rId7"/>
    <p:sldId id="415" r:id="rId8"/>
    <p:sldId id="416" r:id="rId9"/>
    <p:sldId id="392" r:id="rId10"/>
    <p:sldId id="393" r:id="rId11"/>
    <p:sldId id="394" r:id="rId12"/>
    <p:sldId id="395" r:id="rId13"/>
    <p:sldId id="399" r:id="rId14"/>
    <p:sldId id="406" r:id="rId15"/>
  </p:sldIdLst>
  <p:sldSz cx="9144000" cy="6858000" type="screen4x3"/>
  <p:notesSz cx="6873875" cy="91281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3A19"/>
    <a:srgbClr val="0070C0"/>
    <a:srgbClr val="253E8B"/>
    <a:srgbClr val="4F81BD"/>
    <a:srgbClr val="E2F0D9"/>
    <a:srgbClr val="FFFF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986" autoAdjust="0"/>
  </p:normalViewPr>
  <p:slideViewPr>
    <p:cSldViewPr snapToObjects="1">
      <p:cViewPr>
        <p:scale>
          <a:sx n="90" d="100"/>
          <a:sy n="90" d="100"/>
        </p:scale>
        <p:origin x="-570" y="-450"/>
      </p:cViewPr>
      <p:guideLst>
        <p:guide orient="horz" pos="4202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8679" cy="45799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45799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5CB8377D-FF41-42D8-AAD4-77CD885083F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41413"/>
            <a:ext cx="4105275" cy="3079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8" y="4392910"/>
            <a:ext cx="5499100" cy="3594199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70136"/>
            <a:ext cx="2978679" cy="457990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3605" y="8670136"/>
            <a:ext cx="2978679" cy="457990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81E8A5E3-F545-479D-BB9C-84D6F7F37E4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91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A5E3-F545-479D-BB9C-84D6F7F37E4E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989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-7257" y="0"/>
            <a:ext cx="9158514" cy="3773714"/>
          </a:xfrm>
          <a:prstGeom prst="rect">
            <a:avLst/>
          </a:prstGeom>
          <a:solidFill>
            <a:srgbClr val="253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11793" y="114588"/>
            <a:ext cx="8520414" cy="1149972"/>
            <a:chOff x="291566" y="114588"/>
            <a:chExt cx="8520414" cy="1149972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1566" y="378738"/>
              <a:ext cx="1828040" cy="62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8" descr="C:\respaldo 30 11 2010\Fondos grises\sspa nuevo blanc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253" y="114588"/>
              <a:ext cx="1203727" cy="114997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2000" y="1343430"/>
            <a:ext cx="7740000" cy="684000"/>
          </a:xfrm>
        </p:spPr>
        <p:txBody>
          <a:bodyPr anchor="ctr"/>
          <a:lstStyle>
            <a:lvl1pPr algn="ctr" eaLnBrk="1" hangingPunct="1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eaLnBrk="1" hangingPunct="1"/>
            <a:r>
              <a:rPr lang="es-MX" sz="4000" b="1" dirty="0" smtClean="0">
                <a:solidFill>
                  <a:schemeClr val="bg1"/>
                </a:solidFill>
              </a:rPr>
              <a:t>Sistema PEMEX-SSPA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2000" y="2476628"/>
            <a:ext cx="7740000" cy="900000"/>
          </a:xfrm>
        </p:spPr>
        <p:txBody>
          <a:bodyPr anchor="ctr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 eaLnBrk="1" hangingPunct="1"/>
            <a:r>
              <a:rPr lang="es-MX" sz="2400" b="1" dirty="0" smtClean="0">
                <a:solidFill>
                  <a:schemeClr val="bg1"/>
                </a:solidFill>
              </a:rPr>
              <a:t>Rendición de Cuentas Enero-Noviembre 2015</a:t>
            </a:r>
          </a:p>
          <a:p>
            <a:pPr algn="ctr" eaLnBrk="1" hangingPunct="1"/>
            <a:r>
              <a:rPr lang="es-MX" sz="2400" dirty="0" smtClean="0">
                <a:solidFill>
                  <a:schemeClr val="bg1"/>
                </a:solidFill>
              </a:rPr>
              <a:t>“Aseguramiento de la Calidad e Integridad Mecánica”  </a:t>
            </a:r>
            <a:endParaRPr lang="es-MX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47128" y="626259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B432FB34-A24C-4767-BB80-C02D52CF463A}" type="datetimeFigureOut">
              <a:rPr lang="es-MX" smtClean="0"/>
              <a:pPr/>
              <a:t>19/12/2017</a:t>
            </a:fld>
            <a:endParaRPr lang="es-MX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3180046" y="6052480"/>
            <a:ext cx="2783909" cy="564142"/>
            <a:chOff x="3187869" y="6052480"/>
            <a:chExt cx="2783909" cy="564142"/>
          </a:xfrm>
        </p:grpSpPr>
        <p:sp>
          <p:nvSpPr>
            <p:cNvPr id="13" name="8 Rectángulo">
              <a:hlinkClick r:id="" action="ppaction://noaction"/>
            </p:cNvPr>
            <p:cNvSpPr/>
            <p:nvPr/>
          </p:nvSpPr>
          <p:spPr bwMode="auto">
            <a:xfrm>
              <a:off x="3187869" y="6052480"/>
              <a:ext cx="663575" cy="56414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12 MPI</a:t>
              </a:r>
            </a:p>
          </p:txBody>
        </p:sp>
        <p:sp>
          <p:nvSpPr>
            <p:cNvPr id="14" name="9 Rectángulo"/>
            <p:cNvSpPr/>
            <p:nvPr/>
          </p:nvSpPr>
          <p:spPr bwMode="auto">
            <a:xfrm>
              <a:off x="3894647" y="6052481"/>
              <a:ext cx="663575" cy="56414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SASP</a:t>
              </a:r>
            </a:p>
          </p:txBody>
        </p:sp>
        <p:sp>
          <p:nvSpPr>
            <p:cNvPr id="15" name="10 Rectángulo">
              <a:hlinkClick r:id="" action="ppaction://noaction"/>
            </p:cNvPr>
            <p:cNvSpPr/>
            <p:nvPr/>
          </p:nvSpPr>
          <p:spPr bwMode="auto">
            <a:xfrm>
              <a:off x="4601425" y="6052481"/>
              <a:ext cx="663575" cy="56414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SAA</a:t>
              </a:r>
            </a:p>
          </p:txBody>
        </p:sp>
        <p:sp>
          <p:nvSpPr>
            <p:cNvPr id="16" name="11 Rectángulo">
              <a:hlinkClick r:id="" action="ppaction://noaction"/>
            </p:cNvPr>
            <p:cNvSpPr/>
            <p:nvPr/>
          </p:nvSpPr>
          <p:spPr bwMode="auto">
            <a:xfrm>
              <a:off x="5308203" y="6052481"/>
              <a:ext cx="663575" cy="5641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SAST</a:t>
              </a:r>
            </a:p>
          </p:txBody>
        </p:sp>
        <p:pic>
          <p:nvPicPr>
            <p:cNvPr id="17" name="Picture 4" descr="D:\Datos_Perfil\97023217\Desktop\Imagen3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94647" y="6132564"/>
              <a:ext cx="571421" cy="48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 descr="C:\respaldo 30 11 2010\SSPA\SASP copy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63" y="5603963"/>
            <a:ext cx="2616280" cy="1023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72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264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337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-7257" y="0"/>
            <a:ext cx="9158514" cy="3773714"/>
          </a:xfrm>
          <a:prstGeom prst="rect">
            <a:avLst/>
          </a:prstGeom>
          <a:solidFill>
            <a:srgbClr val="253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200" b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11793" y="114588"/>
            <a:ext cx="8520414" cy="1149972"/>
            <a:chOff x="291566" y="114588"/>
            <a:chExt cx="8520414" cy="1149972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1566" y="378738"/>
              <a:ext cx="1828040" cy="62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8" descr="C:\respaldo 30 11 2010\Fondos grises\sspa nuevo blanc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253" y="114588"/>
              <a:ext cx="1203727" cy="114997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2000" y="1343430"/>
            <a:ext cx="7740000" cy="684000"/>
          </a:xfrm>
        </p:spPr>
        <p:txBody>
          <a:bodyPr anchor="ctr"/>
          <a:lstStyle>
            <a:lvl1pPr algn="ctr" eaLnBrk="1" hangingPunct="1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eaLnBrk="1" hangingPunct="1"/>
            <a:r>
              <a:rPr lang="es-MX" sz="4000" b="1" dirty="0" smtClean="0">
                <a:solidFill>
                  <a:schemeClr val="bg1"/>
                </a:solidFill>
              </a:rPr>
              <a:t>Sistema PEMEX-SSPA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2000" y="2476628"/>
            <a:ext cx="7740000" cy="900000"/>
          </a:xfrm>
        </p:spPr>
        <p:txBody>
          <a:bodyPr anchor="ctr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 eaLnBrk="1" hangingPunct="1"/>
            <a:r>
              <a:rPr lang="es-MX" sz="2400" b="1" dirty="0" smtClean="0">
                <a:solidFill>
                  <a:schemeClr val="bg1"/>
                </a:solidFill>
              </a:rPr>
              <a:t>Rendición de Cuentas Enero-Noviembre 2015</a:t>
            </a:r>
          </a:p>
          <a:p>
            <a:pPr algn="ctr" eaLnBrk="1" hangingPunct="1"/>
            <a:r>
              <a:rPr lang="es-MX" sz="2400" dirty="0" smtClean="0">
                <a:solidFill>
                  <a:schemeClr val="bg1"/>
                </a:solidFill>
              </a:rPr>
              <a:t>“Aseguramiento de la Calidad e Integridad Mecánica”  </a:t>
            </a:r>
            <a:endParaRPr lang="es-MX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47128" y="626259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3180046" y="6052480"/>
            <a:ext cx="2783909" cy="564142"/>
            <a:chOff x="3187869" y="6052480"/>
            <a:chExt cx="2783909" cy="564142"/>
          </a:xfrm>
        </p:grpSpPr>
        <p:sp>
          <p:nvSpPr>
            <p:cNvPr id="13" name="8 Rectángulo">
              <a:hlinkClick r:id="" action="ppaction://noaction"/>
            </p:cNvPr>
            <p:cNvSpPr/>
            <p:nvPr/>
          </p:nvSpPr>
          <p:spPr bwMode="auto">
            <a:xfrm>
              <a:off x="3187869" y="6052480"/>
              <a:ext cx="663575" cy="56414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prstClr val="white"/>
                  </a:solidFill>
                  <a:latin typeface="Arial" pitchFamily="34" charset="0"/>
                </a:rPr>
                <a:t>12 MPI</a:t>
              </a:r>
            </a:p>
          </p:txBody>
        </p:sp>
        <p:sp>
          <p:nvSpPr>
            <p:cNvPr id="14" name="9 Rectángulo"/>
            <p:cNvSpPr/>
            <p:nvPr/>
          </p:nvSpPr>
          <p:spPr bwMode="auto">
            <a:xfrm>
              <a:off x="3894647" y="6052481"/>
              <a:ext cx="663575" cy="56414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prstClr val="white"/>
                  </a:solidFill>
                  <a:latin typeface="Arial" pitchFamily="34" charset="0"/>
                </a:rPr>
                <a:t>SASP</a:t>
              </a:r>
            </a:p>
          </p:txBody>
        </p:sp>
        <p:sp>
          <p:nvSpPr>
            <p:cNvPr id="15" name="10 Rectángulo">
              <a:hlinkClick r:id="" action="ppaction://noaction"/>
            </p:cNvPr>
            <p:cNvSpPr/>
            <p:nvPr/>
          </p:nvSpPr>
          <p:spPr bwMode="auto">
            <a:xfrm>
              <a:off x="4601425" y="6052481"/>
              <a:ext cx="663575" cy="56414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prstClr val="white"/>
                  </a:solidFill>
                  <a:latin typeface="Arial" pitchFamily="34" charset="0"/>
                </a:rPr>
                <a:t>SAA</a:t>
              </a:r>
            </a:p>
          </p:txBody>
        </p:sp>
        <p:sp>
          <p:nvSpPr>
            <p:cNvPr id="16" name="11 Rectángulo">
              <a:hlinkClick r:id="" action="ppaction://noaction"/>
            </p:cNvPr>
            <p:cNvSpPr/>
            <p:nvPr/>
          </p:nvSpPr>
          <p:spPr bwMode="auto">
            <a:xfrm>
              <a:off x="5308203" y="6052481"/>
              <a:ext cx="663575" cy="5641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prstClr val="white"/>
                  </a:solidFill>
                  <a:latin typeface="Arial" pitchFamily="34" charset="0"/>
                </a:rPr>
                <a:t>SAST</a:t>
              </a:r>
            </a:p>
          </p:txBody>
        </p:sp>
        <p:pic>
          <p:nvPicPr>
            <p:cNvPr id="17" name="Picture 4" descr="D:\Datos_Perfil\97023217\Desktop\Imagen3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94647" y="6132564"/>
              <a:ext cx="571421" cy="48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 descr="C:\respaldo 30 11 2010\SSPA\SASP copy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63" y="5603963"/>
            <a:ext cx="2616280" cy="1023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08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8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52" y="69851"/>
            <a:ext cx="6882448" cy="702336"/>
          </a:xfrm>
        </p:spPr>
        <p:txBody>
          <a:bodyPr>
            <a:normAutofit/>
          </a:bodyPr>
          <a:lstStyle>
            <a:lvl1pPr algn="r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A8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468313" y="6742113"/>
            <a:ext cx="2203450" cy="1158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8101013" y="6742113"/>
            <a:ext cx="574675" cy="1158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252000" y="772186"/>
            <a:ext cx="8640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3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167979"/>
            <a:ext cx="1492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192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74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pos="560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9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3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8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246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1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48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10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52" y="69851"/>
            <a:ext cx="6882448" cy="702336"/>
          </a:xfrm>
        </p:spPr>
        <p:txBody>
          <a:bodyPr>
            <a:normAutofit/>
          </a:bodyPr>
          <a:lstStyle>
            <a:lvl1pPr algn="r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A8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468313" y="6742113"/>
            <a:ext cx="2203450" cy="1158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8101013" y="6742113"/>
            <a:ext cx="574675" cy="1158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252000" y="772186"/>
            <a:ext cx="8640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3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167979"/>
            <a:ext cx="1492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6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74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pos="560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0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8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95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28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60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FB34-A24C-4767-BB80-C02D52CF463A}" type="datetimeFigureOut">
              <a:rPr lang="es-MX" smtClean="0"/>
              <a:t>19/12/2017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1D17-9C8A-4A7E-A184-D165F54F6C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12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FB34-A24C-4767-BB80-C02D52CF46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19/12/2017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1D17-9C8A-4A7E-A184-D165F54F6CF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solidFill>
            <a:srgbClr val="003A19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000" y="548680"/>
            <a:ext cx="7740000" cy="684000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latin typeface="Century Gothic" panose="020B0502020202020204" pitchFamily="34" charset="0"/>
              </a:rPr>
              <a:t>DEPARTAMENTO DE CONSERVACION Y SERVICIOS GENERALES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35080" y="6381328"/>
            <a:ext cx="2057400" cy="365125"/>
          </a:xfrm>
        </p:spPr>
        <p:txBody>
          <a:bodyPr/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SEPTIEMBRE  </a:t>
            </a:r>
            <a:r>
              <a:rPr lang="es-MX" sz="1400" b="1" dirty="0">
                <a:solidFill>
                  <a:srgbClr val="FF0000"/>
                </a:solidFill>
              </a:rPr>
              <a:t>2017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38" y="3861048"/>
            <a:ext cx="23812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DAÑOS POR EL SISMO DEL DIA 7 DE </a:t>
            </a:r>
          </a:p>
          <a:p>
            <a:r>
              <a:rPr lang="es-MX" dirty="0" smtClean="0"/>
              <a:t>SEPTIEMBRE 2017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86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mparo.villar\AppData\Local\Microsoft\Windows\Temporary Internet Files\Content.Outlook\3KGWVEWS\IMG-20170908-WA0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" y="1628800"/>
            <a:ext cx="2002920" cy="3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mparo.villar\AppData\Local\Microsoft\Windows\Temporary Internet Files\Content.Outlook\3KGWVEWS\IMG-20170908-WA0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mparo.villar\AppData\Local\Microsoft\Windows\Temporary Internet Files\Content.Outlook\3KGWVEWS\IMG-20170908-WA0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86" y="1615472"/>
            <a:ext cx="3250356" cy="43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mparo.villar\AppData\Local\Microsoft\Windows\Temporary Internet Files\Content.Outlook\3KGWVEWS\IMG-20170908-WA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2" y="1265184"/>
            <a:ext cx="2057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mparo.villar\AppData\Local\Microsoft\Windows\Temporary Internet Files\Content.Outlook\3KGWVEWS\IMG-20170908-WA0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5488"/>
            <a:ext cx="4091947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alaias.rosique\Desktop\siniestro por terremoto\C.S.S\IMG_20170908_103126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4091947" cy="23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Velatorio </a:t>
            </a:r>
            <a:r>
              <a:rPr lang="es-MX" dirty="0" err="1" smtClean="0"/>
              <a:t>Imss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amparo.villar\AppData\Local\Microsoft\Windows\Temporary Internet Files\Content.Outlook\3KGWVEWS\IMG-20170908-WA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4" y="4568223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mparo.villar\AppData\Local\Microsoft\Windows\Temporary Internet Files\Content.Outlook\3KGWVEWS\IMG-20170908-WA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7557"/>
            <a:ext cx="1777250" cy="31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mparo.villar\AppData\Local\Microsoft\Windows\Temporary Internet Files\Content.Outlook\3KGWVEWS\IMG-20170908-WA0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64861" cy="25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mparo.villar\AppData\Local\Microsoft\Windows\Temporary Internet Files\Content.Outlook\3KGWVEWS\IMG-20170908-WA02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87" y="3443285"/>
            <a:ext cx="1874333" cy="3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Velatorio </a:t>
            </a:r>
            <a:r>
              <a:rPr lang="es-MX" dirty="0" err="1" smtClean="0"/>
              <a:t>Imss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amparo.villar\AppData\Local\Microsoft\Windows\Temporary Internet Files\Content.Outlook\3KGWVEWS\IMG-20170908-WA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974737" cy="3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mparo.villar\AppData\Local\Microsoft\Windows\Temporary Internet Files\Content.Outlook\3KGWVEWS\IMG-20170908-WA0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57" y="3744288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mparo.villar\AppData\Local\Microsoft\Windows\Temporary Internet Files\Content.Outlook\3KGWVEWS\IMG-20170908-WA021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90" y="2348588"/>
            <a:ext cx="2015406" cy="35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amparo.villar\AppData\Local\Microsoft\Windows\Temporary Internet Files\Content.Outlook\3KGWVEWS\IMG-20170908-WA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3265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mparo.villar\AppData\Local\Microsoft\Windows\Temporary Internet Files\Content.Outlook\3KGWVEWS\IMG-20170908-WA0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92" y="1604797"/>
            <a:ext cx="2561456" cy="42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mparo.villar\AppData\Local\Microsoft\Windows\Temporary Internet Files\Content.Outlook\3KGWVEWS\IMG-20170908-WA0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96" y="1604797"/>
            <a:ext cx="2561936" cy="42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amparo.villar\AppData\Local\Microsoft\Windows\Temporary Internet Files\Content.Outlook\3KGWVEWS\IMG-20170908-WA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2620"/>
            <a:ext cx="257585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mparo.villar\AppData\Local\Microsoft\Windows\Temporary Internet Files\Content.Outlook\3KGWVEWS\IMG-20170908-WA0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6" y="1052736"/>
            <a:ext cx="335354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alaias.rosique\Desktop\siniestro por terremoto\C.S.S\IMG_20170908_102908571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23" y="1508507"/>
            <a:ext cx="4248472" cy="23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75492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Barda de cancha de </a:t>
            </a:r>
            <a:r>
              <a:rPr lang="es-MX" dirty="0" err="1" smtClean="0"/>
              <a:t>basket</a:t>
            </a:r>
            <a:r>
              <a:rPr lang="es-MX" dirty="0" smtClean="0"/>
              <a:t> </a:t>
            </a:r>
            <a:r>
              <a:rPr lang="es-MX" dirty="0" err="1" smtClean="0"/>
              <a:t>ball</a:t>
            </a:r>
            <a:endParaRPr lang="es-MX" dirty="0"/>
          </a:p>
        </p:txBody>
      </p:sp>
      <p:pic>
        <p:nvPicPr>
          <p:cNvPr id="9" name="Picture 3" descr="C:\Users\dalaias.rosique\Desktop\siniestro por terremoto\C.S.S\IMG_20170908_102921939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dalaias.rosique\Desktop\siniestro por terremoto\C.S.S\IMG_20170908_103357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13" y="2132856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laias.rosique\Desktop\siniestro por terremoto\C.S.S\IMG_20170908_103447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9" y="4149080"/>
            <a:ext cx="3076796" cy="17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laias.rosique\Desktop\siniestro por terremoto\C.S.S\IMG_20170908_103410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96967"/>
            <a:ext cx="3040416" cy="17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alaias.rosique\Desktop\siniestro por terremoto\C.S.S\IMG_20170908_103217311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991678" cy="16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0527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Grieta en la alberca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0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dalaias.rosique\Desktop\siniestro por terremoto\C.S.S\IMG_20170908_10465257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48" y="3864136"/>
            <a:ext cx="3303712" cy="1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alaias.rosique\Desktop\siniestro por terremoto\C.S.S\IMG_20170908_104719416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23" y="1556792"/>
            <a:ext cx="2304256" cy="40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dalaias.rosique\Desktop\siniestro por terremoto\C.S.S\IMG_20170908_104850533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48" y="1722847"/>
            <a:ext cx="3303712" cy="18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dalaias.rosique\Desktop\siniestro por terremoto\C.S.S\IMG_20170908_11014838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62" y="2119313"/>
            <a:ext cx="202703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alaias.rosique\Desktop\siniestro por terremoto\C.S.S\IMG_20170908_110206859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02703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laias.rosique\Desktop\siniestro por terremoto\C.S.S\IMG_20170908_110116889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21807"/>
            <a:ext cx="202703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mparo.villar\AppData\Local\Microsoft\Windows\Temporary Internet Files\Content.Outlook\3KGWVEWS\IMG-20170908-WA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8944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mparo.villar\AppData\Local\Microsoft\Windows\Temporary Internet Files\Content.Outlook\3KGWVEWS\IMG-20170908-WA0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mparo.villar\AppData\Local\Microsoft\Windows\Temporary Internet Files\Content.Outlook\3KGWVEWS\IMG-20170908-WA0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8773"/>
            <a:ext cx="2931790" cy="39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de Seguridad Social 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764704"/>
            <a:ext cx="85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1"/>
            <a:ext cx="812372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amparo.villar\AppData\Local\Microsoft\Windows\Temporary Internet Files\Content.Outlook\3KGWVEWS\IMG-20170908-WA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mparo.villar\AppData\Local\Microsoft\Windows\Temporary Internet Files\Content.Outlook\3KGWVEWS\IMG-20170908-WA0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291830" cy="4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mparo.villar\AppData\Local\Microsoft\Windows\Temporary Internet Files\Content.Outlook\3KGWVEWS\IMG-20170908-WA0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4" y="41490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72000" y="12328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callo la barda en su totalidad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7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80</Words>
  <Application>Microsoft Office PowerPoint</Application>
  <PresentationFormat>Presentación en pantalla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4_Tema de Office</vt:lpstr>
      <vt:lpstr>DEPARTAMENTO DE CONSERVACION Y SERVICIOS GENERALES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Centro de Seguridad Social </vt:lpstr>
      <vt:lpstr>Velatorio Imss</vt:lpstr>
      <vt:lpstr>Velatorio Imss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PEMEX-SSPA</dc:title>
  <dc:creator>Alejandro Jimenez Christian Estuardo (Compañia)</dc:creator>
  <cp:lastModifiedBy>Amparo Villar Cano</cp:lastModifiedBy>
  <cp:revision>536</cp:revision>
  <cp:lastPrinted>2016-03-07T18:33:07Z</cp:lastPrinted>
  <dcterms:created xsi:type="dcterms:W3CDTF">2015-12-24T16:46:47Z</dcterms:created>
  <dcterms:modified xsi:type="dcterms:W3CDTF">2017-12-19T15:48:56Z</dcterms:modified>
</cp:coreProperties>
</file>